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4" r:id="rId18"/>
    <p:sldId id="273" r:id="rId19"/>
    <p:sldId id="27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1" d="100"/>
          <a:sy n="101" d="100"/>
        </p:scale>
        <p:origin x="-72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13FDD8-6EFA-4FE6-81FE-054719FC8575}" type="datetimeFigureOut">
              <a:rPr lang="en-US" smtClean="0"/>
              <a:pPr/>
              <a:t>3/4/2013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071B-D218-4DD7-A802-3DAC11161EFA}" type="slidenum">
              <a:rPr lang="en-US" smtClean="0"/>
              <a:pPr/>
              <a:t>‹#›</a:t>
            </a:fld>
            <a:endParaRPr lang="en-US" dirty="0"/>
          </a:p>
        </p:txBody>
      </p:sp>
    </p:spTree>
    <p:extLst>
      <p:ext uri="{BB962C8B-B14F-4D97-AF65-F5344CB8AC3E}">
        <p14:creationId xmlns:p14="http://schemas.microsoft.com/office/powerpoint/2010/main" val="3998122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B071B-D218-4DD7-A802-3DAC11161EF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F6B4B-21A2-6F46-8F54-E8F35B2E8CCC}" type="datetimeFigureOut">
              <a:rPr lang="en-US" smtClean="0"/>
              <a:pPr/>
              <a:t>3/4/2013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5EFEE7-EA00-6548-B383-30E88BD3680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F6B4B-21A2-6F46-8F54-E8F35B2E8CCC}" type="datetimeFigureOut">
              <a:rPr lang="en-US" smtClean="0"/>
              <a:pPr/>
              <a:t>3/4/2013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5EFEE7-EA00-6548-B383-30E88BD36804}"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cohs.ca/oshanswers/safety_haz/hand_tools/pipetools.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cohs.ca/oshanswers/safety_haz/hand_tools/pipetool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cohs.ca/oshanswers/safety_haz/hand_tools/pipetool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inventors.about.com/library/inventors/blwrench.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Pipe_wrench"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inventors.about.com/library/inventors/blwrench.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Autofit/>
          </a:bodyPr>
          <a:lstStyle/>
          <a:p>
            <a:r>
              <a:rPr lang="en-US" sz="5400" dirty="0" smtClean="0">
                <a:solidFill>
                  <a:srgbClr val="FFFF00"/>
                </a:solidFill>
                <a:latin typeface="Arial Bold"/>
                <a:cs typeface="Arial Bold"/>
              </a:rPr>
              <a:t>Adjustable Wrench</a:t>
            </a:r>
            <a:br>
              <a:rPr lang="en-US" sz="5400" dirty="0" smtClean="0">
                <a:solidFill>
                  <a:srgbClr val="FFFF00"/>
                </a:solidFill>
                <a:latin typeface="Arial Bold"/>
                <a:cs typeface="Arial Bold"/>
              </a:rPr>
            </a:br>
            <a:r>
              <a:rPr lang="en-US" sz="5400" dirty="0" smtClean="0">
                <a:solidFill>
                  <a:srgbClr val="FFFF00"/>
                </a:solidFill>
                <a:latin typeface="Arial Bold"/>
                <a:cs typeface="Arial Bold"/>
              </a:rPr>
              <a:t>&amp; </a:t>
            </a:r>
            <a:br>
              <a:rPr lang="en-US" sz="5400" dirty="0" smtClean="0">
                <a:solidFill>
                  <a:srgbClr val="FFFF00"/>
                </a:solidFill>
                <a:latin typeface="Arial Bold"/>
                <a:cs typeface="Arial Bold"/>
              </a:rPr>
            </a:br>
            <a:r>
              <a:rPr lang="en-US" sz="5400" dirty="0" smtClean="0">
                <a:solidFill>
                  <a:srgbClr val="FFFF00"/>
                </a:solidFill>
                <a:latin typeface="Arial Bold"/>
                <a:cs typeface="Arial Bold"/>
              </a:rPr>
              <a:t> Pipe Wrench</a:t>
            </a:r>
            <a:endParaRPr lang="en-US" sz="5400" dirty="0">
              <a:solidFill>
                <a:srgbClr val="FFFF00"/>
              </a:solidFill>
              <a:latin typeface="Arial Bold"/>
              <a:cs typeface="Arial Bold"/>
            </a:endParaRPr>
          </a:p>
        </p:txBody>
      </p:sp>
      <p:pic>
        <p:nvPicPr>
          <p:cNvPr id="3075" name="Picture 3"/>
          <p:cNvPicPr>
            <a:picLocks noChangeAspect="1" noChangeArrowheads="1"/>
          </p:cNvPicPr>
          <p:nvPr/>
        </p:nvPicPr>
        <p:blipFill>
          <a:blip r:embed="rId3"/>
          <a:srcRect/>
          <a:stretch>
            <a:fillRect/>
          </a:stretch>
        </p:blipFill>
        <p:spPr bwMode="auto">
          <a:xfrm>
            <a:off x="1114623" y="4648200"/>
            <a:ext cx="7279879" cy="1981200"/>
          </a:xfrm>
          <a:prstGeom prst="rect">
            <a:avLst/>
          </a:prstGeom>
          <a:noFill/>
          <a:ln w="9525">
            <a:noFill/>
            <a:miter lim="800000"/>
            <a:headEnd/>
            <a:tailEnd/>
          </a:ln>
          <a:effectLst/>
        </p:spPr>
      </p:pic>
      <p:pic>
        <p:nvPicPr>
          <p:cNvPr id="14338" name="Picture 2"/>
          <p:cNvPicPr>
            <a:picLocks noChangeAspect="1" noChangeArrowheads="1"/>
          </p:cNvPicPr>
          <p:nvPr/>
        </p:nvPicPr>
        <p:blipFill>
          <a:blip r:embed="rId4"/>
          <a:srcRect/>
          <a:stretch>
            <a:fillRect/>
          </a:stretch>
        </p:blipFill>
        <p:spPr bwMode="auto">
          <a:xfrm>
            <a:off x="2197100" y="558800"/>
            <a:ext cx="4965700" cy="1346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Fatality </a:t>
            </a:r>
            <a:r>
              <a:rPr lang="en-US" sz="5400" dirty="0" smtClean="0">
                <a:solidFill>
                  <a:srgbClr val="FFFF00"/>
                </a:solidFill>
                <a:latin typeface="Arial Bold"/>
                <a:cs typeface="Arial Bold"/>
              </a:rPr>
              <a:t>Example</a:t>
            </a:r>
            <a:endParaRPr lang="en-US" sz="5400" dirty="0">
              <a:solidFill>
                <a:srgbClr val="FFFF00"/>
              </a:solidFill>
              <a:latin typeface="Arial Bold"/>
              <a:cs typeface="Arial Bold"/>
            </a:endParaRPr>
          </a:p>
        </p:txBody>
      </p:sp>
      <p:sp>
        <p:nvSpPr>
          <p:cNvPr id="5" name="TextBox 4"/>
          <p:cNvSpPr txBox="1"/>
          <p:nvPr/>
        </p:nvSpPr>
        <p:spPr>
          <a:xfrm>
            <a:off x="685800" y="2416076"/>
            <a:ext cx="7848600" cy="2677656"/>
          </a:xfrm>
          <a:prstGeom prst="rect">
            <a:avLst/>
          </a:prstGeom>
          <a:noFill/>
        </p:spPr>
        <p:txBody>
          <a:bodyPr wrap="square" rtlCol="0">
            <a:spAutoFit/>
          </a:bodyPr>
          <a:lstStyle/>
          <a:p>
            <a:pPr algn="just"/>
            <a:r>
              <a:rPr lang="en-US" sz="2400" dirty="0">
                <a:latin typeface="Arial"/>
                <a:cs typeface="Arial"/>
              </a:rPr>
              <a:t>A directional drilling machine was being used to bore a 130-foot-long </a:t>
            </a:r>
            <a:r>
              <a:rPr lang="en-US" sz="2400" dirty="0" smtClean="0">
                <a:latin typeface="Arial"/>
                <a:cs typeface="Arial"/>
              </a:rPr>
              <a:t>borehole to </a:t>
            </a:r>
            <a:r>
              <a:rPr lang="en-US" sz="2400" dirty="0">
                <a:latin typeface="Arial"/>
                <a:cs typeface="Arial"/>
              </a:rPr>
              <a:t>be used for a water line. At the time of the accident, the end pipe section was being added to the water pipe by two </a:t>
            </a:r>
            <a:r>
              <a:rPr lang="en-US" sz="2400" dirty="0" smtClean="0">
                <a:latin typeface="Arial"/>
                <a:cs typeface="Arial"/>
              </a:rPr>
              <a:t>workers </a:t>
            </a:r>
            <a:r>
              <a:rPr lang="en-US" sz="2400" dirty="0">
                <a:latin typeface="Arial"/>
                <a:cs typeface="Arial"/>
              </a:rPr>
              <a:t>using a pipe wrench. The pipe wrench spun out of control and both employees were struck in the head. </a:t>
            </a:r>
            <a:r>
              <a:rPr lang="en-US" sz="2400" dirty="0" smtClean="0">
                <a:latin typeface="Arial"/>
                <a:cs typeface="Arial"/>
              </a:rPr>
              <a:t>One worker was killed and the </a:t>
            </a:r>
            <a:r>
              <a:rPr lang="en-US" sz="2400" dirty="0" smtClean="0">
                <a:latin typeface="Arial"/>
                <a:cs typeface="Arial"/>
              </a:rPr>
              <a:t>other was </a:t>
            </a:r>
            <a:r>
              <a:rPr lang="en-US" sz="2400" dirty="0" smtClean="0">
                <a:latin typeface="Arial"/>
                <a:cs typeface="Arial"/>
              </a:rPr>
              <a:t>injured.</a:t>
            </a:r>
          </a:p>
        </p:txBody>
      </p:sp>
      <p:sp>
        <p:nvSpPr>
          <p:cNvPr id="6" name="TextBox 5"/>
          <p:cNvSpPr txBox="1"/>
          <p:nvPr/>
        </p:nvSpPr>
        <p:spPr>
          <a:xfrm>
            <a:off x="3048000" y="6477000"/>
            <a:ext cx="6019800" cy="215444"/>
          </a:xfrm>
          <a:prstGeom prst="rect">
            <a:avLst/>
          </a:prstGeom>
          <a:noFill/>
        </p:spPr>
        <p:txBody>
          <a:bodyPr wrap="square" rtlCol="0">
            <a:spAutoFit/>
          </a:bodyPr>
          <a:lstStyle/>
          <a:p>
            <a:r>
              <a:rPr lang="en-US" sz="800" dirty="0" smtClean="0">
                <a:latin typeface="Arial"/>
                <a:cs typeface="Arial"/>
              </a:rPr>
              <a:t>Source: Extracted from OSHA Accident Investigation Data 1990-2009</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Fatality </a:t>
            </a:r>
            <a:r>
              <a:rPr lang="en-US" sz="5400" dirty="0" smtClean="0">
                <a:solidFill>
                  <a:srgbClr val="FFFF00"/>
                </a:solidFill>
                <a:latin typeface="Arial Bold"/>
                <a:cs typeface="Arial Bold"/>
              </a:rPr>
              <a:t>Example</a:t>
            </a:r>
            <a:endParaRPr lang="en-US" sz="5400" dirty="0">
              <a:solidFill>
                <a:srgbClr val="FFFF00"/>
              </a:solidFill>
              <a:latin typeface="Arial Bold"/>
              <a:cs typeface="Arial Bold"/>
            </a:endParaRPr>
          </a:p>
        </p:txBody>
      </p:sp>
      <p:sp>
        <p:nvSpPr>
          <p:cNvPr id="5" name="TextBox 4"/>
          <p:cNvSpPr txBox="1"/>
          <p:nvPr/>
        </p:nvSpPr>
        <p:spPr>
          <a:xfrm>
            <a:off x="685800" y="2286000"/>
            <a:ext cx="7848600" cy="3046988"/>
          </a:xfrm>
          <a:prstGeom prst="rect">
            <a:avLst/>
          </a:prstGeom>
          <a:noFill/>
        </p:spPr>
        <p:txBody>
          <a:bodyPr wrap="square" rtlCol="0">
            <a:spAutoFit/>
          </a:bodyPr>
          <a:lstStyle/>
          <a:p>
            <a:pPr algn="just"/>
            <a:r>
              <a:rPr lang="en-US" sz="2400" dirty="0" smtClean="0">
                <a:latin typeface="Arial"/>
                <a:cs typeface="Arial"/>
              </a:rPr>
              <a:t>A worker </a:t>
            </a:r>
            <a:r>
              <a:rPr lang="en-US" sz="2400" dirty="0">
                <a:latin typeface="Arial"/>
                <a:cs typeface="Arial"/>
              </a:rPr>
              <a:t>was removing a 12-foot pipe stem from a horizontal drill pipe. </a:t>
            </a:r>
            <a:r>
              <a:rPr lang="en-US" sz="2400" dirty="0" smtClean="0">
                <a:latin typeface="Arial"/>
                <a:cs typeface="Arial"/>
              </a:rPr>
              <a:t>The worker </a:t>
            </a:r>
            <a:r>
              <a:rPr lang="en-US" sz="2400" dirty="0">
                <a:latin typeface="Arial"/>
                <a:cs typeface="Arial"/>
              </a:rPr>
              <a:t>used a 60-inch pipe wrench on the connection to hold the pipe stem in place. The </a:t>
            </a:r>
            <a:r>
              <a:rPr lang="en-US" sz="2400" dirty="0" smtClean="0">
                <a:latin typeface="Arial"/>
                <a:cs typeface="Arial"/>
              </a:rPr>
              <a:t>jobsite </a:t>
            </a:r>
            <a:r>
              <a:rPr lang="en-US" sz="2400" dirty="0">
                <a:latin typeface="Arial"/>
                <a:cs typeface="Arial"/>
              </a:rPr>
              <a:t>foreman released his end and </a:t>
            </a:r>
            <a:r>
              <a:rPr lang="en-US" sz="2400" dirty="0" smtClean="0">
                <a:latin typeface="Arial"/>
                <a:cs typeface="Arial"/>
              </a:rPr>
              <a:t>the worker </a:t>
            </a:r>
            <a:r>
              <a:rPr lang="en-US" sz="2400" dirty="0">
                <a:latin typeface="Arial"/>
                <a:cs typeface="Arial"/>
              </a:rPr>
              <a:t>stepped up to the pipe to remove the pipe wrench </a:t>
            </a:r>
            <a:r>
              <a:rPr lang="en-US" sz="2400" dirty="0" smtClean="0">
                <a:latin typeface="Arial"/>
                <a:cs typeface="Arial"/>
              </a:rPr>
              <a:t>when, </a:t>
            </a:r>
            <a:r>
              <a:rPr lang="en-US" sz="2400" dirty="0">
                <a:latin typeface="Arial"/>
                <a:cs typeface="Arial"/>
              </a:rPr>
              <a:t>for undetermined </a:t>
            </a:r>
            <a:r>
              <a:rPr lang="en-US" sz="2400" dirty="0" smtClean="0">
                <a:latin typeface="Arial"/>
                <a:cs typeface="Arial"/>
              </a:rPr>
              <a:t>reasons, the </a:t>
            </a:r>
            <a:r>
              <a:rPr lang="en-US" sz="2400" dirty="0">
                <a:latin typeface="Arial"/>
                <a:cs typeface="Arial"/>
              </a:rPr>
              <a:t>pipe rotated. The pipe wrench that was still </a:t>
            </a:r>
            <a:r>
              <a:rPr lang="en-US" sz="2400" dirty="0" smtClean="0">
                <a:latin typeface="Arial"/>
                <a:cs typeface="Arial"/>
              </a:rPr>
              <a:t>attached to the pipe </a:t>
            </a:r>
            <a:r>
              <a:rPr lang="en-US" sz="2400" dirty="0">
                <a:latin typeface="Arial"/>
                <a:cs typeface="Arial"/>
              </a:rPr>
              <a:t>struck </a:t>
            </a:r>
            <a:r>
              <a:rPr lang="en-US" sz="2400" dirty="0" smtClean="0">
                <a:latin typeface="Arial"/>
                <a:cs typeface="Arial"/>
              </a:rPr>
              <a:t>the worker </a:t>
            </a:r>
            <a:r>
              <a:rPr lang="en-US" sz="2400" dirty="0">
                <a:latin typeface="Arial"/>
                <a:cs typeface="Arial"/>
              </a:rPr>
              <a:t>in the head and killed him.</a:t>
            </a:r>
            <a:endParaRPr lang="en-US" sz="2400" dirty="0" smtClean="0">
              <a:latin typeface="Arial"/>
              <a:cs typeface="Arial"/>
            </a:endParaRPr>
          </a:p>
        </p:txBody>
      </p:sp>
      <p:sp>
        <p:nvSpPr>
          <p:cNvPr id="6" name="TextBox 5"/>
          <p:cNvSpPr txBox="1"/>
          <p:nvPr/>
        </p:nvSpPr>
        <p:spPr>
          <a:xfrm>
            <a:off x="2971800" y="6477000"/>
            <a:ext cx="6019800" cy="215444"/>
          </a:xfrm>
          <a:prstGeom prst="rect">
            <a:avLst/>
          </a:prstGeom>
          <a:noFill/>
        </p:spPr>
        <p:txBody>
          <a:bodyPr wrap="square" rtlCol="0">
            <a:spAutoFit/>
          </a:bodyPr>
          <a:lstStyle/>
          <a:p>
            <a:r>
              <a:rPr lang="en-US" sz="800" dirty="0" smtClean="0">
                <a:latin typeface="Arial"/>
                <a:cs typeface="Arial"/>
              </a:rPr>
              <a:t>Source: Extracted from OSHA Accident Investigation Data 1990-2009</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Fatality </a:t>
            </a:r>
            <a:r>
              <a:rPr lang="en-US" sz="5400" dirty="0" smtClean="0">
                <a:solidFill>
                  <a:srgbClr val="FFFF00"/>
                </a:solidFill>
                <a:latin typeface="Arial Bold"/>
                <a:cs typeface="Arial Bold"/>
              </a:rPr>
              <a:t>Example</a:t>
            </a:r>
            <a:endParaRPr lang="en-US" sz="5400" dirty="0">
              <a:solidFill>
                <a:srgbClr val="FFFF00"/>
              </a:solidFill>
              <a:latin typeface="Arial Bold"/>
              <a:cs typeface="Arial Bold"/>
            </a:endParaRPr>
          </a:p>
        </p:txBody>
      </p:sp>
      <p:sp>
        <p:nvSpPr>
          <p:cNvPr id="5" name="TextBox 4"/>
          <p:cNvSpPr txBox="1"/>
          <p:nvPr/>
        </p:nvSpPr>
        <p:spPr>
          <a:xfrm>
            <a:off x="685800" y="1905000"/>
            <a:ext cx="7848600" cy="1569660"/>
          </a:xfrm>
          <a:prstGeom prst="rect">
            <a:avLst/>
          </a:prstGeom>
          <a:noFill/>
        </p:spPr>
        <p:txBody>
          <a:bodyPr wrap="square" rtlCol="0">
            <a:spAutoFit/>
          </a:bodyPr>
          <a:lstStyle/>
          <a:p>
            <a:pPr algn="just"/>
            <a:r>
              <a:rPr lang="en-US" sz="2400" dirty="0" smtClean="0">
                <a:latin typeface="Arial"/>
                <a:cs typeface="Arial"/>
              </a:rPr>
              <a:t>A worker </a:t>
            </a:r>
            <a:r>
              <a:rPr lang="en-US" sz="2400" dirty="0">
                <a:latin typeface="Arial"/>
                <a:cs typeface="Arial"/>
              </a:rPr>
              <a:t>was attempting to loosen a boring rod from a cable boring machine when the rod rotated, causing the pipe wrench attached to the rod to spin around. The wrench handle struck </a:t>
            </a:r>
            <a:r>
              <a:rPr lang="en-US" sz="2400" dirty="0" smtClean="0">
                <a:latin typeface="Arial"/>
                <a:cs typeface="Arial"/>
              </a:rPr>
              <a:t>the worker </a:t>
            </a:r>
            <a:r>
              <a:rPr lang="en-US" sz="2400" dirty="0">
                <a:latin typeface="Arial"/>
                <a:cs typeface="Arial"/>
              </a:rPr>
              <a:t>in the head, killing him.</a:t>
            </a:r>
            <a:endParaRPr lang="en-US" sz="2400" dirty="0" smtClean="0">
              <a:latin typeface="Arial"/>
              <a:cs typeface="Arial"/>
            </a:endParaRPr>
          </a:p>
        </p:txBody>
      </p:sp>
      <p:sp>
        <p:nvSpPr>
          <p:cNvPr id="6" name="TextBox 5"/>
          <p:cNvSpPr txBox="1"/>
          <p:nvPr/>
        </p:nvSpPr>
        <p:spPr>
          <a:xfrm>
            <a:off x="2895600" y="6477000"/>
            <a:ext cx="6019800" cy="215444"/>
          </a:xfrm>
          <a:prstGeom prst="rect">
            <a:avLst/>
          </a:prstGeom>
          <a:noFill/>
        </p:spPr>
        <p:txBody>
          <a:bodyPr wrap="square" rtlCol="0">
            <a:spAutoFit/>
          </a:bodyPr>
          <a:lstStyle/>
          <a:p>
            <a:r>
              <a:rPr lang="en-US" sz="800" dirty="0" smtClean="0">
                <a:latin typeface="Arial"/>
                <a:cs typeface="Arial"/>
              </a:rPr>
              <a:t>Source: Extracted from OSHA Accident Investigation Data 1990-2009</a:t>
            </a:r>
          </a:p>
        </p:txBody>
      </p:sp>
      <p:pic>
        <p:nvPicPr>
          <p:cNvPr id="7" name="Picture 6" descr="crescent.jpg"/>
          <p:cNvPicPr>
            <a:picLocks noChangeAspect="1"/>
          </p:cNvPicPr>
          <p:nvPr/>
        </p:nvPicPr>
        <p:blipFill>
          <a:blip r:embed="rId3"/>
          <a:stretch>
            <a:fillRect/>
          </a:stretch>
        </p:blipFill>
        <p:spPr>
          <a:xfrm>
            <a:off x="2057400" y="4267200"/>
            <a:ext cx="1676400" cy="1676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Fatality </a:t>
            </a:r>
            <a:r>
              <a:rPr lang="en-US" sz="5400" dirty="0" smtClean="0">
                <a:solidFill>
                  <a:srgbClr val="FFFF00"/>
                </a:solidFill>
                <a:latin typeface="Arial Bold"/>
                <a:cs typeface="Arial Bold"/>
              </a:rPr>
              <a:t>Example</a:t>
            </a:r>
            <a:endParaRPr lang="en-US" sz="5400" dirty="0">
              <a:solidFill>
                <a:srgbClr val="FFFF00"/>
              </a:solidFill>
              <a:latin typeface="Arial Bold"/>
              <a:cs typeface="Arial Bold"/>
            </a:endParaRPr>
          </a:p>
        </p:txBody>
      </p:sp>
      <p:sp>
        <p:nvSpPr>
          <p:cNvPr id="5" name="TextBox 4"/>
          <p:cNvSpPr txBox="1"/>
          <p:nvPr/>
        </p:nvSpPr>
        <p:spPr>
          <a:xfrm>
            <a:off x="685800" y="2514600"/>
            <a:ext cx="7848600" cy="2308324"/>
          </a:xfrm>
          <a:prstGeom prst="rect">
            <a:avLst/>
          </a:prstGeom>
          <a:noFill/>
        </p:spPr>
        <p:txBody>
          <a:bodyPr wrap="square" rtlCol="0">
            <a:spAutoFit/>
          </a:bodyPr>
          <a:lstStyle/>
          <a:p>
            <a:pPr algn="just"/>
            <a:r>
              <a:rPr lang="en-US" sz="2400" dirty="0" smtClean="0">
                <a:latin typeface="Arial"/>
                <a:cs typeface="Arial"/>
              </a:rPr>
              <a:t>A worker used </a:t>
            </a:r>
            <a:r>
              <a:rPr lang="en-US" sz="2400" dirty="0">
                <a:latin typeface="Arial"/>
                <a:cs typeface="Arial"/>
              </a:rPr>
              <a:t>a 4 ft pipe wrench to remove the starter rod from the end of the boring rods. As he put the wrench on the 2 1/4 in. diameter bore rod, the boring machine operator started turning the bore rods. This caused the wrench to spin around, striking </a:t>
            </a:r>
            <a:r>
              <a:rPr lang="en-US" sz="2400" dirty="0" smtClean="0">
                <a:latin typeface="Arial"/>
                <a:cs typeface="Arial"/>
              </a:rPr>
              <a:t>worker </a:t>
            </a:r>
            <a:r>
              <a:rPr lang="en-US" sz="2400" dirty="0">
                <a:latin typeface="Arial"/>
                <a:cs typeface="Arial"/>
              </a:rPr>
              <a:t>on the top of his head. He was killed.</a:t>
            </a:r>
            <a:endParaRPr lang="en-US" sz="2400" dirty="0" smtClean="0">
              <a:latin typeface="Arial"/>
              <a:cs typeface="Arial"/>
            </a:endParaRPr>
          </a:p>
        </p:txBody>
      </p:sp>
      <p:sp>
        <p:nvSpPr>
          <p:cNvPr id="6" name="TextBox 5"/>
          <p:cNvSpPr txBox="1"/>
          <p:nvPr/>
        </p:nvSpPr>
        <p:spPr>
          <a:xfrm>
            <a:off x="2819400" y="6477000"/>
            <a:ext cx="6019800" cy="215444"/>
          </a:xfrm>
          <a:prstGeom prst="rect">
            <a:avLst/>
          </a:prstGeom>
          <a:noFill/>
        </p:spPr>
        <p:txBody>
          <a:bodyPr wrap="square" rtlCol="0">
            <a:spAutoFit/>
          </a:bodyPr>
          <a:lstStyle/>
          <a:p>
            <a:r>
              <a:rPr lang="en-US" sz="800" dirty="0" smtClean="0">
                <a:latin typeface="Arial"/>
                <a:cs typeface="Arial"/>
              </a:rPr>
              <a:t>Source</a:t>
            </a:r>
            <a:r>
              <a:rPr lang="en-US" sz="800" dirty="0">
                <a:latin typeface="Arial"/>
                <a:cs typeface="Arial"/>
              </a:rPr>
              <a:t>: Extracted from OSHA Accident Investigation Data </a:t>
            </a:r>
            <a:r>
              <a:rPr lang="en-US" sz="800" dirty="0" smtClean="0">
                <a:latin typeface="Arial"/>
                <a:cs typeface="Arial"/>
              </a:rPr>
              <a:t>1990-2009</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OSHA Regulation</a:t>
            </a:r>
            <a:endParaRPr lang="en-US" sz="5400" dirty="0">
              <a:solidFill>
                <a:srgbClr val="FFFF00"/>
              </a:solidFill>
              <a:latin typeface="Arial Bold"/>
              <a:cs typeface="Arial Bold"/>
            </a:endParaRPr>
          </a:p>
        </p:txBody>
      </p:sp>
      <p:sp>
        <p:nvSpPr>
          <p:cNvPr id="5" name="TextBox 4"/>
          <p:cNvSpPr txBox="1"/>
          <p:nvPr/>
        </p:nvSpPr>
        <p:spPr>
          <a:xfrm>
            <a:off x="685800" y="1600200"/>
            <a:ext cx="7848600" cy="4524315"/>
          </a:xfrm>
          <a:prstGeom prst="rect">
            <a:avLst/>
          </a:prstGeom>
          <a:noFill/>
        </p:spPr>
        <p:txBody>
          <a:bodyPr wrap="square" rtlCol="0">
            <a:spAutoFit/>
          </a:bodyPr>
          <a:lstStyle/>
          <a:p>
            <a:r>
              <a:rPr lang="en-US" sz="2400" dirty="0" smtClean="0">
                <a:latin typeface="Arial"/>
                <a:cs typeface="Arial"/>
              </a:rPr>
              <a:t>Pipe Wrenches are addressed in the OSHA Regulations</a:t>
            </a:r>
          </a:p>
          <a:p>
            <a:endParaRPr lang="en-US" sz="2400" dirty="0" smtClean="0">
              <a:latin typeface="Arial"/>
              <a:cs typeface="Arial"/>
            </a:endParaRPr>
          </a:p>
          <a:p>
            <a:r>
              <a:rPr lang="en-US" sz="2400" dirty="0" smtClean="0">
                <a:latin typeface="Arial"/>
                <a:cs typeface="Arial"/>
              </a:rPr>
              <a:t>29 CFR 1926 </a:t>
            </a:r>
          </a:p>
          <a:p>
            <a:r>
              <a:rPr lang="en-US" sz="2400" dirty="0" smtClean="0">
                <a:latin typeface="Arial"/>
                <a:cs typeface="Arial"/>
              </a:rPr>
              <a:t>OSHA Construction Regulations</a:t>
            </a:r>
          </a:p>
          <a:p>
            <a:r>
              <a:rPr lang="en-US" sz="2400" dirty="0" smtClean="0">
                <a:latin typeface="Arial"/>
                <a:cs typeface="Arial"/>
              </a:rPr>
              <a:t>Subpart I – Tools – Hand and Power</a:t>
            </a:r>
          </a:p>
          <a:p>
            <a:r>
              <a:rPr lang="en-US" sz="2400" dirty="0" smtClean="0">
                <a:latin typeface="Arial"/>
                <a:cs typeface="Arial"/>
              </a:rPr>
              <a:t>Section 1926.301 – Part B</a:t>
            </a:r>
          </a:p>
          <a:p>
            <a:endParaRPr lang="en-US" sz="2400" dirty="0" smtClean="0">
              <a:latin typeface="Arial"/>
              <a:cs typeface="Arial"/>
            </a:endParaRPr>
          </a:p>
          <a:p>
            <a:endParaRPr lang="en-US" sz="2400" dirty="0" smtClean="0">
              <a:latin typeface="Arial"/>
              <a:cs typeface="Arial"/>
            </a:endParaRPr>
          </a:p>
          <a:p>
            <a:endParaRPr lang="en-US" sz="2400" dirty="0" smtClean="0">
              <a:latin typeface="Arial"/>
              <a:cs typeface="Arial"/>
            </a:endParaRPr>
          </a:p>
          <a:p>
            <a:r>
              <a:rPr lang="en-US" sz="2400" dirty="0" smtClean="0">
                <a:latin typeface="Arial"/>
                <a:cs typeface="Arial"/>
              </a:rPr>
              <a:t>“Wrenches, including adjustable, pipe, end, and socket wrenches shall not be used when jaws are sprung to the point that slippage occurs.”</a:t>
            </a:r>
          </a:p>
        </p:txBody>
      </p:sp>
      <p:pic>
        <p:nvPicPr>
          <p:cNvPr id="4" name="Picture 3" descr="osha-logo.jpg"/>
          <p:cNvPicPr>
            <a:picLocks noChangeAspect="1"/>
          </p:cNvPicPr>
          <p:nvPr/>
        </p:nvPicPr>
        <p:blipFill>
          <a:blip r:embed="rId3"/>
          <a:stretch>
            <a:fillRect/>
          </a:stretch>
        </p:blipFill>
        <p:spPr>
          <a:xfrm>
            <a:off x="6179348" y="2273300"/>
            <a:ext cx="1897852" cy="24511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Required PPE</a:t>
            </a:r>
            <a:endParaRPr lang="en-US" sz="5400" dirty="0">
              <a:solidFill>
                <a:srgbClr val="FFFF00"/>
              </a:solidFill>
              <a:latin typeface="Arial Bold"/>
              <a:cs typeface="Arial Bold"/>
            </a:endParaRPr>
          </a:p>
        </p:txBody>
      </p:sp>
      <p:sp>
        <p:nvSpPr>
          <p:cNvPr id="5" name="TextBox 4"/>
          <p:cNvSpPr txBox="1"/>
          <p:nvPr/>
        </p:nvSpPr>
        <p:spPr>
          <a:xfrm>
            <a:off x="685800" y="2439412"/>
            <a:ext cx="7848600" cy="3785652"/>
          </a:xfrm>
          <a:prstGeom prst="rect">
            <a:avLst/>
          </a:prstGeom>
          <a:noFill/>
        </p:spPr>
        <p:txBody>
          <a:bodyPr wrap="square" rtlCol="0">
            <a:spAutoFit/>
          </a:bodyPr>
          <a:lstStyle/>
          <a:p>
            <a:r>
              <a:rPr lang="en-US" sz="2400" dirty="0" smtClean="0">
                <a:latin typeface="Arial"/>
                <a:cs typeface="Arial"/>
              </a:rPr>
              <a:t>Workers should </a:t>
            </a:r>
            <a:r>
              <a:rPr lang="en-US" sz="2400" dirty="0" smtClean="0">
                <a:latin typeface="Arial"/>
                <a:cs typeface="Arial"/>
              </a:rPr>
              <a:t>always wear: </a:t>
            </a:r>
          </a:p>
          <a:p>
            <a:pPr>
              <a:buFontTx/>
              <a:buChar char="-"/>
            </a:pPr>
            <a:endParaRPr lang="en-US" sz="2400" dirty="0" smtClean="0">
              <a:latin typeface="Arial"/>
              <a:cs typeface="Arial"/>
            </a:endParaRPr>
          </a:p>
          <a:p>
            <a:pPr>
              <a:buFontTx/>
              <a:buChar char="-"/>
            </a:pPr>
            <a:r>
              <a:rPr lang="en-US" sz="2400" dirty="0" smtClean="0">
                <a:latin typeface="Arial"/>
                <a:cs typeface="Arial"/>
              </a:rPr>
              <a:t> Goggles </a:t>
            </a:r>
            <a:r>
              <a:rPr lang="en-US" sz="2400" dirty="0" smtClean="0">
                <a:latin typeface="Arial"/>
                <a:cs typeface="Arial"/>
              </a:rPr>
              <a:t>or other protective eyewear</a:t>
            </a:r>
          </a:p>
          <a:p>
            <a:pPr>
              <a:buFontTx/>
              <a:buChar char="-"/>
            </a:pPr>
            <a:endParaRPr lang="en-US" sz="2400" dirty="0" smtClean="0">
              <a:latin typeface="Arial"/>
              <a:cs typeface="Arial"/>
            </a:endParaRPr>
          </a:p>
          <a:p>
            <a:pPr>
              <a:buFontTx/>
              <a:buChar char="-"/>
            </a:pPr>
            <a:r>
              <a:rPr lang="en-US" sz="2400" dirty="0" smtClean="0">
                <a:latin typeface="Arial"/>
                <a:cs typeface="Arial"/>
              </a:rPr>
              <a:t> Gloves / insulated gloves</a:t>
            </a:r>
          </a:p>
          <a:p>
            <a:pPr>
              <a:buFontTx/>
              <a:buChar char="-"/>
            </a:pPr>
            <a:endParaRPr lang="en-US" sz="2400" dirty="0" smtClean="0">
              <a:latin typeface="Arial"/>
              <a:cs typeface="Arial"/>
            </a:endParaRPr>
          </a:p>
          <a:p>
            <a:pPr>
              <a:buFontTx/>
              <a:buChar char="-"/>
            </a:pPr>
            <a:r>
              <a:rPr lang="en-US" sz="2400" dirty="0" smtClean="0">
                <a:latin typeface="Arial"/>
                <a:cs typeface="Arial"/>
              </a:rPr>
              <a:t> Safety shoes, typical work boots</a:t>
            </a:r>
          </a:p>
          <a:p>
            <a:pPr>
              <a:buFontTx/>
              <a:buChar char="-"/>
            </a:pPr>
            <a:endParaRPr lang="en-US" sz="2400" dirty="0" smtClean="0">
              <a:latin typeface="Arial"/>
              <a:cs typeface="Arial"/>
            </a:endParaRPr>
          </a:p>
          <a:p>
            <a:pPr>
              <a:buFontTx/>
              <a:buChar char="-"/>
            </a:pPr>
            <a:r>
              <a:rPr lang="en-US" sz="2400" dirty="0" smtClean="0">
                <a:latin typeface="Arial"/>
                <a:cs typeface="Arial"/>
              </a:rPr>
              <a:t> Hard hat</a:t>
            </a:r>
          </a:p>
          <a:p>
            <a:pPr>
              <a:buFontTx/>
              <a:buChar char="-"/>
            </a:pPr>
            <a:endParaRPr lang="en-US" sz="2400" dirty="0" smtClean="0">
              <a:latin typeface="Arial"/>
              <a:cs typeface="Arial"/>
            </a:endParaRPr>
          </a:p>
        </p:txBody>
      </p:sp>
      <p:pic>
        <p:nvPicPr>
          <p:cNvPr id="43010" name="Picture 2"/>
          <p:cNvPicPr>
            <a:picLocks noChangeAspect="1" noChangeArrowheads="1"/>
          </p:cNvPicPr>
          <p:nvPr/>
        </p:nvPicPr>
        <p:blipFill>
          <a:blip r:embed="rId3"/>
          <a:srcRect/>
          <a:stretch>
            <a:fillRect/>
          </a:stretch>
        </p:blipFill>
        <p:spPr bwMode="auto">
          <a:xfrm>
            <a:off x="6426200" y="2133600"/>
            <a:ext cx="2032000" cy="345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Safety Procedures</a:t>
            </a:r>
            <a:endParaRPr lang="en-US" sz="5400" dirty="0">
              <a:solidFill>
                <a:srgbClr val="FFFF00"/>
              </a:solidFill>
              <a:latin typeface="Arial Bold"/>
              <a:cs typeface="Arial Bold"/>
            </a:endParaRPr>
          </a:p>
        </p:txBody>
      </p:sp>
      <p:sp>
        <p:nvSpPr>
          <p:cNvPr id="5" name="TextBox 4"/>
          <p:cNvSpPr txBox="1"/>
          <p:nvPr/>
        </p:nvSpPr>
        <p:spPr>
          <a:xfrm>
            <a:off x="685800" y="1993880"/>
            <a:ext cx="7848600" cy="3785652"/>
          </a:xfrm>
          <a:prstGeom prst="rect">
            <a:avLst/>
          </a:prstGeom>
          <a:noFill/>
        </p:spPr>
        <p:txBody>
          <a:bodyPr wrap="square" rtlCol="0">
            <a:spAutoFit/>
          </a:bodyPr>
          <a:lstStyle/>
          <a:p>
            <a:r>
              <a:rPr lang="en-US" sz="2400" dirty="0" smtClean="0">
                <a:latin typeface="Arial"/>
                <a:cs typeface="Arial"/>
              </a:rPr>
              <a:t>- </a:t>
            </a:r>
            <a:r>
              <a:rPr lang="en-US" sz="2400" dirty="0" smtClean="0">
                <a:latin typeface="Arial"/>
                <a:cs typeface="Arial"/>
              </a:rPr>
              <a:t>Before each use, inspect each wrench </a:t>
            </a:r>
            <a:r>
              <a:rPr lang="en-US" sz="2400" dirty="0" smtClean="0">
                <a:latin typeface="Arial"/>
                <a:cs typeface="Arial"/>
              </a:rPr>
              <a:t>for worn gripping teeth and / or </a:t>
            </a:r>
            <a:r>
              <a:rPr lang="en-US" sz="2400" dirty="0" smtClean="0">
                <a:latin typeface="Arial"/>
                <a:cs typeface="Arial"/>
              </a:rPr>
              <a:t>a loose </a:t>
            </a:r>
            <a:r>
              <a:rPr lang="en-US" sz="2400" dirty="0" smtClean="0">
                <a:latin typeface="Arial"/>
                <a:cs typeface="Arial"/>
              </a:rPr>
              <a:t>mechanism. Inspect periodically for worn or unsafe parts and replace them (e.g., check for worn threads on the adjustment ring and movable jaw)</a:t>
            </a:r>
          </a:p>
          <a:p>
            <a:pPr>
              <a:buFontTx/>
              <a:buChar char="-"/>
            </a:pPr>
            <a:r>
              <a:rPr lang="en-US" sz="2400" dirty="0" smtClean="0">
                <a:latin typeface="Arial"/>
                <a:cs typeface="Arial"/>
              </a:rPr>
              <a:t> Select a pipe wrench with sufficient capacity and leverage to do the job (do not use a cheater bar)</a:t>
            </a:r>
          </a:p>
          <a:p>
            <a:pPr>
              <a:buFontTx/>
              <a:buChar char="-"/>
            </a:pPr>
            <a:r>
              <a:rPr lang="en-US" sz="2400" dirty="0" smtClean="0">
                <a:latin typeface="Arial"/>
                <a:cs typeface="Arial"/>
              </a:rPr>
              <a:t> Use a </a:t>
            </a:r>
            <a:r>
              <a:rPr lang="en-US" sz="2400" dirty="0">
                <a:latin typeface="Arial"/>
                <a:cs typeface="Arial"/>
              </a:rPr>
              <a:t>pipe wrench to turn or hold a pipe. Never use a pipe wrench to bend, raise or lift a pipe</a:t>
            </a:r>
            <a:r>
              <a:rPr lang="en-US" sz="2400" dirty="0" smtClean="0">
                <a:latin typeface="Arial"/>
                <a:cs typeface="Arial"/>
              </a:rPr>
              <a:t>.</a:t>
            </a:r>
          </a:p>
          <a:p>
            <a:pPr>
              <a:buFontTx/>
              <a:buChar char="-"/>
            </a:pPr>
            <a:endParaRPr lang="en-US" sz="2400" dirty="0" smtClean="0">
              <a:latin typeface="Arial"/>
              <a:cs typeface="Arial"/>
            </a:endParaRPr>
          </a:p>
        </p:txBody>
      </p:sp>
      <p:sp>
        <p:nvSpPr>
          <p:cNvPr id="6" name="TextBox 5"/>
          <p:cNvSpPr txBox="1"/>
          <p:nvPr/>
        </p:nvSpPr>
        <p:spPr>
          <a:xfrm>
            <a:off x="2743200" y="6477000"/>
            <a:ext cx="4419600" cy="215444"/>
          </a:xfrm>
          <a:prstGeom prst="rect">
            <a:avLst/>
          </a:prstGeom>
          <a:noFill/>
        </p:spPr>
        <p:txBody>
          <a:bodyPr wrap="square" rtlCol="0">
            <a:spAutoFit/>
          </a:bodyPr>
          <a:lstStyle/>
          <a:p>
            <a:r>
              <a:rPr lang="en-US" sz="800" dirty="0" smtClean="0">
                <a:latin typeface="Arial"/>
                <a:cs typeface="Arial"/>
              </a:rPr>
              <a:t>Site: </a:t>
            </a:r>
            <a:r>
              <a:rPr lang="en-US" sz="800" dirty="0" smtClean="0">
                <a:latin typeface="Arial"/>
                <a:cs typeface="Arial"/>
                <a:hlinkClick r:id="rId3"/>
              </a:rPr>
              <a:t>http://www.ccohs.ca/oshanswers/safety_haz/hand_tools/pipetools.html</a:t>
            </a:r>
            <a:endParaRPr lang="en-US" sz="800" dirty="0" smtClean="0">
              <a:latin typeface="Arial"/>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Safety Procedures</a:t>
            </a:r>
            <a:endParaRPr lang="en-US" sz="5400" dirty="0">
              <a:solidFill>
                <a:srgbClr val="FFFF00"/>
              </a:solidFill>
              <a:latin typeface="Arial Bold"/>
              <a:cs typeface="Arial Bold"/>
            </a:endParaRPr>
          </a:p>
        </p:txBody>
      </p:sp>
      <p:sp>
        <p:nvSpPr>
          <p:cNvPr id="5" name="TextBox 4"/>
          <p:cNvSpPr txBox="1"/>
          <p:nvPr/>
        </p:nvSpPr>
        <p:spPr>
          <a:xfrm>
            <a:off x="685800" y="1952685"/>
            <a:ext cx="7848600" cy="3785652"/>
          </a:xfrm>
          <a:prstGeom prst="rect">
            <a:avLst/>
          </a:prstGeom>
          <a:noFill/>
        </p:spPr>
        <p:txBody>
          <a:bodyPr wrap="square" rtlCol="0">
            <a:spAutoFit/>
          </a:bodyPr>
          <a:lstStyle/>
          <a:p>
            <a:pPr marL="342900" indent="-342900">
              <a:buFont typeface="Arial" pitchFamily="34" charset="0"/>
              <a:buChar char="•"/>
            </a:pPr>
            <a:r>
              <a:rPr lang="en-US" sz="2400" dirty="0" smtClean="0">
                <a:latin typeface="Arial"/>
                <a:cs typeface="Arial"/>
              </a:rPr>
              <a:t>Adjust </a:t>
            </a:r>
            <a:r>
              <a:rPr lang="en-US" sz="2400" dirty="0" smtClean="0">
                <a:latin typeface="Arial"/>
                <a:cs typeface="Arial"/>
              </a:rPr>
              <a:t>the pipe wrench grip to maintain a gap between the back of the hook jaw and the pipe. This concentrates the pressure at the jaw teeth, producing the maximum gripping force. It also aids the ratcheting </a:t>
            </a:r>
            <a:r>
              <a:rPr lang="en-US" sz="2400" dirty="0" smtClean="0">
                <a:latin typeface="Arial"/>
                <a:cs typeface="Arial"/>
              </a:rPr>
              <a:t>action.</a:t>
            </a:r>
            <a:endParaRPr lang="en-US" sz="2400" dirty="0" smtClean="0">
              <a:latin typeface="Arial"/>
              <a:cs typeface="Arial"/>
            </a:endParaRPr>
          </a:p>
          <a:p>
            <a:r>
              <a:rPr lang="en-US" sz="2400" dirty="0" smtClean="0">
                <a:latin typeface="Arial"/>
                <a:cs typeface="Arial"/>
              </a:rPr>
              <a:t>	</a:t>
            </a:r>
          </a:p>
          <a:p>
            <a:pPr marL="342900" indent="-342900">
              <a:buFont typeface="Arial" pitchFamily="34" charset="0"/>
              <a:buChar char="•"/>
            </a:pPr>
            <a:r>
              <a:rPr lang="en-US" sz="2400" dirty="0" smtClean="0">
                <a:latin typeface="Arial"/>
                <a:cs typeface="Arial"/>
              </a:rPr>
              <a:t>Keep </a:t>
            </a:r>
            <a:r>
              <a:rPr lang="en-US" sz="2400" dirty="0">
                <a:latin typeface="Arial"/>
                <a:cs typeface="Arial"/>
              </a:rPr>
              <a:t>pipe wrench teeth clean and </a:t>
            </a:r>
            <a:r>
              <a:rPr lang="en-US" sz="2400" dirty="0" smtClean="0">
                <a:latin typeface="Arial"/>
                <a:cs typeface="Arial"/>
              </a:rPr>
              <a:t>sharp</a:t>
            </a:r>
          </a:p>
          <a:p>
            <a:pPr marL="342900" indent="-342900">
              <a:buFont typeface="Arial" pitchFamily="34" charset="0"/>
              <a:buChar char="•"/>
            </a:pPr>
            <a:endParaRPr lang="en-US" sz="2400" dirty="0" smtClean="0">
              <a:latin typeface="Arial"/>
              <a:cs typeface="Arial"/>
            </a:endParaRPr>
          </a:p>
          <a:p>
            <a:pPr marL="342900" indent="-342900">
              <a:buFont typeface="Arial" pitchFamily="34" charset="0"/>
              <a:buChar char="•"/>
            </a:pPr>
            <a:r>
              <a:rPr lang="en-US" sz="2400" dirty="0" smtClean="0">
                <a:latin typeface="Arial"/>
                <a:cs typeface="Arial"/>
              </a:rPr>
              <a:t>Face </a:t>
            </a:r>
            <a:r>
              <a:rPr lang="en-US" sz="2400" dirty="0">
                <a:latin typeface="Arial"/>
                <a:cs typeface="Arial"/>
              </a:rPr>
              <a:t>a pipe wrench forward. Turn wrench so pressure is </a:t>
            </a:r>
            <a:r>
              <a:rPr lang="en-US" sz="2400" dirty="0" smtClean="0">
                <a:latin typeface="Arial"/>
                <a:cs typeface="Arial"/>
              </a:rPr>
              <a:t>against the </a:t>
            </a:r>
            <a:r>
              <a:rPr lang="en-US" sz="2400" dirty="0">
                <a:latin typeface="Arial"/>
                <a:cs typeface="Arial"/>
              </a:rPr>
              <a:t>heel </a:t>
            </a:r>
            <a:r>
              <a:rPr lang="en-US" sz="2400" dirty="0" smtClean="0">
                <a:latin typeface="Arial"/>
                <a:cs typeface="Arial"/>
              </a:rPr>
              <a:t>jaw</a:t>
            </a:r>
          </a:p>
        </p:txBody>
      </p:sp>
      <p:sp>
        <p:nvSpPr>
          <p:cNvPr id="6" name="TextBox 5"/>
          <p:cNvSpPr txBox="1"/>
          <p:nvPr/>
        </p:nvSpPr>
        <p:spPr>
          <a:xfrm>
            <a:off x="2819400" y="6477000"/>
            <a:ext cx="4724400" cy="215444"/>
          </a:xfrm>
          <a:prstGeom prst="rect">
            <a:avLst/>
          </a:prstGeom>
          <a:noFill/>
        </p:spPr>
        <p:txBody>
          <a:bodyPr wrap="square" rtlCol="0">
            <a:spAutoFit/>
          </a:bodyPr>
          <a:lstStyle/>
          <a:p>
            <a:r>
              <a:rPr lang="en-US" sz="800" dirty="0" smtClean="0">
                <a:latin typeface="Arial"/>
                <a:cs typeface="Arial"/>
              </a:rPr>
              <a:t>Site: </a:t>
            </a:r>
            <a:r>
              <a:rPr lang="en-US" sz="800" dirty="0" smtClean="0">
                <a:latin typeface="Arial"/>
                <a:cs typeface="Arial"/>
                <a:hlinkClick r:id="rId3"/>
              </a:rPr>
              <a:t>http://www.ccohs.ca/oshanswers/safety_haz/hand_tools/pipetools.html</a:t>
            </a:r>
            <a:endParaRPr lang="en-US" sz="800" dirty="0" smtClean="0">
              <a:latin typeface="Arial"/>
              <a:cs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Safety Procedures</a:t>
            </a:r>
            <a:endParaRPr lang="en-US" sz="5400" dirty="0">
              <a:solidFill>
                <a:srgbClr val="FFFF00"/>
              </a:solidFill>
              <a:latin typeface="Arial Bold"/>
              <a:cs typeface="Arial Bold"/>
            </a:endParaRPr>
          </a:p>
        </p:txBody>
      </p:sp>
      <p:sp>
        <p:nvSpPr>
          <p:cNvPr id="5" name="TextBox 4"/>
          <p:cNvSpPr txBox="1"/>
          <p:nvPr/>
        </p:nvSpPr>
        <p:spPr>
          <a:xfrm>
            <a:off x="685800" y="2057400"/>
            <a:ext cx="7848600" cy="2308324"/>
          </a:xfrm>
          <a:prstGeom prst="rect">
            <a:avLst/>
          </a:prstGeom>
          <a:noFill/>
        </p:spPr>
        <p:txBody>
          <a:bodyPr wrap="square" rtlCol="0">
            <a:spAutoFit/>
          </a:bodyPr>
          <a:lstStyle/>
          <a:p>
            <a:r>
              <a:rPr lang="en-US" sz="2400" dirty="0" smtClean="0">
                <a:latin typeface="Arial"/>
                <a:cs typeface="Arial"/>
              </a:rPr>
              <a:t>The best practice </a:t>
            </a:r>
            <a:r>
              <a:rPr lang="en-US" sz="2400" dirty="0" smtClean="0">
                <a:latin typeface="Arial"/>
                <a:cs typeface="Arial"/>
              </a:rPr>
              <a:t>is to pull </a:t>
            </a:r>
            <a:r>
              <a:rPr lang="en-US" sz="2400" dirty="0" smtClean="0">
                <a:latin typeface="Arial"/>
                <a:cs typeface="Arial"/>
              </a:rPr>
              <a:t>the wrench </a:t>
            </a:r>
            <a:r>
              <a:rPr lang="en-US" sz="2400" dirty="0" smtClean="0">
                <a:latin typeface="Arial"/>
                <a:cs typeface="Arial"/>
              </a:rPr>
              <a:t>across the body while maintaining a wide stance. Pulling and pushing </a:t>
            </a:r>
            <a:r>
              <a:rPr lang="en-US" sz="2400" dirty="0">
                <a:latin typeface="Arial"/>
                <a:cs typeface="Arial"/>
              </a:rPr>
              <a:t>on the pipe wrench </a:t>
            </a:r>
            <a:r>
              <a:rPr lang="en-US" sz="2400" dirty="0" smtClean="0">
                <a:latin typeface="Arial"/>
                <a:cs typeface="Arial"/>
              </a:rPr>
              <a:t>handle can lead to off balance dangers. Whatever the physical endeavor or tool, maintain </a:t>
            </a:r>
            <a:r>
              <a:rPr lang="en-US" sz="2400" dirty="0">
                <a:latin typeface="Arial"/>
                <a:cs typeface="Arial"/>
              </a:rPr>
              <a:t>a proper stance with feet firmly placed to </a:t>
            </a:r>
            <a:r>
              <a:rPr lang="en-US" sz="2400" dirty="0" smtClean="0">
                <a:latin typeface="Arial"/>
                <a:cs typeface="Arial"/>
              </a:rPr>
              <a:t>maintain </a:t>
            </a:r>
            <a:r>
              <a:rPr lang="en-US" sz="2400" dirty="0" smtClean="0">
                <a:latin typeface="Arial"/>
                <a:cs typeface="Arial"/>
              </a:rPr>
              <a:t>balance.</a:t>
            </a:r>
            <a:endParaRPr lang="en-US" sz="2400" dirty="0" smtClean="0">
              <a:latin typeface="Arial"/>
              <a:cs typeface="Arial"/>
            </a:endParaRPr>
          </a:p>
        </p:txBody>
      </p:sp>
      <p:sp>
        <p:nvSpPr>
          <p:cNvPr id="6" name="TextBox 5"/>
          <p:cNvSpPr txBox="1"/>
          <p:nvPr/>
        </p:nvSpPr>
        <p:spPr>
          <a:xfrm>
            <a:off x="2819400" y="6477000"/>
            <a:ext cx="4724400" cy="215444"/>
          </a:xfrm>
          <a:prstGeom prst="rect">
            <a:avLst/>
          </a:prstGeom>
          <a:noFill/>
        </p:spPr>
        <p:txBody>
          <a:bodyPr wrap="square" rtlCol="0">
            <a:spAutoFit/>
          </a:bodyPr>
          <a:lstStyle/>
          <a:p>
            <a:r>
              <a:rPr lang="en-US" sz="800" dirty="0" smtClean="0">
                <a:latin typeface="Arial"/>
                <a:cs typeface="Arial"/>
              </a:rPr>
              <a:t>Site: </a:t>
            </a:r>
            <a:r>
              <a:rPr lang="en-US" sz="800" dirty="0" smtClean="0">
                <a:latin typeface="Arial"/>
                <a:cs typeface="Arial"/>
                <a:hlinkClick r:id="rId3"/>
              </a:rPr>
              <a:t>http://www.ccohs.ca/oshanswers/safety_haz/hand_tools/pipetools.html</a:t>
            </a:r>
            <a:endParaRPr lang="en-US" sz="800" dirty="0" smtClean="0">
              <a:latin typeface="Arial"/>
              <a:cs typeface="Arial"/>
            </a:endParaRPr>
          </a:p>
        </p:txBody>
      </p:sp>
      <p:pic>
        <p:nvPicPr>
          <p:cNvPr id="7" name="Picture 6" descr="8928_crescent_wrench.jpg"/>
          <p:cNvPicPr>
            <a:picLocks noChangeAspect="1"/>
          </p:cNvPicPr>
          <p:nvPr/>
        </p:nvPicPr>
        <p:blipFill>
          <a:blip r:embed="rId4"/>
          <a:stretch>
            <a:fillRect/>
          </a:stretch>
        </p:blipFill>
        <p:spPr>
          <a:xfrm>
            <a:off x="3276600" y="4267200"/>
            <a:ext cx="2540000" cy="19050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Autofit/>
          </a:bodyPr>
          <a:lstStyle/>
          <a:p>
            <a:r>
              <a:rPr lang="en-US" sz="5400" dirty="0" smtClean="0">
                <a:solidFill>
                  <a:srgbClr val="FFFF00"/>
                </a:solidFill>
                <a:latin typeface="Arial Bold"/>
                <a:cs typeface="Arial Bold"/>
              </a:rPr>
              <a:t>Think Safety</a:t>
            </a:r>
            <a:br>
              <a:rPr lang="en-US" sz="5400" dirty="0" smtClean="0">
                <a:solidFill>
                  <a:srgbClr val="FFFF00"/>
                </a:solidFill>
                <a:latin typeface="Arial Bold"/>
                <a:cs typeface="Arial Bold"/>
              </a:rPr>
            </a:br>
            <a:r>
              <a:rPr lang="en-US" sz="5400" dirty="0" smtClean="0">
                <a:solidFill>
                  <a:srgbClr val="FFFF00"/>
                </a:solidFill>
                <a:latin typeface="Arial Bold"/>
                <a:cs typeface="Arial Bold"/>
              </a:rPr>
              <a:t/>
            </a:r>
            <a:br>
              <a:rPr lang="en-US" sz="5400" dirty="0" smtClean="0">
                <a:solidFill>
                  <a:srgbClr val="FFFF00"/>
                </a:solidFill>
                <a:latin typeface="Arial Bold"/>
                <a:cs typeface="Arial Bold"/>
              </a:rPr>
            </a:br>
            <a:r>
              <a:rPr lang="en-US" sz="5400" dirty="0" smtClean="0">
                <a:solidFill>
                  <a:srgbClr val="FFFF00"/>
                </a:solidFill>
                <a:latin typeface="Arial Bold"/>
                <a:cs typeface="Arial Bold"/>
              </a:rPr>
              <a:t>Work Safely</a:t>
            </a:r>
            <a:endParaRPr lang="en-US" sz="5400" dirty="0">
              <a:solidFill>
                <a:srgbClr val="FFFF00"/>
              </a:solidFill>
              <a:latin typeface="Arial Bold"/>
              <a:cs typeface="Arial Bold"/>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Adjustable Wrench</a:t>
            </a:r>
            <a:endParaRPr lang="en-US" sz="5400" dirty="0">
              <a:solidFill>
                <a:srgbClr val="FFFF00"/>
              </a:solidFill>
              <a:latin typeface="Arial Bold"/>
              <a:cs typeface="Arial Bold"/>
            </a:endParaRPr>
          </a:p>
        </p:txBody>
      </p:sp>
      <p:sp>
        <p:nvSpPr>
          <p:cNvPr id="5" name="TextBox 4"/>
          <p:cNvSpPr txBox="1"/>
          <p:nvPr/>
        </p:nvSpPr>
        <p:spPr>
          <a:xfrm>
            <a:off x="685800" y="1533703"/>
            <a:ext cx="7848600" cy="3724096"/>
          </a:xfrm>
          <a:prstGeom prst="rect">
            <a:avLst/>
          </a:prstGeom>
          <a:noFill/>
        </p:spPr>
        <p:txBody>
          <a:bodyPr wrap="square" rtlCol="0">
            <a:spAutoFit/>
          </a:bodyPr>
          <a:lstStyle/>
          <a:p>
            <a:pPr algn="just"/>
            <a:r>
              <a:rPr lang="en-US" sz="2400" dirty="0" smtClean="0">
                <a:latin typeface="Arial"/>
                <a:cs typeface="Arial"/>
              </a:rPr>
              <a:t>An adjustable wrench is a tool that is usually operated by hand, and is made for tightening or loosening bolts, nuts, or anything that needs a turn. This wrench works as a lever and there are notches at the mouth for gripping. The wrench is pulled at a right angle to the axis of the lever action and the bolt or nut. Some wrenches have mouths that can be tightened to better fit various objects that need turning. The adjustable wrench is also </a:t>
            </a:r>
            <a:r>
              <a:rPr lang="en-US" sz="2400" smtClean="0">
                <a:latin typeface="Arial"/>
                <a:cs typeface="Arial"/>
              </a:rPr>
              <a:t>called the </a:t>
            </a:r>
            <a:r>
              <a:rPr lang="en-US" sz="2400" dirty="0" smtClean="0">
                <a:latin typeface="Arial"/>
                <a:cs typeface="Arial"/>
              </a:rPr>
              <a:t>crescent wrench. </a:t>
            </a:r>
          </a:p>
          <a:p>
            <a:endParaRPr lang="en-US" sz="2000" dirty="0" smtClean="0">
              <a:latin typeface="Arial"/>
              <a:cs typeface="Arial"/>
            </a:endParaRPr>
          </a:p>
        </p:txBody>
      </p:sp>
      <p:sp>
        <p:nvSpPr>
          <p:cNvPr id="6" name="TextBox 5"/>
          <p:cNvSpPr txBox="1"/>
          <p:nvPr/>
        </p:nvSpPr>
        <p:spPr>
          <a:xfrm>
            <a:off x="2895600" y="6477000"/>
            <a:ext cx="6019800" cy="215444"/>
          </a:xfrm>
          <a:prstGeom prst="rect">
            <a:avLst/>
          </a:prstGeom>
          <a:noFill/>
        </p:spPr>
        <p:txBody>
          <a:bodyPr wrap="square" rtlCol="0">
            <a:spAutoFit/>
          </a:bodyPr>
          <a:lstStyle/>
          <a:p>
            <a:r>
              <a:rPr lang="en-US" sz="800" dirty="0" smtClean="0">
                <a:latin typeface="Arial"/>
                <a:cs typeface="Arial"/>
              </a:rPr>
              <a:t>Site: About.com  - </a:t>
            </a:r>
            <a:r>
              <a:rPr lang="en-US" sz="800" dirty="0" smtClean="0">
                <a:latin typeface="Arial"/>
                <a:cs typeface="Arial"/>
                <a:hlinkClick r:id="rId3"/>
              </a:rPr>
              <a:t>http://inventors.about.com/library/inventors/blwrench.htm</a:t>
            </a:r>
            <a:endParaRPr lang="en-US" sz="800" dirty="0">
              <a:latin typeface="Arial"/>
              <a:cs typeface="Arial"/>
            </a:endParaRPr>
          </a:p>
        </p:txBody>
      </p:sp>
      <p:pic>
        <p:nvPicPr>
          <p:cNvPr id="7" name="Picture 2"/>
          <p:cNvPicPr>
            <a:picLocks noChangeAspect="1" noChangeArrowheads="1"/>
          </p:cNvPicPr>
          <p:nvPr/>
        </p:nvPicPr>
        <p:blipFill>
          <a:blip r:embed="rId4"/>
          <a:srcRect/>
          <a:stretch>
            <a:fillRect/>
          </a:stretch>
        </p:blipFill>
        <p:spPr bwMode="auto">
          <a:xfrm>
            <a:off x="2197100" y="5032197"/>
            <a:ext cx="4965700" cy="1346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Pipe Wrench</a:t>
            </a:r>
            <a:endParaRPr lang="en-US" sz="5400" dirty="0">
              <a:solidFill>
                <a:srgbClr val="FFFF00"/>
              </a:solidFill>
              <a:latin typeface="Arial Bold"/>
              <a:cs typeface="Arial Bold"/>
            </a:endParaRPr>
          </a:p>
        </p:txBody>
      </p:sp>
      <p:sp>
        <p:nvSpPr>
          <p:cNvPr id="5" name="TextBox 4"/>
          <p:cNvSpPr txBox="1"/>
          <p:nvPr/>
        </p:nvSpPr>
        <p:spPr>
          <a:xfrm>
            <a:off x="533400" y="1524000"/>
            <a:ext cx="5867400" cy="4462760"/>
          </a:xfrm>
          <a:prstGeom prst="rect">
            <a:avLst/>
          </a:prstGeom>
          <a:noFill/>
        </p:spPr>
        <p:txBody>
          <a:bodyPr wrap="square" rtlCol="0">
            <a:spAutoFit/>
          </a:bodyPr>
          <a:lstStyle/>
          <a:p>
            <a:pPr algn="just"/>
            <a:r>
              <a:rPr lang="en-US" sz="2200" dirty="0" smtClean="0">
                <a:latin typeface="Arial"/>
                <a:cs typeface="Arial"/>
              </a:rPr>
              <a:t>The pipe wrench is used for turning soft iron pipes and fittings with a rounded surface. The design of the adjustable jaws allows it to lock in the frame, such that any forward pressure on the handle tends to pull the jaws tighter together. Teeth </a:t>
            </a:r>
            <a:r>
              <a:rPr lang="en-US" sz="2200" dirty="0" smtClean="0">
                <a:latin typeface="Arial"/>
                <a:cs typeface="Arial"/>
              </a:rPr>
              <a:t>(angled </a:t>
            </a:r>
            <a:r>
              <a:rPr lang="en-US" sz="2200" dirty="0" smtClean="0">
                <a:latin typeface="Arial"/>
                <a:cs typeface="Arial"/>
              </a:rPr>
              <a:t>in the direction of the </a:t>
            </a:r>
            <a:r>
              <a:rPr lang="en-US" sz="2200" dirty="0" smtClean="0">
                <a:latin typeface="Arial"/>
                <a:cs typeface="Arial"/>
              </a:rPr>
              <a:t>turn) </a:t>
            </a:r>
            <a:r>
              <a:rPr lang="en-US" sz="2200" dirty="0" smtClean="0">
                <a:latin typeface="Arial"/>
                <a:cs typeface="Arial"/>
              </a:rPr>
              <a:t>dig into the soft pipe. They are not intended for use on hard hex nuts because they would ruin the head; however when a hex nut becomes rounded beyond use with standard wrenches, the pipe wrench is sometimes used to break the bolt or nut free.</a:t>
            </a:r>
          </a:p>
          <a:p>
            <a:endParaRPr lang="en-US" sz="2000" dirty="0" smtClean="0">
              <a:latin typeface="Arial"/>
              <a:cs typeface="Arial"/>
            </a:endParaRPr>
          </a:p>
        </p:txBody>
      </p:sp>
      <p:sp>
        <p:nvSpPr>
          <p:cNvPr id="6" name="TextBox 5"/>
          <p:cNvSpPr txBox="1"/>
          <p:nvPr/>
        </p:nvSpPr>
        <p:spPr>
          <a:xfrm>
            <a:off x="3200400" y="6477000"/>
            <a:ext cx="6019800" cy="215444"/>
          </a:xfrm>
          <a:prstGeom prst="rect">
            <a:avLst/>
          </a:prstGeom>
          <a:noFill/>
        </p:spPr>
        <p:txBody>
          <a:bodyPr wrap="square" rtlCol="0">
            <a:spAutoFit/>
          </a:bodyPr>
          <a:lstStyle/>
          <a:p>
            <a:r>
              <a:rPr lang="en-US" sz="800" dirty="0" smtClean="0">
                <a:latin typeface="Arial"/>
                <a:cs typeface="Arial"/>
              </a:rPr>
              <a:t>Site: </a:t>
            </a:r>
            <a:r>
              <a:rPr lang="en-US" sz="800" dirty="0" smtClean="0">
                <a:latin typeface="Arial"/>
                <a:cs typeface="Arial"/>
                <a:hlinkClick r:id="rId3"/>
              </a:rPr>
              <a:t>http://en.wikipedia.org/wiki/Pipe_wrench</a:t>
            </a:r>
            <a:endParaRPr lang="en-US" sz="800" dirty="0">
              <a:latin typeface="Arial"/>
              <a:cs typeface="Arial"/>
            </a:endParaRPr>
          </a:p>
        </p:txBody>
      </p:sp>
      <p:pic>
        <p:nvPicPr>
          <p:cNvPr id="7" name="Picture 6" descr="Screen shot 2009-12-02 at 2.22.02 PM.png"/>
          <p:cNvPicPr>
            <a:picLocks noChangeAspect="1"/>
          </p:cNvPicPr>
          <p:nvPr/>
        </p:nvPicPr>
        <p:blipFill>
          <a:blip r:embed="rId4"/>
          <a:stretch>
            <a:fillRect/>
          </a:stretch>
        </p:blipFill>
        <p:spPr>
          <a:xfrm>
            <a:off x="6715025" y="2533650"/>
            <a:ext cx="2124175" cy="20383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Wrench History</a:t>
            </a:r>
            <a:endParaRPr lang="en-US" sz="5400" dirty="0">
              <a:solidFill>
                <a:srgbClr val="FFFF00"/>
              </a:solidFill>
              <a:latin typeface="Arial Bold"/>
              <a:cs typeface="Arial Bold"/>
            </a:endParaRPr>
          </a:p>
        </p:txBody>
      </p:sp>
      <p:sp>
        <p:nvSpPr>
          <p:cNvPr id="5" name="TextBox 4"/>
          <p:cNvSpPr txBox="1"/>
          <p:nvPr/>
        </p:nvSpPr>
        <p:spPr>
          <a:xfrm>
            <a:off x="685800" y="1600200"/>
            <a:ext cx="7848600" cy="3477875"/>
          </a:xfrm>
          <a:prstGeom prst="rect">
            <a:avLst/>
          </a:prstGeom>
          <a:noFill/>
        </p:spPr>
        <p:txBody>
          <a:bodyPr wrap="square" rtlCol="0">
            <a:spAutoFit/>
          </a:bodyPr>
          <a:lstStyle/>
          <a:p>
            <a:pPr algn="just"/>
            <a:r>
              <a:rPr lang="en-US" sz="2000" dirty="0" smtClean="0">
                <a:latin typeface="Arial"/>
                <a:cs typeface="Arial"/>
              </a:rPr>
              <a:t>Solymon Merrick patented the first wrench in 1835.  Subsequently, a separate patent </a:t>
            </a:r>
            <a:r>
              <a:rPr lang="en-US" sz="2000" dirty="0">
                <a:latin typeface="Arial"/>
                <a:cs typeface="Arial"/>
              </a:rPr>
              <a:t>for a “wrench</a:t>
            </a:r>
            <a:r>
              <a:rPr lang="en-US" sz="2000" dirty="0" smtClean="0">
                <a:latin typeface="Arial"/>
                <a:cs typeface="Arial"/>
              </a:rPr>
              <a:t>” </a:t>
            </a:r>
            <a:r>
              <a:rPr lang="en-US" sz="2000" dirty="0">
                <a:latin typeface="Arial"/>
                <a:cs typeface="Arial"/>
              </a:rPr>
              <a:t>was </a:t>
            </a:r>
            <a:r>
              <a:rPr lang="en-US" sz="2000" dirty="0" smtClean="0">
                <a:latin typeface="Arial"/>
                <a:cs typeface="Arial"/>
              </a:rPr>
              <a:t>granted </a:t>
            </a:r>
            <a:r>
              <a:rPr lang="en-US" sz="2000" dirty="0" smtClean="0">
                <a:latin typeface="Arial"/>
                <a:cs typeface="Arial"/>
              </a:rPr>
              <a:t>to </a:t>
            </a:r>
            <a:r>
              <a:rPr lang="en-US" sz="2000" dirty="0" smtClean="0">
                <a:latin typeface="Arial"/>
                <a:cs typeface="Arial"/>
              </a:rPr>
              <a:t>Daniel C. Stillson, a steamboat </a:t>
            </a:r>
            <a:r>
              <a:rPr lang="en-US" sz="2000" dirty="0" smtClean="0">
                <a:latin typeface="Arial"/>
                <a:cs typeface="Arial"/>
              </a:rPr>
              <a:t>fireman. </a:t>
            </a:r>
            <a:r>
              <a:rPr lang="en-US" sz="2000" dirty="0" err="1" smtClean="0">
                <a:latin typeface="Arial"/>
                <a:cs typeface="Arial"/>
              </a:rPr>
              <a:t>Stillson</a:t>
            </a:r>
            <a:r>
              <a:rPr lang="en-US" sz="2000" dirty="0" smtClean="0">
                <a:latin typeface="Arial"/>
                <a:cs typeface="Arial"/>
              </a:rPr>
              <a:t> </a:t>
            </a:r>
            <a:r>
              <a:rPr lang="en-US" sz="2000" dirty="0" smtClean="0">
                <a:latin typeface="Arial"/>
                <a:cs typeface="Arial"/>
              </a:rPr>
              <a:t>suggested to the heating and piping firm Walworth that they develop a design for a wrench that could be used for screwing pipes together. Previously, serrated blacksmith tongs had been used for that purpose. The owner James Walworth told Stillson to make a prototype and “either twist off the pipe or break the wrench.” Stillson’s prototype twisted the pipe successfully. His design was then patented and Walworth manufactured the wrench. </a:t>
            </a:r>
          </a:p>
          <a:p>
            <a:endParaRPr lang="en-US" sz="2000" dirty="0" smtClean="0">
              <a:latin typeface="Arial"/>
              <a:cs typeface="Arial"/>
            </a:endParaRPr>
          </a:p>
        </p:txBody>
      </p:sp>
      <p:sp>
        <p:nvSpPr>
          <p:cNvPr id="6" name="TextBox 5"/>
          <p:cNvSpPr txBox="1"/>
          <p:nvPr/>
        </p:nvSpPr>
        <p:spPr>
          <a:xfrm>
            <a:off x="2895600" y="6477000"/>
            <a:ext cx="6019800" cy="215444"/>
          </a:xfrm>
          <a:prstGeom prst="rect">
            <a:avLst/>
          </a:prstGeom>
          <a:noFill/>
        </p:spPr>
        <p:txBody>
          <a:bodyPr wrap="square" rtlCol="0">
            <a:spAutoFit/>
          </a:bodyPr>
          <a:lstStyle/>
          <a:p>
            <a:r>
              <a:rPr lang="en-US" sz="800" dirty="0" smtClean="0">
                <a:latin typeface="Arial"/>
                <a:cs typeface="Arial"/>
              </a:rPr>
              <a:t>Site: About.com  - </a:t>
            </a:r>
            <a:r>
              <a:rPr lang="en-US" sz="800" dirty="0" smtClean="0">
                <a:latin typeface="Arial"/>
                <a:cs typeface="Arial"/>
                <a:hlinkClick r:id="rId3"/>
              </a:rPr>
              <a:t>http://inventors.about.com/library/inventors/blwrench.htm</a:t>
            </a:r>
            <a:endParaRPr lang="en-US" sz="800" dirty="0">
              <a:latin typeface="Arial"/>
              <a:cs typeface="Arial"/>
            </a:endParaRPr>
          </a:p>
        </p:txBody>
      </p:sp>
      <p:pic>
        <p:nvPicPr>
          <p:cNvPr id="7" name="Picture 3"/>
          <p:cNvPicPr>
            <a:picLocks noChangeAspect="1" noChangeArrowheads="1"/>
          </p:cNvPicPr>
          <p:nvPr/>
        </p:nvPicPr>
        <p:blipFill>
          <a:blip r:embed="rId4"/>
          <a:srcRect/>
          <a:stretch>
            <a:fillRect/>
          </a:stretch>
        </p:blipFill>
        <p:spPr bwMode="auto">
          <a:xfrm>
            <a:off x="2514600" y="5181600"/>
            <a:ext cx="4479925" cy="1219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52"/>
            <a:ext cx="8229600" cy="1143000"/>
          </a:xfrm>
        </p:spPr>
        <p:txBody>
          <a:bodyPr>
            <a:normAutofit/>
          </a:bodyPr>
          <a:lstStyle/>
          <a:p>
            <a:r>
              <a:rPr lang="en-US" sz="5400" dirty="0" smtClean="0">
                <a:solidFill>
                  <a:srgbClr val="FFFF00"/>
                </a:solidFill>
                <a:latin typeface="Arial Bold"/>
                <a:cs typeface="Arial Bold"/>
              </a:rPr>
              <a:t>Typical Hazards</a:t>
            </a:r>
            <a:endParaRPr lang="en-US" sz="5400" dirty="0">
              <a:solidFill>
                <a:srgbClr val="FFFF00"/>
              </a:solidFill>
              <a:latin typeface="Arial Bold"/>
              <a:cs typeface="Arial Bold"/>
            </a:endParaRPr>
          </a:p>
        </p:txBody>
      </p:sp>
      <p:sp>
        <p:nvSpPr>
          <p:cNvPr id="5" name="TextBox 4"/>
          <p:cNvSpPr txBox="1"/>
          <p:nvPr/>
        </p:nvSpPr>
        <p:spPr>
          <a:xfrm>
            <a:off x="685800" y="1172052"/>
            <a:ext cx="7848600" cy="3785652"/>
          </a:xfrm>
          <a:prstGeom prst="rect">
            <a:avLst/>
          </a:prstGeom>
          <a:noFill/>
        </p:spPr>
        <p:txBody>
          <a:bodyPr wrap="square" rtlCol="0">
            <a:spAutoFit/>
          </a:bodyPr>
          <a:lstStyle/>
          <a:p>
            <a:pPr>
              <a:buFont typeface="Arial" pitchFamily="34" charset="0"/>
              <a:buChar char="•"/>
            </a:pPr>
            <a:r>
              <a:rPr lang="en-US" sz="2400" dirty="0" smtClean="0">
                <a:latin typeface="Arial"/>
                <a:cs typeface="Arial"/>
              </a:rPr>
              <a:t> Wrench Struck-By’s: The main hazard of using a pipe or adjustable wrench occurs when it loses its grip, slips off and strikes the worker (usually when pulling on the wrench). </a:t>
            </a:r>
          </a:p>
          <a:p>
            <a:pPr algn="just">
              <a:buFont typeface="Arial" pitchFamily="34" charset="0"/>
              <a:buChar char="•"/>
            </a:pPr>
            <a:r>
              <a:rPr lang="en-US" sz="2400" dirty="0" smtClean="0">
                <a:latin typeface="Arial"/>
                <a:cs typeface="Arial"/>
              </a:rPr>
              <a:t> Pinching: Another hazard occurs when the item being gripped breaks or when the wrench slips resulting in finger injuries, hand trauma and damage to the wrench itself (usually when pushing on the wrench). </a:t>
            </a:r>
          </a:p>
          <a:p>
            <a:pPr algn="just">
              <a:buFont typeface="Arial" pitchFamily="34" charset="0"/>
              <a:buChar char="•"/>
            </a:pPr>
            <a:endParaRPr lang="en-US" sz="2400" dirty="0" smtClean="0">
              <a:latin typeface="Arial"/>
              <a:cs typeface="Arial"/>
            </a:endParaRPr>
          </a:p>
          <a:p>
            <a:pPr algn="just">
              <a:buFont typeface="Arial" pitchFamily="34" charset="0"/>
              <a:buChar char="•"/>
            </a:pPr>
            <a:r>
              <a:rPr lang="en-US" sz="2400" dirty="0" smtClean="0">
                <a:latin typeface="Arial"/>
                <a:cs typeface="Arial"/>
              </a:rPr>
              <a:t>These dangers increase in limited access areas</a:t>
            </a:r>
          </a:p>
        </p:txBody>
      </p:sp>
      <p:pic>
        <p:nvPicPr>
          <p:cNvPr id="22532" name="Picture 4"/>
          <p:cNvPicPr>
            <a:picLocks noChangeAspect="1" noChangeArrowheads="1"/>
          </p:cNvPicPr>
          <p:nvPr/>
        </p:nvPicPr>
        <p:blipFill>
          <a:blip r:embed="rId3"/>
          <a:srcRect/>
          <a:stretch>
            <a:fillRect/>
          </a:stretch>
        </p:blipFill>
        <p:spPr bwMode="auto">
          <a:xfrm>
            <a:off x="2819400" y="4957704"/>
            <a:ext cx="2438400" cy="15954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Fatalities</a:t>
            </a:r>
            <a:endParaRPr lang="en-US" sz="5400" dirty="0">
              <a:solidFill>
                <a:srgbClr val="FFFF00"/>
              </a:solidFill>
              <a:latin typeface="Arial Bold"/>
              <a:cs typeface="Arial Bold"/>
            </a:endParaRPr>
          </a:p>
        </p:txBody>
      </p:sp>
      <p:sp>
        <p:nvSpPr>
          <p:cNvPr id="5" name="TextBox 4"/>
          <p:cNvSpPr txBox="1"/>
          <p:nvPr/>
        </p:nvSpPr>
        <p:spPr>
          <a:xfrm>
            <a:off x="685800" y="2286000"/>
            <a:ext cx="7848600" cy="2677656"/>
          </a:xfrm>
          <a:prstGeom prst="rect">
            <a:avLst/>
          </a:prstGeom>
          <a:noFill/>
        </p:spPr>
        <p:txBody>
          <a:bodyPr wrap="square" rtlCol="0">
            <a:spAutoFit/>
          </a:bodyPr>
          <a:lstStyle/>
          <a:p>
            <a:pPr>
              <a:buFontTx/>
              <a:buChar char="-"/>
            </a:pPr>
            <a:r>
              <a:rPr lang="en-US" sz="2400" dirty="0" smtClean="0">
                <a:latin typeface="Arial"/>
                <a:cs typeface="Arial"/>
              </a:rPr>
              <a:t>There were seven </a:t>
            </a:r>
            <a:r>
              <a:rPr lang="en-US" sz="2400" dirty="0">
                <a:latin typeface="Arial"/>
                <a:cs typeface="Arial"/>
              </a:rPr>
              <a:t>fatalities </a:t>
            </a:r>
            <a:r>
              <a:rPr lang="en-US" sz="2400" dirty="0" smtClean="0">
                <a:latin typeface="Arial"/>
                <a:cs typeface="Arial"/>
              </a:rPr>
              <a:t>investigated by OSHA </a:t>
            </a:r>
            <a:r>
              <a:rPr lang="en-US" sz="2400" dirty="0">
                <a:latin typeface="Arial"/>
                <a:cs typeface="Arial"/>
              </a:rPr>
              <a:t>from </a:t>
            </a:r>
            <a:r>
              <a:rPr lang="en-US" sz="2400" dirty="0" smtClean="0">
                <a:latin typeface="Arial"/>
                <a:cs typeface="Arial"/>
              </a:rPr>
              <a:t>1990 </a:t>
            </a:r>
            <a:r>
              <a:rPr lang="en-US" sz="2400" dirty="0" smtClean="0">
                <a:latin typeface="Arial"/>
                <a:cs typeface="Arial"/>
              </a:rPr>
              <a:t>thru 2009 that involved wrenches</a:t>
            </a:r>
          </a:p>
          <a:p>
            <a:pPr>
              <a:buFontTx/>
              <a:buChar char="-"/>
            </a:pPr>
            <a:endParaRPr lang="en-US" sz="2400" dirty="0" smtClean="0">
              <a:latin typeface="Arial"/>
              <a:cs typeface="Arial"/>
            </a:endParaRPr>
          </a:p>
          <a:p>
            <a:pPr>
              <a:buFontTx/>
              <a:buChar char="-"/>
            </a:pPr>
            <a:endParaRPr lang="en-US" sz="2400" dirty="0" smtClean="0">
              <a:latin typeface="Arial"/>
              <a:cs typeface="Arial"/>
            </a:endParaRPr>
          </a:p>
          <a:p>
            <a:pPr>
              <a:buFontTx/>
              <a:buChar char="-"/>
            </a:pPr>
            <a:r>
              <a:rPr lang="en-US" sz="2400" dirty="0" smtClean="0">
                <a:latin typeface="Arial"/>
                <a:cs typeface="Arial"/>
              </a:rPr>
              <a:t>The majority of these fatalities are from struck-by-accidents. However, there is always danger of pinching.</a:t>
            </a:r>
          </a:p>
          <a:p>
            <a:pPr>
              <a:buFontTx/>
              <a:buChar char="-"/>
            </a:pPr>
            <a:endParaRPr lang="en-US" sz="2400" dirty="0" smtClean="0">
              <a:latin typeface="Arial"/>
              <a:cs typeface="Arial"/>
            </a:endParaRPr>
          </a:p>
        </p:txBody>
      </p:sp>
      <p:sp>
        <p:nvSpPr>
          <p:cNvPr id="6" name="TextBox 5"/>
          <p:cNvSpPr txBox="1"/>
          <p:nvPr/>
        </p:nvSpPr>
        <p:spPr>
          <a:xfrm>
            <a:off x="2819400" y="6477000"/>
            <a:ext cx="6019800" cy="215444"/>
          </a:xfrm>
          <a:prstGeom prst="rect">
            <a:avLst/>
          </a:prstGeom>
          <a:noFill/>
        </p:spPr>
        <p:txBody>
          <a:bodyPr wrap="square" rtlCol="0">
            <a:spAutoFit/>
          </a:bodyPr>
          <a:lstStyle/>
          <a:p>
            <a:r>
              <a:rPr lang="en-US" sz="800" dirty="0" smtClean="0">
                <a:latin typeface="Arial"/>
                <a:cs typeface="Arial"/>
              </a:rPr>
              <a:t>Site: </a:t>
            </a:r>
            <a:r>
              <a:rPr lang="en-US" sz="800" dirty="0">
                <a:latin typeface="Arial"/>
                <a:cs typeface="Arial"/>
              </a:rPr>
              <a:t>Source: Extracted from OSHA Accident Investigation Data </a:t>
            </a:r>
            <a:r>
              <a:rPr lang="en-US" sz="800" dirty="0" smtClean="0">
                <a:latin typeface="Arial"/>
                <a:cs typeface="Arial"/>
              </a:rPr>
              <a:t>1990-2009</a:t>
            </a:r>
          </a:p>
        </p:txBody>
      </p:sp>
      <p:pic>
        <p:nvPicPr>
          <p:cNvPr id="7" name="Picture 6" descr="Screen shot 2009-12-02 at 2.50.11 PM.png"/>
          <p:cNvPicPr>
            <a:picLocks noChangeAspect="1"/>
          </p:cNvPicPr>
          <p:nvPr/>
        </p:nvPicPr>
        <p:blipFill>
          <a:blip r:embed="rId3"/>
          <a:stretch>
            <a:fillRect/>
          </a:stretch>
        </p:blipFill>
        <p:spPr>
          <a:xfrm>
            <a:off x="381000" y="5257800"/>
            <a:ext cx="8534400" cy="72121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Fatality </a:t>
            </a:r>
            <a:r>
              <a:rPr lang="en-US" sz="5400" dirty="0" smtClean="0">
                <a:solidFill>
                  <a:srgbClr val="FFFF00"/>
                </a:solidFill>
                <a:latin typeface="Arial Bold"/>
                <a:cs typeface="Arial Bold"/>
              </a:rPr>
              <a:t>Example</a:t>
            </a:r>
            <a:endParaRPr lang="en-US" sz="5400" dirty="0">
              <a:solidFill>
                <a:srgbClr val="FFFF00"/>
              </a:solidFill>
              <a:latin typeface="Arial Bold"/>
              <a:cs typeface="Arial Bold"/>
            </a:endParaRPr>
          </a:p>
        </p:txBody>
      </p:sp>
      <p:sp>
        <p:nvSpPr>
          <p:cNvPr id="5" name="TextBox 4"/>
          <p:cNvSpPr txBox="1"/>
          <p:nvPr/>
        </p:nvSpPr>
        <p:spPr>
          <a:xfrm>
            <a:off x="685800" y="1752600"/>
            <a:ext cx="7848600" cy="1938992"/>
          </a:xfrm>
          <a:prstGeom prst="rect">
            <a:avLst/>
          </a:prstGeom>
          <a:noFill/>
        </p:spPr>
        <p:txBody>
          <a:bodyPr wrap="square" rtlCol="0">
            <a:spAutoFit/>
          </a:bodyPr>
          <a:lstStyle/>
          <a:p>
            <a:pPr algn="just"/>
            <a:r>
              <a:rPr lang="en-US" sz="2400" dirty="0" smtClean="0">
                <a:latin typeface="Arial"/>
                <a:cs typeface="Arial"/>
              </a:rPr>
              <a:t>A worker </a:t>
            </a:r>
            <a:r>
              <a:rPr lang="en-US" sz="2400" dirty="0">
                <a:latin typeface="Arial"/>
                <a:cs typeface="Arial"/>
              </a:rPr>
              <a:t>was assisting in servicing a duplex mud pump. He was struck by a 36-in. pipe wrench, situated on the rotating shaft of the diesel engine, when the clutch was engaged. </a:t>
            </a:r>
            <a:r>
              <a:rPr lang="en-US" sz="2400" dirty="0" smtClean="0">
                <a:latin typeface="Arial"/>
                <a:cs typeface="Arial"/>
              </a:rPr>
              <a:t>Worker </a:t>
            </a:r>
            <a:r>
              <a:rPr lang="en-US" sz="2400" dirty="0">
                <a:latin typeface="Arial"/>
                <a:cs typeface="Arial"/>
              </a:rPr>
              <a:t>was killed. At the time of the accident, the engine was running.</a:t>
            </a:r>
            <a:endParaRPr lang="en-US" sz="2400" dirty="0" smtClean="0">
              <a:latin typeface="Arial"/>
              <a:cs typeface="Arial"/>
            </a:endParaRPr>
          </a:p>
        </p:txBody>
      </p:sp>
      <p:sp>
        <p:nvSpPr>
          <p:cNvPr id="6" name="TextBox 5"/>
          <p:cNvSpPr txBox="1"/>
          <p:nvPr/>
        </p:nvSpPr>
        <p:spPr>
          <a:xfrm>
            <a:off x="2971800" y="6477000"/>
            <a:ext cx="6019800" cy="215444"/>
          </a:xfrm>
          <a:prstGeom prst="rect">
            <a:avLst/>
          </a:prstGeom>
          <a:noFill/>
        </p:spPr>
        <p:txBody>
          <a:bodyPr wrap="square" rtlCol="0">
            <a:spAutoFit/>
          </a:bodyPr>
          <a:lstStyle/>
          <a:p>
            <a:r>
              <a:rPr lang="en-US" sz="800" dirty="0" smtClean="0">
                <a:latin typeface="Arial"/>
                <a:cs typeface="Arial"/>
              </a:rPr>
              <a:t>Source: Extracted from OSHA Accident Investigation Data 1990-2009</a:t>
            </a:r>
          </a:p>
        </p:txBody>
      </p:sp>
      <p:pic>
        <p:nvPicPr>
          <p:cNvPr id="8" name="Picture 7" descr="Straight_Pipe_Wrench_3C.jpg"/>
          <p:cNvPicPr>
            <a:picLocks noChangeAspect="1"/>
          </p:cNvPicPr>
          <p:nvPr/>
        </p:nvPicPr>
        <p:blipFill>
          <a:blip r:embed="rId3"/>
          <a:stretch>
            <a:fillRect/>
          </a:stretch>
        </p:blipFill>
        <p:spPr>
          <a:xfrm>
            <a:off x="3429000" y="3922286"/>
            <a:ext cx="5562600" cy="160388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Fatality </a:t>
            </a:r>
            <a:r>
              <a:rPr lang="en-US" sz="5400" dirty="0" smtClean="0">
                <a:solidFill>
                  <a:srgbClr val="FFFF00"/>
                </a:solidFill>
                <a:latin typeface="Arial Bold"/>
                <a:cs typeface="Arial Bold"/>
              </a:rPr>
              <a:t>Example</a:t>
            </a:r>
            <a:endParaRPr lang="en-US" sz="5400" dirty="0">
              <a:solidFill>
                <a:srgbClr val="FFFF00"/>
              </a:solidFill>
              <a:latin typeface="Arial Bold"/>
              <a:cs typeface="Arial Bold"/>
            </a:endParaRPr>
          </a:p>
        </p:txBody>
      </p:sp>
      <p:sp>
        <p:nvSpPr>
          <p:cNvPr id="5" name="TextBox 4"/>
          <p:cNvSpPr txBox="1"/>
          <p:nvPr/>
        </p:nvSpPr>
        <p:spPr>
          <a:xfrm>
            <a:off x="685800" y="1905000"/>
            <a:ext cx="7848600" cy="3785652"/>
          </a:xfrm>
          <a:prstGeom prst="rect">
            <a:avLst/>
          </a:prstGeom>
          <a:noFill/>
        </p:spPr>
        <p:txBody>
          <a:bodyPr wrap="square" rtlCol="0">
            <a:spAutoFit/>
          </a:bodyPr>
          <a:lstStyle/>
          <a:p>
            <a:pPr algn="just"/>
            <a:r>
              <a:rPr lang="en-US" sz="2400" dirty="0" smtClean="0">
                <a:latin typeface="Arial"/>
                <a:cs typeface="Arial"/>
              </a:rPr>
              <a:t>A worker</a:t>
            </a:r>
            <a:r>
              <a:rPr lang="en-US" sz="2400" dirty="0" smtClean="0">
                <a:latin typeface="Arial"/>
                <a:cs typeface="Arial"/>
              </a:rPr>
              <a:t>, </a:t>
            </a:r>
            <a:r>
              <a:rPr lang="en-US" sz="2400" dirty="0">
                <a:latin typeface="Arial"/>
                <a:cs typeface="Arial"/>
              </a:rPr>
              <a:t>the lead man, was working from a stepladder preparing to remove an industrial roll-up steel overhead door that was </a:t>
            </a:r>
            <a:r>
              <a:rPr lang="en-US" sz="2400" dirty="0" smtClean="0">
                <a:latin typeface="Arial"/>
                <a:cs typeface="Arial"/>
              </a:rPr>
              <a:t>stuck </a:t>
            </a:r>
            <a:r>
              <a:rPr lang="en-US" sz="2400" dirty="0">
                <a:latin typeface="Arial"/>
                <a:cs typeface="Arial"/>
              </a:rPr>
              <a:t>in the lowered position. </a:t>
            </a:r>
            <a:r>
              <a:rPr lang="en-US" sz="2400" dirty="0" smtClean="0">
                <a:latin typeface="Arial"/>
                <a:cs typeface="Arial"/>
              </a:rPr>
              <a:t>The worker </a:t>
            </a:r>
            <a:r>
              <a:rPr lang="en-US" sz="2400" dirty="0">
                <a:latin typeface="Arial"/>
                <a:cs typeface="Arial"/>
              </a:rPr>
              <a:t>was holding a pipe wrench on the end of the shaft and instructed another </a:t>
            </a:r>
            <a:r>
              <a:rPr lang="en-US" sz="2400" dirty="0" smtClean="0">
                <a:latin typeface="Arial"/>
                <a:cs typeface="Arial"/>
              </a:rPr>
              <a:t>worker who </a:t>
            </a:r>
            <a:r>
              <a:rPr lang="en-US" sz="2400" dirty="0">
                <a:latin typeface="Arial"/>
                <a:cs typeface="Arial"/>
              </a:rPr>
              <a:t>was </a:t>
            </a:r>
            <a:r>
              <a:rPr lang="en-US" sz="2400" dirty="0" smtClean="0">
                <a:latin typeface="Arial"/>
                <a:cs typeface="Arial"/>
              </a:rPr>
              <a:t>on the opposite side of the stepladder to </a:t>
            </a:r>
            <a:r>
              <a:rPr lang="en-US" sz="2400" dirty="0">
                <a:latin typeface="Arial"/>
                <a:cs typeface="Arial"/>
              </a:rPr>
              <a:t>loosen a bolt. As the bolt was </a:t>
            </a:r>
            <a:r>
              <a:rPr lang="en-US" sz="2400" dirty="0" smtClean="0">
                <a:latin typeface="Arial"/>
                <a:cs typeface="Arial"/>
              </a:rPr>
              <a:t>loosened, the </a:t>
            </a:r>
            <a:r>
              <a:rPr lang="en-US" sz="2400" dirty="0">
                <a:latin typeface="Arial"/>
                <a:cs typeface="Arial"/>
              </a:rPr>
              <a:t>tension on the spring caused the shaft to turn and the wrench struck </a:t>
            </a:r>
            <a:r>
              <a:rPr lang="en-US" sz="2400" dirty="0" smtClean="0">
                <a:latin typeface="Arial"/>
                <a:cs typeface="Arial"/>
              </a:rPr>
              <a:t>the lead man </a:t>
            </a:r>
            <a:r>
              <a:rPr lang="en-US" sz="2400" dirty="0">
                <a:latin typeface="Arial"/>
                <a:cs typeface="Arial"/>
              </a:rPr>
              <a:t>in the head and he fell from the ladder striking the concrete floor. </a:t>
            </a:r>
            <a:r>
              <a:rPr lang="en-US" sz="2400" dirty="0" smtClean="0">
                <a:latin typeface="Arial"/>
                <a:cs typeface="Arial"/>
              </a:rPr>
              <a:t>He </a:t>
            </a:r>
            <a:r>
              <a:rPr lang="en-US" sz="2400" dirty="0" smtClean="0">
                <a:latin typeface="Arial"/>
                <a:cs typeface="Arial"/>
              </a:rPr>
              <a:t>died as a result of his injuries</a:t>
            </a:r>
            <a:r>
              <a:rPr lang="en-US" sz="2400" dirty="0" smtClean="0">
                <a:latin typeface="Arial"/>
                <a:cs typeface="Arial"/>
              </a:rPr>
              <a:t>.</a:t>
            </a:r>
            <a:endParaRPr lang="en-US" sz="2400" dirty="0" smtClean="0">
              <a:latin typeface="Arial"/>
              <a:cs typeface="Arial"/>
            </a:endParaRPr>
          </a:p>
        </p:txBody>
      </p:sp>
      <p:sp>
        <p:nvSpPr>
          <p:cNvPr id="6" name="TextBox 5"/>
          <p:cNvSpPr txBox="1"/>
          <p:nvPr/>
        </p:nvSpPr>
        <p:spPr>
          <a:xfrm>
            <a:off x="3048000" y="6477000"/>
            <a:ext cx="6019800" cy="215444"/>
          </a:xfrm>
          <a:prstGeom prst="rect">
            <a:avLst/>
          </a:prstGeom>
          <a:noFill/>
        </p:spPr>
        <p:txBody>
          <a:bodyPr wrap="square" rtlCol="0">
            <a:spAutoFit/>
          </a:bodyPr>
          <a:lstStyle/>
          <a:p>
            <a:r>
              <a:rPr lang="en-US" sz="800" dirty="0" smtClean="0">
                <a:latin typeface="Arial"/>
                <a:cs typeface="Arial"/>
              </a:rPr>
              <a:t>Source: Extracted from OSHA Accident Investigation Data 1990-2009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Bold"/>
                <a:cs typeface="Arial Bold"/>
              </a:rPr>
              <a:t>Fatality </a:t>
            </a:r>
            <a:r>
              <a:rPr lang="en-US" sz="5400" dirty="0" smtClean="0">
                <a:solidFill>
                  <a:srgbClr val="FFFF00"/>
                </a:solidFill>
                <a:latin typeface="Arial Bold"/>
                <a:cs typeface="Arial Bold"/>
              </a:rPr>
              <a:t>Example</a:t>
            </a:r>
            <a:endParaRPr lang="en-US" sz="5400" dirty="0">
              <a:solidFill>
                <a:srgbClr val="FFFF00"/>
              </a:solidFill>
              <a:latin typeface="Arial Bold"/>
              <a:cs typeface="Arial Bold"/>
            </a:endParaRPr>
          </a:p>
        </p:txBody>
      </p:sp>
      <p:sp>
        <p:nvSpPr>
          <p:cNvPr id="5" name="TextBox 4"/>
          <p:cNvSpPr txBox="1"/>
          <p:nvPr/>
        </p:nvSpPr>
        <p:spPr>
          <a:xfrm>
            <a:off x="685800" y="2058412"/>
            <a:ext cx="7848600" cy="3416320"/>
          </a:xfrm>
          <a:prstGeom prst="rect">
            <a:avLst/>
          </a:prstGeom>
          <a:noFill/>
        </p:spPr>
        <p:txBody>
          <a:bodyPr wrap="square" rtlCol="0">
            <a:spAutoFit/>
          </a:bodyPr>
          <a:lstStyle/>
          <a:p>
            <a:pPr algn="just"/>
            <a:r>
              <a:rPr lang="en-US" sz="2400" dirty="0" smtClean="0">
                <a:latin typeface="Arial"/>
                <a:cs typeface="Arial"/>
              </a:rPr>
              <a:t>A worker </a:t>
            </a:r>
            <a:r>
              <a:rPr lang="en-US" sz="2400" dirty="0">
                <a:latin typeface="Arial"/>
                <a:cs typeface="Arial"/>
              </a:rPr>
              <a:t>was using a pipe wrench with a cheater bar to turn the steering rod on an earth-boring machine. He was being assisted by a coworker with a second wrench to obtain the necessary torque. One of the two men lost his grip on his wrench, causing the steering rod to turn back suddenly. </a:t>
            </a:r>
            <a:r>
              <a:rPr lang="en-US" sz="2400" dirty="0" smtClean="0">
                <a:latin typeface="Arial"/>
                <a:cs typeface="Arial"/>
              </a:rPr>
              <a:t>The worker's </a:t>
            </a:r>
            <a:r>
              <a:rPr lang="en-US" sz="2400" dirty="0">
                <a:latin typeface="Arial"/>
                <a:cs typeface="Arial"/>
              </a:rPr>
              <a:t>wrench was still attached to the steering rod, and the wrench and cheater bar struck him in the back of the head. He died as a result of his injuries.</a:t>
            </a:r>
            <a:endParaRPr lang="en-US" sz="2400" dirty="0" smtClean="0">
              <a:latin typeface="Arial"/>
              <a:cs typeface="Arial"/>
            </a:endParaRPr>
          </a:p>
        </p:txBody>
      </p:sp>
      <p:sp>
        <p:nvSpPr>
          <p:cNvPr id="6" name="TextBox 5"/>
          <p:cNvSpPr txBox="1"/>
          <p:nvPr/>
        </p:nvSpPr>
        <p:spPr>
          <a:xfrm>
            <a:off x="3048000" y="6477000"/>
            <a:ext cx="6019800" cy="215444"/>
          </a:xfrm>
          <a:prstGeom prst="rect">
            <a:avLst/>
          </a:prstGeom>
          <a:noFill/>
        </p:spPr>
        <p:txBody>
          <a:bodyPr wrap="square" rtlCol="0">
            <a:spAutoFit/>
          </a:bodyPr>
          <a:lstStyle/>
          <a:p>
            <a:r>
              <a:rPr lang="en-US" sz="800" dirty="0" smtClean="0">
                <a:latin typeface="Arial"/>
                <a:cs typeface="Arial"/>
              </a:rPr>
              <a:t>Source: Extracted from OSHA Accident Investigation Data 1990-2009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TotalTime>
  <Words>1370</Words>
  <Application>Microsoft Office PowerPoint</Application>
  <PresentationFormat>On-screen Show (4:3)</PresentationFormat>
  <Paragraphs>98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Adjustable Wrench &amp;   Pipe Wrench</vt:lpstr>
      <vt:lpstr>Adjustable Wrench</vt:lpstr>
      <vt:lpstr>Pipe Wrench</vt:lpstr>
      <vt:lpstr>Wrench History</vt:lpstr>
      <vt:lpstr>Typical Hazards</vt:lpstr>
      <vt:lpstr>Fatalities</vt:lpstr>
      <vt:lpstr>Fatality Example</vt:lpstr>
      <vt:lpstr>Fatality Example</vt:lpstr>
      <vt:lpstr>Fatality Example</vt:lpstr>
      <vt:lpstr>Fatality Example</vt:lpstr>
      <vt:lpstr>Fatality Example</vt:lpstr>
      <vt:lpstr>Fatality Example</vt:lpstr>
      <vt:lpstr>Fatality Example</vt:lpstr>
      <vt:lpstr>OSHA Regulation</vt:lpstr>
      <vt:lpstr>Required PPE</vt:lpstr>
      <vt:lpstr>Safety Procedures</vt:lpstr>
      <vt:lpstr>Safety Procedures</vt:lpstr>
      <vt:lpstr>Safety Procedures</vt:lpstr>
      <vt:lpstr>Think Safety  Work Safely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Adjustable Wrench &amp;   Pipe Wrench</dc:title>
  <dc:creator>Kenwyn Harrilal</dc:creator>
  <cp:lastModifiedBy>Jimmie</cp:lastModifiedBy>
  <cp:revision>46</cp:revision>
  <dcterms:created xsi:type="dcterms:W3CDTF">2009-12-02T20:02:06Z</dcterms:created>
  <dcterms:modified xsi:type="dcterms:W3CDTF">2013-03-04T23:55:08Z</dcterms:modified>
</cp:coreProperties>
</file>