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62" r:id="rId4"/>
    <p:sldId id="263" r:id="rId5"/>
    <p:sldId id="264" r:id="rId6"/>
    <p:sldId id="265" r:id="rId7"/>
    <p:sldId id="266" r:id="rId8"/>
    <p:sldId id="267" r:id="rId9"/>
    <p:sldId id="268" r:id="rId10"/>
    <p:sldId id="273" r:id="rId11"/>
    <p:sldId id="281" r:id="rId12"/>
    <p:sldId id="274" r:id="rId13"/>
    <p:sldId id="276" r:id="rId14"/>
    <p:sldId id="278" r:id="rId15"/>
    <p:sldId id="277" r:id="rId16"/>
    <p:sldId id="283" r:id="rId17"/>
    <p:sldId id="272" r:id="rId18"/>
    <p:sldId id="271" r:id="rId19"/>
    <p:sldId id="258" r:id="rId20"/>
    <p:sldId id="259" r:id="rId21"/>
    <p:sldId id="260" r:id="rId22"/>
    <p:sldId id="261" r:id="rId23"/>
    <p:sldId id="26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view3D>
      <c:rotX val="75"/>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Falls vs. Struck-by Accidents</c:v>
                </c:pt>
              </c:strCache>
            </c:strRef>
          </c:tx>
          <c:dLbls>
            <c:dLbl>
              <c:idx val="0"/>
              <c:layout/>
              <c:tx>
                <c:rich>
                  <a:bodyPr/>
                  <a:lstStyle/>
                  <a:p>
                    <a:r>
                      <a:rPr lang="en-US" sz="2800" b="1" dirty="0" smtClean="0">
                        <a:latin typeface="Arial" pitchFamily="34" charset="0"/>
                        <a:cs typeface="Arial" pitchFamily="34" charset="0"/>
                      </a:rPr>
                      <a:t>Struck-by</a:t>
                    </a:r>
                    <a:r>
                      <a:rPr lang="en-US" sz="2800" dirty="0">
                        <a:latin typeface="Arial" pitchFamily="34" charset="0"/>
                        <a:cs typeface="Arial" pitchFamily="34" charset="0"/>
                      </a:rPr>
                      <a:t>
</a:t>
                    </a:r>
                    <a:r>
                      <a:rPr lang="en-US" sz="2800" dirty="0" smtClean="0">
                        <a:latin typeface="Arial" pitchFamily="34" charset="0"/>
                        <a:cs typeface="Arial" pitchFamily="34" charset="0"/>
                      </a:rPr>
                      <a:t>18%</a:t>
                    </a:r>
                    <a:endParaRPr lang="en-US" sz="2800" dirty="0">
                      <a:latin typeface="Arial" pitchFamily="34" charset="0"/>
                      <a:cs typeface="Arial" pitchFamily="34" charset="0"/>
                    </a:endParaRPr>
                  </a:p>
                </c:rich>
              </c:tx>
              <c:dLblPos val="ctr"/>
              <c:showLegendKey val="0"/>
              <c:showVal val="0"/>
              <c:showCatName val="1"/>
              <c:showSerName val="0"/>
              <c:showPercent val="1"/>
              <c:showBubbleSize val="0"/>
            </c:dLbl>
            <c:dLbl>
              <c:idx val="1"/>
              <c:layout/>
              <c:tx>
                <c:rich>
                  <a:bodyPr/>
                  <a:lstStyle/>
                  <a:p>
                    <a:r>
                      <a:rPr lang="en-US" sz="2800" b="1" dirty="0">
                        <a:latin typeface="Arial" pitchFamily="34" charset="0"/>
                        <a:cs typeface="Arial" pitchFamily="34" charset="0"/>
                      </a:rPr>
                      <a:t>Falls</a:t>
                    </a:r>
                    <a:r>
                      <a:rPr lang="en-US" sz="2800" dirty="0">
                        <a:latin typeface="Arial" pitchFamily="34" charset="0"/>
                        <a:cs typeface="Arial" pitchFamily="34" charset="0"/>
                      </a:rPr>
                      <a:t>
</a:t>
                    </a:r>
                    <a:r>
                      <a:rPr lang="en-US" sz="2800" dirty="0" smtClean="0">
                        <a:latin typeface="Arial" pitchFamily="34" charset="0"/>
                        <a:cs typeface="Arial" pitchFamily="34" charset="0"/>
                      </a:rPr>
                      <a:t>82%</a:t>
                    </a:r>
                    <a:endParaRPr lang="en-US" sz="2800" dirty="0">
                      <a:latin typeface="Arial" pitchFamily="34" charset="0"/>
                      <a:cs typeface="Arial" pitchFamily="34" charset="0"/>
                    </a:endParaRPr>
                  </a:p>
                </c:rich>
              </c:tx>
              <c:dLblPos val="ctr"/>
              <c:showLegendKey val="0"/>
              <c:showVal val="0"/>
              <c:showCatName val="1"/>
              <c:showSerName val="0"/>
              <c:showPercent val="1"/>
              <c:showBubbleSize val="0"/>
            </c:dLbl>
            <c:showLegendKey val="0"/>
            <c:showVal val="0"/>
            <c:showCatName val="1"/>
            <c:showSerName val="0"/>
            <c:showPercent val="1"/>
            <c:showBubbleSize val="0"/>
            <c:showLeaderLines val="1"/>
          </c:dLbls>
          <c:cat>
            <c:strRef>
              <c:f>Sheet1!$A$2:$A$3</c:f>
              <c:strCache>
                <c:ptCount val="2"/>
                <c:pt idx="0">
                  <c:v>Struck-by</c:v>
                </c:pt>
                <c:pt idx="1">
                  <c:v>Falls</c:v>
                </c:pt>
              </c:strCache>
            </c:strRef>
          </c:cat>
          <c:val>
            <c:numRef>
              <c:f>Sheet1!$B$2:$B$3</c:f>
              <c:numCache>
                <c:formatCode>General</c:formatCode>
                <c:ptCount val="2"/>
                <c:pt idx="0">
                  <c:v>3</c:v>
                </c:pt>
                <c:pt idx="1">
                  <c:v>10</c:v>
                </c:pt>
              </c:numCache>
            </c:numRef>
          </c:val>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E4A0C1-98DE-46E1-AF64-FF312D49AE93}" type="datetimeFigureOut">
              <a:rPr lang="en-US" smtClean="0"/>
              <a:t>2/16/2013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6DAAD-6CF4-4457-A224-91355CBB8BCB}" type="slidenum">
              <a:rPr lang="en-US" smtClean="0"/>
              <a:t>‹#›</a:t>
            </a:fld>
            <a:endParaRPr lang="en-US"/>
          </a:p>
        </p:txBody>
      </p:sp>
    </p:spTree>
    <p:extLst>
      <p:ext uri="{BB962C8B-B14F-4D97-AF65-F5344CB8AC3E}">
        <p14:creationId xmlns:p14="http://schemas.microsoft.com/office/powerpoint/2010/main" val="785288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00CA06-D64B-45D1-91B2-5095E6CA1298}" type="datetime1">
              <a:rPr lang="en-US" smtClean="0"/>
              <a:t>2/16/2013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86B3D9-815E-4369-836F-B643B06EE15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0BBE02-BF64-4DA6-AD28-ADFA373E30BC}" type="datetime1">
              <a:rPr lang="en-US" smtClean="0"/>
              <a:t>2/16/2013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86B3D9-815E-4369-836F-B643B06EE15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518F9A-4615-4CDB-B201-171F0F63159E}" type="datetime1">
              <a:rPr lang="en-US" smtClean="0"/>
              <a:t>2/16/2013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86B3D9-815E-4369-836F-B643B06EE15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24F94-565B-4CAB-9631-3E938371A1BF}" type="datetime1">
              <a:rPr lang="en-US" smtClean="0"/>
              <a:t>2/16/2013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86B3D9-815E-4369-836F-B643B06EE15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DC8400-76C3-4D95-AABF-C010746775E1}" type="datetime1">
              <a:rPr lang="en-US" smtClean="0"/>
              <a:t>2/16/2013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86B3D9-815E-4369-836F-B643B06EE15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B2ADF1-D8FD-4DA2-8BE7-5AB34CA2C3E8}" type="datetime1">
              <a:rPr lang="en-US" smtClean="0"/>
              <a:t>2/16/2013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86B3D9-815E-4369-836F-B643B06EE15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F892C0-F9CA-4BDC-9916-B2C073471D1C}" type="datetime1">
              <a:rPr lang="en-US" smtClean="0"/>
              <a:t>2/16/2013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086B3D9-815E-4369-836F-B643B06EE15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2A4CD3-3DD2-4172-874A-C68897CF51B5}" type="datetime1">
              <a:rPr lang="en-US" smtClean="0"/>
              <a:t>2/16/2013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086B3D9-815E-4369-836F-B643B06EE15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BBD70B-269B-44B9-BC5D-5ED99F44C122}" type="datetime1">
              <a:rPr lang="en-US" smtClean="0"/>
              <a:t>2/16/2013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086B3D9-815E-4369-836F-B643B06EE15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FA86C4-1ADC-4513-8234-1CC0D6C84953}" type="datetime1">
              <a:rPr lang="en-US" smtClean="0"/>
              <a:t>2/16/2013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86B3D9-815E-4369-836F-B643B06EE15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6C4A4F-5A16-4387-9FD8-8F8CFE5127E9}" type="datetime1">
              <a:rPr lang="en-US" smtClean="0"/>
              <a:t>2/16/2013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86B3D9-815E-4369-836F-B643B06EE15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EE02A-4D96-4ED6-9E7F-F9F4FAF4A33E}" type="datetime1">
              <a:rPr lang="en-US" smtClean="0"/>
              <a:t>2/16/2013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6B3D9-815E-4369-836F-B643B06EE15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upload.wikimedia.org/wikipedia/commons/9/91/Qingming_Festival_Detail_7.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smtClean="0">
                <a:solidFill>
                  <a:srgbClr val="FFFF00"/>
                </a:solidFill>
                <a:latin typeface="Arial" pitchFamily="34" charset="0"/>
                <a:cs typeface="Arial" pitchFamily="34" charset="0"/>
              </a:rPr>
              <a:t>Wheelbarrow Safety</a:t>
            </a:r>
            <a:endParaRPr lang="en-US" sz="5400" b="1" dirty="0">
              <a:solidFill>
                <a:srgbClr val="FFFF00"/>
              </a:solidFill>
              <a:latin typeface="Arial" pitchFamily="34" charset="0"/>
              <a:cs typeface="Arial" pitchFamily="34" charset="0"/>
            </a:endParaRPr>
          </a:p>
        </p:txBody>
      </p:sp>
      <p:pic>
        <p:nvPicPr>
          <p:cNvPr id="9" name="Picture 4" descr="http://www.dimensionsguide.com/wp-content/uploads/2010/01/Wheelbarrow.jpg"/>
          <p:cNvPicPr>
            <a:picLocks noChangeAspect="1" noChangeArrowheads="1"/>
          </p:cNvPicPr>
          <p:nvPr/>
        </p:nvPicPr>
        <p:blipFill>
          <a:blip r:embed="rId2" cstate="print"/>
          <a:srcRect/>
          <a:stretch>
            <a:fillRect/>
          </a:stretch>
        </p:blipFill>
        <p:spPr bwMode="auto">
          <a:xfrm>
            <a:off x="228600" y="1524000"/>
            <a:ext cx="8649553" cy="4643357"/>
          </a:xfrm>
          <a:prstGeom prst="rect">
            <a:avLst/>
          </a:prstGeom>
          <a:ln>
            <a:solidFill>
              <a:srgbClr val="FFFF00"/>
            </a:solidFill>
          </a:ln>
          <a:effectLst>
            <a:softEdge rad="112500"/>
          </a:effectLst>
        </p:spPr>
      </p:pic>
      <p:sp>
        <p:nvSpPr>
          <p:cNvPr id="5" name="Rectangle 4"/>
          <p:cNvSpPr/>
          <p:nvPr/>
        </p:nvSpPr>
        <p:spPr>
          <a:xfrm>
            <a:off x="3810000" y="6324600"/>
            <a:ext cx="1588897" cy="215444"/>
          </a:xfrm>
          <a:prstGeom prst="rect">
            <a:avLst/>
          </a:prstGeom>
        </p:spPr>
        <p:txBody>
          <a:bodyPr wrap="none">
            <a:spAutoFit/>
          </a:bodyPr>
          <a:lstStyle/>
          <a:p>
            <a:r>
              <a:rPr lang="en-US" sz="800" dirty="0" smtClean="0">
                <a:solidFill>
                  <a:schemeClr val="bg1"/>
                </a:solidFill>
                <a:latin typeface="Arial" pitchFamily="34" charset="0"/>
                <a:cs typeface="Arial" pitchFamily="34" charset="0"/>
              </a:rPr>
              <a:t>http://www.google.com/images</a:t>
            </a:r>
            <a:endParaRPr lang="en-US" sz="8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8086B3D9-815E-4369-836F-B643B06EE150}"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pitchFamily="34" charset="0"/>
                <a:cs typeface="Arial" pitchFamily="34" charset="0"/>
              </a:rPr>
              <a:t>Statistics on Fatalities</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228600" y="1600200"/>
            <a:ext cx="8686800" cy="4876800"/>
          </a:xfrm>
        </p:spPr>
        <p:txBody>
          <a:bodyPr>
            <a:normAutofit lnSpcReduction="10000"/>
          </a:bodyPr>
          <a:lstStyle/>
          <a:p>
            <a:r>
              <a:rPr lang="en-US" dirty="0" smtClean="0">
                <a:solidFill>
                  <a:schemeClr val="bg1"/>
                </a:solidFill>
                <a:latin typeface="Arial" pitchFamily="34" charset="0"/>
                <a:cs typeface="Arial" pitchFamily="34" charset="0"/>
              </a:rPr>
              <a:t>Most wheelbarrow fatalities are due to falls or struck-by accidents</a:t>
            </a:r>
          </a:p>
          <a:p>
            <a:r>
              <a:rPr lang="en-US" dirty="0" smtClean="0">
                <a:solidFill>
                  <a:schemeClr val="bg1"/>
                </a:solidFill>
                <a:latin typeface="Arial" pitchFamily="34" charset="0"/>
                <a:cs typeface="Arial" pitchFamily="34" charset="0"/>
              </a:rPr>
              <a:t>The falls occurred primarily on roofing jobs where wheelbarrows were used with inappropriate guardrail systems or unguarded openings</a:t>
            </a:r>
          </a:p>
          <a:p>
            <a:r>
              <a:rPr lang="en-US" dirty="0" smtClean="0">
                <a:solidFill>
                  <a:schemeClr val="bg1"/>
                </a:solidFill>
                <a:latin typeface="Arial" pitchFamily="34" charset="0"/>
                <a:cs typeface="Arial" pitchFamily="34" charset="0"/>
              </a:rPr>
              <a:t>The struck by accidents were caused by loss of control of another piece of equipment that subsequently killed the worker operating a wheelbarrow</a:t>
            </a:r>
            <a:endParaRPr lang="en-US" dirty="0">
              <a:solidFill>
                <a:schemeClr val="bg1"/>
              </a:solidFill>
              <a:latin typeface="Arial" pitchFamily="34" charset="0"/>
              <a:cs typeface="Arial" pitchFamily="34" charset="0"/>
            </a:endParaRPr>
          </a:p>
        </p:txBody>
      </p:sp>
      <p:sp>
        <p:nvSpPr>
          <p:cNvPr id="5" name="Rectangle 4"/>
          <p:cNvSpPr/>
          <p:nvPr/>
        </p:nvSpPr>
        <p:spPr>
          <a:xfrm>
            <a:off x="0" y="6642556"/>
            <a:ext cx="4572000" cy="215444"/>
          </a:xfrm>
          <a:prstGeom prst="rect">
            <a:avLst/>
          </a:prstGeom>
        </p:spPr>
        <p:txBody>
          <a:bodyPr>
            <a:spAutoFit/>
          </a:bodyPr>
          <a:lstStyle/>
          <a:p>
            <a:r>
              <a:rPr lang="en-US" sz="800" dirty="0" smtClean="0">
                <a:solidFill>
                  <a:schemeClr val="bg1"/>
                </a:solidFill>
                <a:latin typeface="Arial" pitchFamily="34" charset="0"/>
                <a:cs typeface="Arial" pitchFamily="34" charset="0"/>
              </a:rPr>
              <a:t>Source: Extracted from OSHA Accident Investigation Data 1990-2009</a:t>
            </a:r>
            <a:endParaRPr lang="en-US" sz="800" dirty="0">
              <a:solidFill>
                <a:schemeClr val="bg1"/>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8086B3D9-815E-4369-836F-B643B06EE150}"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105671088"/>
              </p:ext>
            </p:extLst>
          </p:nvPr>
        </p:nvGraphicFramePr>
        <p:xfrm>
          <a:off x="990600" y="1524000"/>
          <a:ext cx="72390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p:nvPr>
        </p:nvSpPr>
        <p:spPr/>
        <p:txBody>
          <a:bodyPr/>
          <a:lstStyle/>
          <a:p>
            <a:r>
              <a:rPr lang="en-US" dirty="0" smtClean="0">
                <a:solidFill>
                  <a:srgbClr val="FFFF00"/>
                </a:solidFill>
                <a:latin typeface="Arial" pitchFamily="34" charset="0"/>
                <a:cs typeface="Arial" pitchFamily="34" charset="0"/>
              </a:rPr>
              <a:t>Fatality Statistics (11 Cases)</a:t>
            </a:r>
            <a:endParaRPr lang="en-US" dirty="0">
              <a:solidFill>
                <a:srgbClr val="FFFF00"/>
              </a:solidFill>
              <a:latin typeface="Arial" pitchFamily="34" charset="0"/>
              <a:cs typeface="Arial" pitchFamily="34" charset="0"/>
            </a:endParaRPr>
          </a:p>
        </p:txBody>
      </p:sp>
      <p:sp>
        <p:nvSpPr>
          <p:cNvPr id="7" name="Rectangle 6"/>
          <p:cNvSpPr/>
          <p:nvPr/>
        </p:nvSpPr>
        <p:spPr>
          <a:xfrm>
            <a:off x="0" y="6642556"/>
            <a:ext cx="4572000" cy="215444"/>
          </a:xfrm>
          <a:prstGeom prst="rect">
            <a:avLst/>
          </a:prstGeom>
        </p:spPr>
        <p:txBody>
          <a:bodyPr>
            <a:spAutoFit/>
          </a:bodyPr>
          <a:lstStyle/>
          <a:p>
            <a:r>
              <a:rPr lang="en-US" sz="800" dirty="0" smtClean="0">
                <a:solidFill>
                  <a:schemeClr val="bg1"/>
                </a:solidFill>
                <a:latin typeface="Arial" pitchFamily="34" charset="0"/>
                <a:cs typeface="Arial" pitchFamily="34" charset="0"/>
              </a:rPr>
              <a:t>Source: Extracted from OSHA Accident Investigation Data 1990-2009</a:t>
            </a:r>
            <a:endParaRPr lang="en-US" sz="800" dirty="0">
              <a:solidFill>
                <a:schemeClr val="bg1"/>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8086B3D9-815E-4369-836F-B643B06EE150}"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pitchFamily="34" charset="0"/>
                <a:cs typeface="Arial" pitchFamily="34" charset="0"/>
              </a:rPr>
              <a:t>Case #1</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p:txBody>
          <a:bodyPr>
            <a:normAutofit fontScale="85000" lnSpcReduction="20000"/>
          </a:bodyPr>
          <a:lstStyle/>
          <a:p>
            <a:r>
              <a:rPr lang="en-US" dirty="0" smtClean="0">
                <a:solidFill>
                  <a:schemeClr val="bg1"/>
                </a:solidFill>
                <a:latin typeface="Arial" pitchFamily="34" charset="0"/>
                <a:cs typeface="Arial" pitchFamily="34" charset="0"/>
              </a:rPr>
              <a:t>A worker was using a wheelbarrow to dump debris from a reroofing job into a trash chute that was hung from a parapet wall. The chute was accessed by a ramp which led to the top of the parapet wall and the chute opening. </a:t>
            </a:r>
          </a:p>
          <a:p>
            <a:r>
              <a:rPr lang="en-US" dirty="0" smtClean="0">
                <a:solidFill>
                  <a:schemeClr val="bg1"/>
                </a:solidFill>
                <a:latin typeface="Arial" pitchFamily="34" charset="0"/>
                <a:cs typeface="Arial" pitchFamily="34" charset="0"/>
              </a:rPr>
              <a:t>There was a 2 inch square bumper at the end of the ramp (smaller than required by OSHA - 4 inches thick and 6 inches high) and there was no guardrail across the chute opening. While dumping a load of debris the worker was killed when he fell into the chute, landing 50 feet below in a dumpster.</a:t>
            </a:r>
            <a:endParaRPr lang="en-US" dirty="0">
              <a:solidFill>
                <a:schemeClr val="bg1"/>
              </a:solidFill>
              <a:latin typeface="Arial" pitchFamily="34" charset="0"/>
              <a:cs typeface="Arial" pitchFamily="34" charset="0"/>
            </a:endParaRPr>
          </a:p>
        </p:txBody>
      </p:sp>
      <p:sp>
        <p:nvSpPr>
          <p:cNvPr id="5" name="Rectangle 4"/>
          <p:cNvSpPr/>
          <p:nvPr/>
        </p:nvSpPr>
        <p:spPr>
          <a:xfrm>
            <a:off x="0" y="6642556"/>
            <a:ext cx="4572000" cy="215444"/>
          </a:xfrm>
          <a:prstGeom prst="rect">
            <a:avLst/>
          </a:prstGeom>
        </p:spPr>
        <p:txBody>
          <a:bodyPr>
            <a:spAutoFit/>
          </a:bodyPr>
          <a:lstStyle/>
          <a:p>
            <a:r>
              <a:rPr lang="en-US" sz="800" dirty="0" smtClean="0">
                <a:solidFill>
                  <a:schemeClr val="bg1"/>
                </a:solidFill>
                <a:latin typeface="Arial" pitchFamily="34" charset="0"/>
                <a:cs typeface="Arial" pitchFamily="34" charset="0"/>
              </a:rPr>
              <a:t>Source: Extracted from OSHA Accident Investigation Data 1990-2009</a:t>
            </a:r>
            <a:endParaRPr lang="en-US" sz="800" dirty="0">
              <a:solidFill>
                <a:schemeClr val="bg1"/>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8086B3D9-815E-4369-836F-B643B06EE150}"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pitchFamily="34" charset="0"/>
                <a:cs typeface="Arial" pitchFamily="34" charset="0"/>
              </a:rPr>
              <a:t>Case #2</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20000"/>
          </a:bodyPr>
          <a:lstStyle/>
          <a:p>
            <a:r>
              <a:rPr lang="en-US" dirty="0" smtClean="0">
                <a:solidFill>
                  <a:schemeClr val="bg1"/>
                </a:solidFill>
                <a:latin typeface="Arial" pitchFamily="34" charset="0"/>
                <a:cs typeface="Arial" pitchFamily="34" charset="0"/>
              </a:rPr>
              <a:t>Three workers were removing roofing on a 5:12 pitch roof that had a 3 ft flat surface around the perimeter. One worker had loaded a wheelbarrow with roofing debris and was walking backward with the wheelbarrow along the 3 ft flat roof perimeter. </a:t>
            </a:r>
          </a:p>
          <a:p>
            <a:r>
              <a:rPr lang="en-US" dirty="0" smtClean="0">
                <a:solidFill>
                  <a:schemeClr val="bg1"/>
                </a:solidFill>
                <a:latin typeface="Arial" pitchFamily="34" charset="0"/>
                <a:cs typeface="Arial" pitchFamily="34" charset="0"/>
              </a:rPr>
              <a:t>He either tripped, lost his balance, or lost his perspective of where he was.  He fell from the roof's edge and was killed by the 30-foot fall. The roof had no catch platform nor were the workers using safety belts with lifelines.</a:t>
            </a:r>
            <a:endParaRPr lang="en-US" dirty="0">
              <a:solidFill>
                <a:schemeClr val="bg1"/>
              </a:solidFill>
              <a:latin typeface="Arial" pitchFamily="34" charset="0"/>
              <a:cs typeface="Arial" pitchFamily="34" charset="0"/>
            </a:endParaRPr>
          </a:p>
        </p:txBody>
      </p:sp>
      <p:sp>
        <p:nvSpPr>
          <p:cNvPr id="5" name="Rectangle 4"/>
          <p:cNvSpPr/>
          <p:nvPr/>
        </p:nvSpPr>
        <p:spPr>
          <a:xfrm>
            <a:off x="0" y="6642556"/>
            <a:ext cx="4572000" cy="215444"/>
          </a:xfrm>
          <a:prstGeom prst="rect">
            <a:avLst/>
          </a:prstGeom>
        </p:spPr>
        <p:txBody>
          <a:bodyPr>
            <a:spAutoFit/>
          </a:bodyPr>
          <a:lstStyle/>
          <a:p>
            <a:r>
              <a:rPr lang="en-US" sz="800" dirty="0" smtClean="0">
                <a:solidFill>
                  <a:schemeClr val="bg1"/>
                </a:solidFill>
                <a:latin typeface="Arial" pitchFamily="34" charset="0"/>
                <a:cs typeface="Arial" pitchFamily="34" charset="0"/>
              </a:rPr>
              <a:t>Source: Extracted from OSHA Accident Investigation Data 1990-2009</a:t>
            </a:r>
            <a:endParaRPr lang="en-US" sz="800" dirty="0">
              <a:solidFill>
                <a:schemeClr val="bg1"/>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8086B3D9-815E-4369-836F-B643B06EE150}"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pitchFamily="34" charset="0"/>
                <a:cs typeface="Arial" pitchFamily="34" charset="0"/>
              </a:rPr>
              <a:t>Case #3</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solidFill>
                  <a:schemeClr val="bg1"/>
                </a:solidFill>
                <a:latin typeface="Arial" pitchFamily="34" charset="0"/>
                <a:cs typeface="Arial" pitchFamily="34" charset="0"/>
              </a:rPr>
              <a:t>A worker was removing the bricks from a low sloped metal roof with a wheelbarrow. She had made a few trips to the leading edge to dump bricks over the side. The wheelbarrow path led past an unguarded skylight.  </a:t>
            </a:r>
          </a:p>
          <a:p>
            <a:r>
              <a:rPr lang="en-US" dirty="0" smtClean="0">
                <a:solidFill>
                  <a:schemeClr val="bg1"/>
                </a:solidFill>
                <a:latin typeface="Arial" pitchFamily="34" charset="0"/>
                <a:cs typeface="Arial" pitchFamily="34" charset="0"/>
              </a:rPr>
              <a:t>After dumping the bricks over the side, the worker turned around, grabbed the wheelbarrow with her arms behind her back and proceeded up the roof to the work area. While pulling the wheelbarrow up the roof, she stepped through an unguarded skylight and fell 23 feet to her death.</a:t>
            </a:r>
            <a:endParaRPr lang="en-US" dirty="0">
              <a:solidFill>
                <a:schemeClr val="bg1"/>
              </a:solidFill>
              <a:latin typeface="Arial" pitchFamily="34" charset="0"/>
              <a:cs typeface="Arial" pitchFamily="34" charset="0"/>
            </a:endParaRPr>
          </a:p>
        </p:txBody>
      </p:sp>
      <p:sp>
        <p:nvSpPr>
          <p:cNvPr id="5" name="Rectangle 4"/>
          <p:cNvSpPr/>
          <p:nvPr/>
        </p:nvSpPr>
        <p:spPr>
          <a:xfrm>
            <a:off x="0" y="6642556"/>
            <a:ext cx="4572000" cy="215444"/>
          </a:xfrm>
          <a:prstGeom prst="rect">
            <a:avLst/>
          </a:prstGeom>
        </p:spPr>
        <p:txBody>
          <a:bodyPr>
            <a:spAutoFit/>
          </a:bodyPr>
          <a:lstStyle/>
          <a:p>
            <a:r>
              <a:rPr lang="en-US" sz="800" dirty="0" smtClean="0">
                <a:solidFill>
                  <a:schemeClr val="bg1"/>
                </a:solidFill>
                <a:latin typeface="Arial" pitchFamily="34" charset="0"/>
                <a:cs typeface="Arial" pitchFamily="34" charset="0"/>
              </a:rPr>
              <a:t>Source: Extracted from OSHA Accident Investigation Data 1990-2009</a:t>
            </a:r>
            <a:endParaRPr lang="en-US" sz="800" dirty="0">
              <a:solidFill>
                <a:schemeClr val="bg1"/>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8086B3D9-815E-4369-836F-B643B06EE150}"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pitchFamily="34" charset="0"/>
                <a:cs typeface="Arial" pitchFamily="34" charset="0"/>
              </a:rPr>
              <a:t>Case #4</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dirty="0" smtClean="0">
                <a:solidFill>
                  <a:schemeClr val="bg1"/>
                </a:solidFill>
                <a:latin typeface="Arial" pitchFamily="34" charset="0"/>
                <a:cs typeface="Arial" pitchFamily="34" charset="0"/>
              </a:rPr>
              <a:t>A worker was delivering concrete mortar with a wheelbarrow to a wooden platform, which was covering a stairwell shaft opening. The wooden  platform gave way and the employee fell 32 feet to his death. </a:t>
            </a:r>
            <a:endParaRPr lang="en-US" dirty="0">
              <a:solidFill>
                <a:schemeClr val="bg1"/>
              </a:solidFill>
              <a:latin typeface="Arial" pitchFamily="34" charset="0"/>
              <a:cs typeface="Arial" pitchFamily="34" charset="0"/>
            </a:endParaRPr>
          </a:p>
        </p:txBody>
      </p:sp>
      <p:sp>
        <p:nvSpPr>
          <p:cNvPr id="5" name="Rectangle 4"/>
          <p:cNvSpPr/>
          <p:nvPr/>
        </p:nvSpPr>
        <p:spPr>
          <a:xfrm>
            <a:off x="0" y="6642556"/>
            <a:ext cx="4572000" cy="215444"/>
          </a:xfrm>
          <a:prstGeom prst="rect">
            <a:avLst/>
          </a:prstGeom>
        </p:spPr>
        <p:txBody>
          <a:bodyPr>
            <a:spAutoFit/>
          </a:bodyPr>
          <a:lstStyle/>
          <a:p>
            <a:r>
              <a:rPr lang="en-US" sz="800" dirty="0" smtClean="0">
                <a:solidFill>
                  <a:schemeClr val="bg1"/>
                </a:solidFill>
                <a:latin typeface="Arial" pitchFamily="34" charset="0"/>
                <a:cs typeface="Arial" pitchFamily="34" charset="0"/>
              </a:rPr>
              <a:t>Source: Extracted from OSHA Accident Investigation Data 1990-2009</a:t>
            </a:r>
            <a:endParaRPr lang="en-US" sz="800" dirty="0">
              <a:solidFill>
                <a:schemeClr val="bg1"/>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8086B3D9-815E-4369-836F-B643B06EE150}"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pitchFamily="34" charset="0"/>
                <a:cs typeface="Arial" pitchFamily="34" charset="0"/>
              </a:rPr>
              <a:t>Case #5</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bg1"/>
                </a:solidFill>
                <a:latin typeface="Arial" pitchFamily="34" charset="0"/>
                <a:cs typeface="Arial" pitchFamily="34" charset="0"/>
              </a:rPr>
              <a:t>A concrete truck was making a delivery. The driver observed a worker lift the wheelbarrow handles and take two steps toward a nearby testing area. The driver put the truck in reverse and began to back toward the pour location. </a:t>
            </a:r>
          </a:p>
          <a:p>
            <a:r>
              <a:rPr lang="en-US" dirty="0" smtClean="0">
                <a:solidFill>
                  <a:schemeClr val="bg1"/>
                </a:solidFill>
                <a:latin typeface="Arial" pitchFamily="34" charset="0"/>
                <a:cs typeface="Arial" pitchFamily="34" charset="0"/>
              </a:rPr>
              <a:t>Apparently, the laborer had difficulty balancing and moving the full wheelbarrow. The truck had backed up about15 ft when he ran over the worker who died </a:t>
            </a:r>
            <a:r>
              <a:rPr lang="en-US" dirty="0">
                <a:solidFill>
                  <a:schemeClr val="bg1"/>
                </a:solidFill>
                <a:latin typeface="Arial" pitchFamily="34" charset="0"/>
                <a:cs typeface="Arial" pitchFamily="34" charset="0"/>
              </a:rPr>
              <a:t>immediately.</a:t>
            </a:r>
          </a:p>
        </p:txBody>
      </p:sp>
      <p:sp>
        <p:nvSpPr>
          <p:cNvPr id="5" name="Rectangle 4"/>
          <p:cNvSpPr/>
          <p:nvPr/>
        </p:nvSpPr>
        <p:spPr>
          <a:xfrm>
            <a:off x="0" y="6642556"/>
            <a:ext cx="4572000" cy="215444"/>
          </a:xfrm>
          <a:prstGeom prst="rect">
            <a:avLst/>
          </a:prstGeom>
        </p:spPr>
        <p:txBody>
          <a:bodyPr>
            <a:spAutoFit/>
          </a:bodyPr>
          <a:lstStyle/>
          <a:p>
            <a:r>
              <a:rPr lang="en-US" sz="800" dirty="0" smtClean="0">
                <a:solidFill>
                  <a:schemeClr val="bg1"/>
                </a:solidFill>
                <a:latin typeface="Arial" pitchFamily="34" charset="0"/>
                <a:cs typeface="Arial" pitchFamily="34" charset="0"/>
              </a:rPr>
              <a:t>Source: Extracted from OSHA Accident Investigation Data 1990-2009</a:t>
            </a:r>
            <a:endParaRPr lang="en-US" sz="800" dirty="0">
              <a:solidFill>
                <a:schemeClr val="bg1"/>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8086B3D9-815E-4369-836F-B643B06EE150}"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pitchFamily="34" charset="0"/>
                <a:cs typeface="Arial" pitchFamily="34" charset="0"/>
              </a:rPr>
              <a:t>OSHA Regulations</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smtClean="0">
                <a:solidFill>
                  <a:schemeClr val="bg1"/>
                </a:solidFill>
                <a:latin typeface="Arial" pitchFamily="34" charset="0"/>
                <a:cs typeface="Arial" pitchFamily="34" charset="0"/>
              </a:rPr>
              <a:t>OSHA Standard - 1926.852(f)</a:t>
            </a:r>
          </a:p>
          <a:p>
            <a:pPr lvl="1"/>
            <a:r>
              <a:rPr lang="en-US" dirty="0" smtClean="0">
                <a:solidFill>
                  <a:schemeClr val="bg1"/>
                </a:solidFill>
                <a:latin typeface="Arial" pitchFamily="34" charset="0"/>
                <a:cs typeface="Arial" pitchFamily="34" charset="0"/>
              </a:rPr>
              <a:t>Where the material is dumped from mechanical equipment or wheelbarrows, a securely attached toe board or bumper, not less than 4 inches thick and 6 inches high, shall be provided at each chute opening</a:t>
            </a:r>
          </a:p>
        </p:txBody>
      </p:sp>
      <p:pic>
        <p:nvPicPr>
          <p:cNvPr id="29698" name="Picture 2" descr="http://eshpartnering.com/topics/wp-content/uploads/2010/06/OSHA-framed-copy11.jpg"/>
          <p:cNvPicPr>
            <a:picLocks noChangeAspect="1" noChangeArrowheads="1"/>
          </p:cNvPicPr>
          <p:nvPr/>
        </p:nvPicPr>
        <p:blipFill>
          <a:blip r:embed="rId2" cstate="print"/>
          <a:srcRect/>
          <a:stretch>
            <a:fillRect/>
          </a:stretch>
        </p:blipFill>
        <p:spPr bwMode="auto">
          <a:xfrm>
            <a:off x="2514600" y="4724400"/>
            <a:ext cx="4019550" cy="1850542"/>
          </a:xfrm>
          <a:prstGeom prst="rect">
            <a:avLst/>
          </a:prstGeom>
          <a:ln>
            <a:solidFill>
              <a:srgbClr val="FFFF00"/>
            </a:solidFill>
          </a:ln>
          <a:effectLst>
            <a:outerShdw blurRad="292100" dist="139700" dir="2700000" algn="tl" rotWithShape="0">
              <a:srgbClr val="333333">
                <a:alpha val="65000"/>
              </a:srgbClr>
            </a:outerShdw>
          </a:effectLst>
        </p:spPr>
      </p:pic>
      <p:sp>
        <p:nvSpPr>
          <p:cNvPr id="5" name="Rectangle 4"/>
          <p:cNvSpPr/>
          <p:nvPr/>
        </p:nvSpPr>
        <p:spPr>
          <a:xfrm>
            <a:off x="3810000" y="6642556"/>
            <a:ext cx="1588897" cy="215444"/>
          </a:xfrm>
          <a:prstGeom prst="rect">
            <a:avLst/>
          </a:prstGeom>
        </p:spPr>
        <p:txBody>
          <a:bodyPr wrap="none">
            <a:spAutoFit/>
          </a:bodyPr>
          <a:lstStyle/>
          <a:p>
            <a:r>
              <a:rPr lang="en-US" sz="800" dirty="0" smtClean="0">
                <a:solidFill>
                  <a:schemeClr val="bg1"/>
                </a:solidFill>
                <a:latin typeface="Arial" pitchFamily="34" charset="0"/>
                <a:cs typeface="Arial" pitchFamily="34" charset="0"/>
              </a:rPr>
              <a:t>http://www.google.com/images</a:t>
            </a:r>
            <a:endParaRPr lang="en-US" sz="800" dirty="0">
              <a:solidFill>
                <a:schemeClr val="bg1"/>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8086B3D9-815E-4369-836F-B643B06EE150}"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pitchFamily="34" charset="0"/>
                <a:cs typeface="Arial" pitchFamily="34" charset="0"/>
              </a:rPr>
              <a:t>Personal Protective Equipment</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sz="half" idx="1"/>
          </p:nvPr>
        </p:nvSpPr>
        <p:spPr/>
        <p:txBody>
          <a:bodyPr>
            <a:normAutofit/>
          </a:bodyPr>
          <a:lstStyle/>
          <a:p>
            <a:r>
              <a:rPr lang="en-US" dirty="0" smtClean="0">
                <a:solidFill>
                  <a:schemeClr val="bg1"/>
                </a:solidFill>
                <a:latin typeface="Arial" pitchFamily="34" charset="0"/>
                <a:cs typeface="Arial" pitchFamily="34" charset="0"/>
              </a:rPr>
              <a:t>Main</a:t>
            </a:r>
          </a:p>
          <a:p>
            <a:pPr lvl="1"/>
            <a:r>
              <a:rPr lang="en-US" dirty="0" smtClean="0">
                <a:solidFill>
                  <a:schemeClr val="bg1"/>
                </a:solidFill>
                <a:latin typeface="Arial" pitchFamily="34" charset="0"/>
                <a:cs typeface="Arial" pitchFamily="34" charset="0"/>
              </a:rPr>
              <a:t>Heavy-duty gloves</a:t>
            </a:r>
          </a:p>
          <a:p>
            <a:pPr lvl="1"/>
            <a:r>
              <a:rPr lang="en-US" dirty="0" smtClean="0">
                <a:solidFill>
                  <a:schemeClr val="bg1"/>
                </a:solidFill>
                <a:latin typeface="Arial" pitchFamily="34" charset="0"/>
                <a:cs typeface="Arial" pitchFamily="34" charset="0"/>
              </a:rPr>
              <a:t>Steel-toe boots</a:t>
            </a:r>
          </a:p>
          <a:p>
            <a:r>
              <a:rPr lang="en-US" dirty="0" smtClean="0">
                <a:solidFill>
                  <a:schemeClr val="bg1"/>
                </a:solidFill>
                <a:latin typeface="Arial" pitchFamily="34" charset="0"/>
                <a:cs typeface="Arial" pitchFamily="34" charset="0"/>
              </a:rPr>
              <a:t>Additional</a:t>
            </a:r>
          </a:p>
          <a:p>
            <a:pPr lvl="1"/>
            <a:r>
              <a:rPr lang="en-US" dirty="0" smtClean="0">
                <a:solidFill>
                  <a:schemeClr val="bg1"/>
                </a:solidFill>
                <a:latin typeface="Arial" pitchFamily="34" charset="0"/>
                <a:cs typeface="Arial" pitchFamily="34" charset="0"/>
              </a:rPr>
              <a:t>Hard Hat</a:t>
            </a:r>
          </a:p>
          <a:p>
            <a:pPr lvl="1"/>
            <a:r>
              <a:rPr lang="en-US" dirty="0" smtClean="0">
                <a:solidFill>
                  <a:schemeClr val="bg1"/>
                </a:solidFill>
                <a:latin typeface="Arial" pitchFamily="34" charset="0"/>
                <a:cs typeface="Arial" pitchFamily="34" charset="0"/>
              </a:rPr>
              <a:t>Cover-all clothing</a:t>
            </a:r>
          </a:p>
          <a:p>
            <a:pPr lvl="1"/>
            <a:r>
              <a:rPr lang="en-US" dirty="0" smtClean="0">
                <a:solidFill>
                  <a:schemeClr val="bg1"/>
                </a:solidFill>
                <a:latin typeface="Arial" pitchFamily="34" charset="0"/>
                <a:cs typeface="Arial" pitchFamily="34" charset="0"/>
              </a:rPr>
              <a:t>Safety glasses</a:t>
            </a:r>
          </a:p>
          <a:p>
            <a:pPr lvl="1"/>
            <a:r>
              <a:rPr lang="en-US" dirty="0" smtClean="0">
                <a:solidFill>
                  <a:schemeClr val="bg1"/>
                </a:solidFill>
                <a:latin typeface="Arial" pitchFamily="34" charset="0"/>
                <a:cs typeface="Arial" pitchFamily="34" charset="0"/>
              </a:rPr>
              <a:t>Safety vest</a:t>
            </a:r>
          </a:p>
          <a:p>
            <a:pPr lvl="1"/>
            <a:r>
              <a:rPr lang="en-US" dirty="0" smtClean="0">
                <a:solidFill>
                  <a:schemeClr val="bg1"/>
                </a:solidFill>
                <a:latin typeface="Arial" pitchFamily="34" charset="0"/>
                <a:cs typeface="Arial" pitchFamily="34" charset="0"/>
              </a:rPr>
              <a:t>Back brace</a:t>
            </a:r>
          </a:p>
        </p:txBody>
      </p:sp>
      <p:pic>
        <p:nvPicPr>
          <p:cNvPr id="28678" name="Picture 6" descr="http://www.lciglove.com/products/split/G507-33730001.jpeg"/>
          <p:cNvPicPr>
            <a:picLocks noChangeAspect="1" noChangeArrowheads="1"/>
          </p:cNvPicPr>
          <p:nvPr/>
        </p:nvPicPr>
        <p:blipFill>
          <a:blip r:embed="rId2" cstate="print"/>
          <a:srcRect/>
          <a:stretch>
            <a:fillRect/>
          </a:stretch>
        </p:blipFill>
        <p:spPr bwMode="auto">
          <a:xfrm>
            <a:off x="6477000" y="1981200"/>
            <a:ext cx="2062552" cy="1931924"/>
          </a:xfrm>
          <a:prstGeom prst="rect">
            <a:avLst/>
          </a:prstGeom>
          <a:ln>
            <a:solidFill>
              <a:srgbClr val="FFFF00"/>
            </a:solidFill>
          </a:ln>
          <a:effectLst>
            <a:outerShdw blurRad="292100" dist="139700" dir="2700000" algn="tl" rotWithShape="0">
              <a:srgbClr val="333333">
                <a:alpha val="65000"/>
              </a:srgbClr>
            </a:outerShdw>
          </a:effectLst>
        </p:spPr>
      </p:pic>
      <p:pic>
        <p:nvPicPr>
          <p:cNvPr id="28680" name="Picture 8" descr="http://www.discountshoesource.com/images/product/CATERPILLAR%20SHEFFIELD%2084101.jpg"/>
          <p:cNvPicPr>
            <a:picLocks noChangeAspect="1" noChangeArrowheads="1"/>
          </p:cNvPicPr>
          <p:nvPr/>
        </p:nvPicPr>
        <p:blipFill>
          <a:blip r:embed="rId3" cstate="print"/>
          <a:srcRect/>
          <a:stretch>
            <a:fillRect/>
          </a:stretch>
        </p:blipFill>
        <p:spPr bwMode="auto">
          <a:xfrm>
            <a:off x="3886200" y="3124200"/>
            <a:ext cx="2362200" cy="1771650"/>
          </a:xfrm>
          <a:prstGeom prst="rect">
            <a:avLst/>
          </a:prstGeom>
          <a:ln>
            <a:solidFill>
              <a:srgbClr val="FFFF00"/>
            </a:solidFill>
          </a:ln>
          <a:effectLst>
            <a:outerShdw blurRad="292100" dist="139700" dir="2700000" algn="tl" rotWithShape="0">
              <a:srgbClr val="333333">
                <a:alpha val="65000"/>
              </a:srgbClr>
            </a:outerShdw>
          </a:effectLst>
        </p:spPr>
      </p:pic>
      <p:pic>
        <p:nvPicPr>
          <p:cNvPr id="28684" name="Picture 12" descr="http://sportsbagblog.com/wp-content/uploads/2010/01/BACK-BRACE-11604EG.jpg"/>
          <p:cNvPicPr>
            <a:picLocks noChangeAspect="1" noChangeArrowheads="1"/>
          </p:cNvPicPr>
          <p:nvPr/>
        </p:nvPicPr>
        <p:blipFill>
          <a:blip r:embed="rId4" cstate="print"/>
          <a:srcRect/>
          <a:stretch>
            <a:fillRect/>
          </a:stretch>
        </p:blipFill>
        <p:spPr bwMode="auto">
          <a:xfrm>
            <a:off x="6477000" y="4191000"/>
            <a:ext cx="2095500" cy="2095500"/>
          </a:xfrm>
          <a:prstGeom prst="rect">
            <a:avLst/>
          </a:prstGeom>
          <a:ln>
            <a:solidFill>
              <a:srgbClr val="FFFF00"/>
            </a:solidFill>
          </a:ln>
          <a:effectLst>
            <a:outerShdw blurRad="292100" dist="139700" dir="2700000" algn="tl" rotWithShape="0">
              <a:srgbClr val="333333">
                <a:alpha val="65000"/>
              </a:srgbClr>
            </a:outerShdw>
          </a:effectLst>
        </p:spPr>
      </p:pic>
      <p:sp>
        <p:nvSpPr>
          <p:cNvPr id="7" name="Rectangle 6"/>
          <p:cNvSpPr/>
          <p:nvPr/>
        </p:nvSpPr>
        <p:spPr>
          <a:xfrm>
            <a:off x="6781800" y="6477000"/>
            <a:ext cx="1588897" cy="215444"/>
          </a:xfrm>
          <a:prstGeom prst="rect">
            <a:avLst/>
          </a:prstGeom>
        </p:spPr>
        <p:txBody>
          <a:bodyPr wrap="none">
            <a:spAutoFit/>
          </a:bodyPr>
          <a:lstStyle/>
          <a:p>
            <a:r>
              <a:rPr lang="en-US" sz="800" dirty="0" smtClean="0">
                <a:solidFill>
                  <a:schemeClr val="bg1"/>
                </a:solidFill>
                <a:latin typeface="Arial" pitchFamily="34" charset="0"/>
                <a:cs typeface="Arial" pitchFamily="34" charset="0"/>
              </a:rPr>
              <a:t>http://www.google.com/images</a:t>
            </a:r>
            <a:endParaRPr lang="en-US" sz="800" dirty="0">
              <a:solidFill>
                <a:schemeClr val="bg1"/>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8086B3D9-815E-4369-836F-B643B06EE150}"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pitchFamily="34" charset="0"/>
                <a:cs typeface="Arial" pitchFamily="34" charset="0"/>
              </a:rPr>
              <a:t>Best Practices</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10000"/>
          </a:bodyPr>
          <a:lstStyle/>
          <a:p>
            <a:r>
              <a:rPr lang="en-US" dirty="0" smtClean="0">
                <a:solidFill>
                  <a:srgbClr val="FFC000"/>
                </a:solidFill>
                <a:latin typeface="Arial" pitchFamily="34" charset="0"/>
                <a:cs typeface="Arial" pitchFamily="34" charset="0"/>
              </a:rPr>
              <a:t>Damage</a:t>
            </a:r>
          </a:p>
          <a:p>
            <a:pPr lvl="1"/>
            <a:r>
              <a:rPr lang="en-US" dirty="0" smtClean="0">
                <a:solidFill>
                  <a:schemeClr val="bg1"/>
                </a:solidFill>
                <a:latin typeface="Arial" pitchFamily="34" charset="0"/>
                <a:cs typeface="Arial" pitchFamily="34" charset="0"/>
              </a:rPr>
              <a:t>Check for damage to the frame and bucket</a:t>
            </a:r>
          </a:p>
          <a:p>
            <a:pPr lvl="1"/>
            <a:r>
              <a:rPr lang="en-US" dirty="0" smtClean="0">
                <a:solidFill>
                  <a:schemeClr val="bg1"/>
                </a:solidFill>
                <a:latin typeface="Arial" pitchFamily="34" charset="0"/>
                <a:cs typeface="Arial" pitchFamily="34" charset="0"/>
              </a:rPr>
              <a:t>Make sure the tires are fully inflated</a:t>
            </a:r>
          </a:p>
          <a:p>
            <a:r>
              <a:rPr lang="en-US" dirty="0" smtClean="0">
                <a:solidFill>
                  <a:srgbClr val="FFC000"/>
                </a:solidFill>
                <a:latin typeface="Arial" pitchFamily="34" charset="0"/>
                <a:cs typeface="Arial" pitchFamily="34" charset="0"/>
              </a:rPr>
              <a:t>Loading</a:t>
            </a:r>
          </a:p>
          <a:p>
            <a:pPr lvl="1"/>
            <a:r>
              <a:rPr lang="en-US" dirty="0" smtClean="0">
                <a:solidFill>
                  <a:schemeClr val="bg1"/>
                </a:solidFill>
                <a:latin typeface="Arial" pitchFamily="34" charset="0"/>
                <a:cs typeface="Arial" pitchFamily="34" charset="0"/>
              </a:rPr>
              <a:t>Do not overfill the wheelbarrow</a:t>
            </a:r>
          </a:p>
          <a:p>
            <a:pPr lvl="1"/>
            <a:r>
              <a:rPr lang="en-US" dirty="0" smtClean="0">
                <a:solidFill>
                  <a:schemeClr val="bg1"/>
                </a:solidFill>
                <a:latin typeface="Arial" pitchFamily="34" charset="0"/>
                <a:cs typeface="Arial" pitchFamily="34" charset="0"/>
              </a:rPr>
              <a:t>Keep items from sticking out over the sides of the bucket</a:t>
            </a:r>
          </a:p>
          <a:p>
            <a:pPr lvl="1"/>
            <a:r>
              <a:rPr lang="en-US" dirty="0" smtClean="0">
                <a:solidFill>
                  <a:schemeClr val="bg1"/>
                </a:solidFill>
                <a:latin typeface="Arial" pitchFamily="34" charset="0"/>
                <a:cs typeface="Arial" pitchFamily="34" charset="0"/>
              </a:rPr>
              <a:t>Take into account the weight to strength ratio of the wheelbarrow to the worker</a:t>
            </a:r>
          </a:p>
          <a:p>
            <a:pPr lvl="1"/>
            <a:r>
              <a:rPr lang="en-US" dirty="0" smtClean="0">
                <a:solidFill>
                  <a:schemeClr val="bg1"/>
                </a:solidFill>
                <a:latin typeface="Arial" pitchFamily="34" charset="0"/>
                <a:cs typeface="Arial" pitchFamily="34" charset="0"/>
              </a:rPr>
              <a:t>Make sure that it is loaded evenly</a:t>
            </a:r>
          </a:p>
          <a:p>
            <a:pPr lvl="1">
              <a:buNone/>
            </a:pPr>
            <a:endParaRPr lang="en-US" dirty="0" smtClean="0">
              <a:solidFill>
                <a:schemeClr val="bg1"/>
              </a:solidFill>
            </a:endParaRPr>
          </a:p>
        </p:txBody>
      </p:sp>
      <p:pic>
        <p:nvPicPr>
          <p:cNvPr id="4" name="Picture 2" descr="http://wpcontent.answcdn.com/wikipedia/commons/thumb/1/1f/2008-07-15_Construction_wheelbarrow_at_Duke.jpg/220px-2008-07-15_Construction_wheelbarrow_at_Duke.jpg"/>
          <p:cNvPicPr>
            <a:picLocks noChangeAspect="1" noChangeArrowheads="1"/>
          </p:cNvPicPr>
          <p:nvPr/>
        </p:nvPicPr>
        <p:blipFill>
          <a:blip r:embed="rId2" cstate="print"/>
          <a:srcRect/>
          <a:stretch>
            <a:fillRect/>
          </a:stretch>
        </p:blipFill>
        <p:spPr bwMode="auto">
          <a:xfrm>
            <a:off x="6400800" y="5257800"/>
            <a:ext cx="2095500" cy="1400175"/>
          </a:xfrm>
          <a:prstGeom prst="rect">
            <a:avLst/>
          </a:prstGeom>
          <a:ln>
            <a:solidFill>
              <a:schemeClr val="bg1"/>
            </a:solidFill>
          </a:ln>
          <a:effectLst>
            <a:outerShdw blurRad="292100" dist="139700" dir="2700000" algn="tl" rotWithShape="0">
              <a:srgbClr val="333333">
                <a:alpha val="65000"/>
              </a:srgbClr>
            </a:outerShdw>
          </a:effectLst>
        </p:spPr>
      </p:pic>
      <p:pic>
        <p:nvPicPr>
          <p:cNvPr id="12292" name="Picture 4" descr="http://www.northerntool.com/images/product/images/12103_lg.jpg"/>
          <p:cNvPicPr>
            <a:picLocks noChangeAspect="1" noChangeArrowheads="1"/>
          </p:cNvPicPr>
          <p:nvPr/>
        </p:nvPicPr>
        <p:blipFill>
          <a:blip r:embed="rId3" cstate="print"/>
          <a:srcRect/>
          <a:stretch>
            <a:fillRect/>
          </a:stretch>
        </p:blipFill>
        <p:spPr bwMode="auto">
          <a:xfrm>
            <a:off x="6858000" y="2590800"/>
            <a:ext cx="1279525" cy="1279525"/>
          </a:xfrm>
          <a:prstGeom prst="rect">
            <a:avLst/>
          </a:prstGeom>
          <a:ln>
            <a:solidFill>
              <a:srgbClr val="FFFF00"/>
            </a:solidFill>
          </a:ln>
          <a:effectLst>
            <a:outerShdw blurRad="292100" dist="139700" dir="2700000" algn="tl" rotWithShape="0">
              <a:srgbClr val="333333">
                <a:alpha val="65000"/>
              </a:srgbClr>
            </a:outerShdw>
          </a:effectLst>
        </p:spPr>
      </p:pic>
      <p:sp>
        <p:nvSpPr>
          <p:cNvPr id="6" name="Rectangle 5"/>
          <p:cNvSpPr/>
          <p:nvPr/>
        </p:nvSpPr>
        <p:spPr>
          <a:xfrm>
            <a:off x="6629400" y="6642556"/>
            <a:ext cx="1588897" cy="215444"/>
          </a:xfrm>
          <a:prstGeom prst="rect">
            <a:avLst/>
          </a:prstGeom>
        </p:spPr>
        <p:txBody>
          <a:bodyPr wrap="none">
            <a:spAutoFit/>
          </a:bodyPr>
          <a:lstStyle/>
          <a:p>
            <a:r>
              <a:rPr lang="en-US" sz="800" dirty="0" smtClean="0">
                <a:solidFill>
                  <a:schemeClr val="bg1"/>
                </a:solidFill>
                <a:latin typeface="Arial" pitchFamily="34" charset="0"/>
                <a:cs typeface="Arial" pitchFamily="34" charset="0"/>
              </a:rPr>
              <a:t>http://www.google.com/images</a:t>
            </a:r>
            <a:endParaRPr lang="en-US" sz="800" dirty="0">
              <a:solidFill>
                <a:schemeClr val="bg1"/>
              </a:solidFill>
              <a:latin typeface="Arial" pitchFamily="34" charset="0"/>
              <a:cs typeface="Arial" pitchFamily="34" charset="0"/>
            </a:endParaRPr>
          </a:p>
        </p:txBody>
      </p:sp>
      <p:sp>
        <p:nvSpPr>
          <p:cNvPr id="7" name="Rectangle 6"/>
          <p:cNvSpPr/>
          <p:nvPr/>
        </p:nvSpPr>
        <p:spPr>
          <a:xfrm>
            <a:off x="0" y="6642556"/>
            <a:ext cx="4572000" cy="215444"/>
          </a:xfrm>
          <a:prstGeom prst="rect">
            <a:avLst/>
          </a:prstGeom>
        </p:spPr>
        <p:txBody>
          <a:bodyPr>
            <a:spAutoFit/>
          </a:bodyPr>
          <a:lstStyle/>
          <a:p>
            <a:r>
              <a:rPr lang="en-US" sz="800" dirty="0" smtClean="0">
                <a:solidFill>
                  <a:schemeClr val="bg1"/>
                </a:solidFill>
                <a:latin typeface="Arial" pitchFamily="34" charset="0"/>
                <a:cs typeface="Arial" pitchFamily="34" charset="0"/>
              </a:rPr>
              <a:t>Source:  http://www.ehow.com/about_6396476_wheelbarrow-safety.html</a:t>
            </a:r>
            <a:endParaRPr lang="en-US" sz="800" dirty="0">
              <a:solidFill>
                <a:schemeClr val="bg1"/>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8086B3D9-815E-4369-836F-B643B06EE150}"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pitchFamily="34" charset="0"/>
                <a:cs typeface="Arial" pitchFamily="34" charset="0"/>
              </a:rPr>
              <a:t>Definition</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sz="half" idx="1"/>
          </p:nvPr>
        </p:nvSpPr>
        <p:spPr>
          <a:xfrm>
            <a:off x="457200" y="1600200"/>
            <a:ext cx="4572000" cy="4525963"/>
          </a:xfrm>
        </p:spPr>
        <p:txBody>
          <a:bodyPr/>
          <a:lstStyle/>
          <a:p>
            <a:r>
              <a:rPr lang="en-US" dirty="0" smtClean="0">
                <a:solidFill>
                  <a:schemeClr val="bg1"/>
                </a:solidFill>
                <a:latin typeface="Arial" pitchFamily="34" charset="0"/>
                <a:cs typeface="Arial" pitchFamily="34" charset="0"/>
              </a:rPr>
              <a:t>A wheelbarrow is a small hand-propelled vehicle, usually with just one wheel (some have </a:t>
            </a:r>
            <a:r>
              <a:rPr lang="en-US" smtClean="0">
                <a:solidFill>
                  <a:schemeClr val="bg1"/>
                </a:solidFill>
                <a:latin typeface="Arial" pitchFamily="34" charset="0"/>
                <a:cs typeface="Arial" pitchFamily="34" charset="0"/>
              </a:rPr>
              <a:t>two wheels</a:t>
            </a:r>
            <a:r>
              <a:rPr lang="en-US" dirty="0" smtClean="0">
                <a:solidFill>
                  <a:schemeClr val="bg1"/>
                </a:solidFill>
                <a:latin typeface="Arial" pitchFamily="34" charset="0"/>
                <a:cs typeface="Arial" pitchFamily="34" charset="0"/>
              </a:rPr>
              <a:t>), designed to be pushed and guided by a single person using two handles to the rear.</a:t>
            </a:r>
          </a:p>
          <a:p>
            <a:endParaRPr lang="en-US" dirty="0"/>
          </a:p>
        </p:txBody>
      </p:sp>
      <p:pic>
        <p:nvPicPr>
          <p:cNvPr id="13318" name="Picture 6" descr="http://www.fire-999.co.uk/assets/images/worker_walk_wheelbarrow_dirt_lg_blk.gif"/>
          <p:cNvPicPr>
            <a:picLocks noChangeAspect="1" noChangeArrowheads="1" noCrop="1"/>
          </p:cNvPicPr>
          <p:nvPr/>
        </p:nvPicPr>
        <p:blipFill>
          <a:blip r:embed="rId2" cstate="print"/>
          <a:srcRect/>
          <a:stretch>
            <a:fillRect/>
          </a:stretch>
        </p:blipFill>
        <p:spPr bwMode="auto">
          <a:xfrm>
            <a:off x="6096000" y="2286000"/>
            <a:ext cx="1362075" cy="1733550"/>
          </a:xfrm>
          <a:prstGeom prst="rect">
            <a:avLst/>
          </a:prstGeom>
          <a:ln>
            <a:solidFill>
              <a:schemeClr val="bg1"/>
            </a:solidFill>
          </a:ln>
          <a:effectLst>
            <a:glow rad="228600">
              <a:schemeClr val="accent1">
                <a:satMod val="175000"/>
                <a:alpha val="40000"/>
              </a:schemeClr>
            </a:glow>
            <a:outerShdw blurRad="292100" dist="139700" dir="2700000" algn="tl" rotWithShape="0">
              <a:srgbClr val="333333">
                <a:alpha val="65000"/>
              </a:srgbClr>
            </a:outerShdw>
          </a:effectLst>
        </p:spPr>
      </p:pic>
      <p:sp>
        <p:nvSpPr>
          <p:cNvPr id="8" name="Rectangle 7"/>
          <p:cNvSpPr/>
          <p:nvPr/>
        </p:nvSpPr>
        <p:spPr>
          <a:xfrm>
            <a:off x="0" y="6642556"/>
            <a:ext cx="2436886" cy="215444"/>
          </a:xfrm>
          <a:prstGeom prst="rect">
            <a:avLst/>
          </a:prstGeom>
        </p:spPr>
        <p:txBody>
          <a:bodyPr wrap="none">
            <a:spAutoFit/>
          </a:bodyPr>
          <a:lstStyle/>
          <a:p>
            <a:pPr algn="ctr"/>
            <a:r>
              <a:rPr lang="en-US" sz="800" dirty="0" smtClean="0">
                <a:solidFill>
                  <a:schemeClr val="bg1"/>
                </a:solidFill>
                <a:latin typeface="Arial" pitchFamily="34" charset="0"/>
                <a:cs typeface="Arial" pitchFamily="34" charset="0"/>
              </a:rPr>
              <a:t>Source:  http://en.wikipedia.org/wiki/Wheelbarrow</a:t>
            </a:r>
            <a:endParaRPr lang="en-US" sz="800" dirty="0"/>
          </a:p>
        </p:txBody>
      </p:sp>
      <p:sp>
        <p:nvSpPr>
          <p:cNvPr id="6" name="Rectangle 5"/>
          <p:cNvSpPr/>
          <p:nvPr/>
        </p:nvSpPr>
        <p:spPr>
          <a:xfrm>
            <a:off x="6019800" y="4114800"/>
            <a:ext cx="1588897" cy="215444"/>
          </a:xfrm>
          <a:prstGeom prst="rect">
            <a:avLst/>
          </a:prstGeom>
        </p:spPr>
        <p:txBody>
          <a:bodyPr wrap="none">
            <a:spAutoFit/>
          </a:bodyPr>
          <a:lstStyle/>
          <a:p>
            <a:r>
              <a:rPr lang="en-US" sz="800" dirty="0" smtClean="0">
                <a:solidFill>
                  <a:schemeClr val="bg1"/>
                </a:solidFill>
                <a:latin typeface="Arial" pitchFamily="34" charset="0"/>
                <a:cs typeface="Arial" pitchFamily="34" charset="0"/>
              </a:rPr>
              <a:t>http://www.google.com/images</a:t>
            </a:r>
            <a:endParaRPr lang="en-US" sz="800" dirty="0">
              <a:solidFill>
                <a:schemeClr val="bg1"/>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8086B3D9-815E-4369-836F-B643B06EE150}"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pitchFamily="34" charset="0"/>
                <a:cs typeface="Arial" pitchFamily="34" charset="0"/>
              </a:rPr>
              <a:t>Best Practices</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C000"/>
                </a:solidFill>
                <a:latin typeface="Arial" pitchFamily="34" charset="0"/>
                <a:cs typeface="Arial" pitchFamily="34" charset="0"/>
              </a:rPr>
              <a:t>Lifting</a:t>
            </a:r>
          </a:p>
          <a:p>
            <a:pPr lvl="1"/>
            <a:r>
              <a:rPr lang="en-US" dirty="0" smtClean="0">
                <a:solidFill>
                  <a:schemeClr val="bg1"/>
                </a:solidFill>
                <a:latin typeface="Arial" pitchFamily="34" charset="0"/>
                <a:cs typeface="Arial" pitchFamily="34" charset="0"/>
              </a:rPr>
              <a:t>Firmly grip handles and lift with the knees, not the back</a:t>
            </a:r>
          </a:p>
          <a:p>
            <a:r>
              <a:rPr lang="en-US" dirty="0" smtClean="0">
                <a:solidFill>
                  <a:srgbClr val="FFC000"/>
                </a:solidFill>
                <a:latin typeface="Arial" pitchFamily="34" charset="0"/>
                <a:cs typeface="Arial" pitchFamily="34" charset="0"/>
              </a:rPr>
              <a:t>Speed</a:t>
            </a:r>
          </a:p>
          <a:p>
            <a:pPr lvl="1"/>
            <a:r>
              <a:rPr lang="en-US" dirty="0" smtClean="0">
                <a:solidFill>
                  <a:schemeClr val="bg1"/>
                </a:solidFill>
                <a:latin typeface="Arial" pitchFamily="34" charset="0"/>
                <a:cs typeface="Arial" pitchFamily="34" charset="0"/>
              </a:rPr>
              <a:t>Do not move too quickly because, when heavily loaded, a wheelbarrow can have significant momentum and it is hard to stop abruptly</a:t>
            </a:r>
          </a:p>
          <a:p>
            <a:pPr lvl="1"/>
            <a:r>
              <a:rPr lang="en-US" dirty="0" smtClean="0">
                <a:solidFill>
                  <a:schemeClr val="bg1"/>
                </a:solidFill>
                <a:latin typeface="Arial" pitchFamily="34" charset="0"/>
                <a:cs typeface="Arial" pitchFamily="34" charset="0"/>
              </a:rPr>
              <a:t>Keep moving forward instead of starting and stopping</a:t>
            </a:r>
          </a:p>
        </p:txBody>
      </p:sp>
      <p:pic>
        <p:nvPicPr>
          <p:cNvPr id="4" name="Picture 2" descr="http://toolboxes.flexiblelearning.net.au/demosites/series5/517/_skills/manualhandling/image/safety_wheelbarrow_a.gif"/>
          <p:cNvPicPr>
            <a:picLocks noChangeAspect="1" noChangeArrowheads="1"/>
          </p:cNvPicPr>
          <p:nvPr/>
        </p:nvPicPr>
        <p:blipFill>
          <a:blip r:embed="rId2" cstate="print"/>
          <a:srcRect/>
          <a:stretch>
            <a:fillRect/>
          </a:stretch>
        </p:blipFill>
        <p:spPr bwMode="auto">
          <a:xfrm>
            <a:off x="838200" y="228600"/>
            <a:ext cx="1371600" cy="1299883"/>
          </a:xfrm>
          <a:prstGeom prst="rect">
            <a:avLst/>
          </a:prstGeom>
          <a:ln>
            <a:solidFill>
              <a:srgbClr val="FFFF00"/>
            </a:solidFill>
          </a:ln>
          <a:effectLst>
            <a:outerShdw blurRad="292100" dist="139700" dir="2700000" algn="tl" rotWithShape="0">
              <a:srgbClr val="333333">
                <a:alpha val="65000"/>
              </a:srgbClr>
            </a:outerShdw>
          </a:effectLst>
        </p:spPr>
      </p:pic>
      <p:pic>
        <p:nvPicPr>
          <p:cNvPr id="11266" name="Picture 2" descr="http://toolboxes.flexiblelearning.net.au/demosites/series5/517/_skills/manualhandling/image/safety_wheelbarrow_b.gif"/>
          <p:cNvPicPr>
            <a:picLocks noChangeAspect="1" noChangeArrowheads="1"/>
          </p:cNvPicPr>
          <p:nvPr/>
        </p:nvPicPr>
        <p:blipFill>
          <a:blip r:embed="rId3" cstate="print"/>
          <a:srcRect/>
          <a:stretch>
            <a:fillRect/>
          </a:stretch>
        </p:blipFill>
        <p:spPr bwMode="auto">
          <a:xfrm>
            <a:off x="6934200" y="304800"/>
            <a:ext cx="1381125" cy="1308911"/>
          </a:xfrm>
          <a:prstGeom prst="rect">
            <a:avLst/>
          </a:prstGeom>
          <a:ln>
            <a:solidFill>
              <a:srgbClr val="FFFF00"/>
            </a:solidFill>
          </a:ln>
          <a:effectLst>
            <a:outerShdw blurRad="292100" dist="139700" dir="2700000" algn="tl" rotWithShape="0">
              <a:srgbClr val="333333">
                <a:alpha val="65000"/>
              </a:srgbClr>
            </a:outerShdw>
          </a:effectLst>
        </p:spPr>
      </p:pic>
      <p:sp>
        <p:nvSpPr>
          <p:cNvPr id="6" name="Rectangle 5"/>
          <p:cNvSpPr/>
          <p:nvPr/>
        </p:nvSpPr>
        <p:spPr>
          <a:xfrm>
            <a:off x="7555103" y="6642556"/>
            <a:ext cx="1588897" cy="215444"/>
          </a:xfrm>
          <a:prstGeom prst="rect">
            <a:avLst/>
          </a:prstGeom>
        </p:spPr>
        <p:txBody>
          <a:bodyPr wrap="none">
            <a:spAutoFit/>
          </a:bodyPr>
          <a:lstStyle/>
          <a:p>
            <a:r>
              <a:rPr lang="en-US" sz="800" dirty="0" smtClean="0">
                <a:solidFill>
                  <a:schemeClr val="bg1"/>
                </a:solidFill>
                <a:latin typeface="Arial" pitchFamily="34" charset="0"/>
                <a:cs typeface="Arial" pitchFamily="34" charset="0"/>
              </a:rPr>
              <a:t>http://www.google.com/images</a:t>
            </a:r>
            <a:endParaRPr lang="en-US" sz="800" dirty="0">
              <a:solidFill>
                <a:schemeClr val="bg1"/>
              </a:solidFill>
              <a:latin typeface="Arial" pitchFamily="34" charset="0"/>
              <a:cs typeface="Arial" pitchFamily="34" charset="0"/>
            </a:endParaRPr>
          </a:p>
        </p:txBody>
      </p:sp>
      <p:sp>
        <p:nvSpPr>
          <p:cNvPr id="7" name="Rectangle 6"/>
          <p:cNvSpPr/>
          <p:nvPr/>
        </p:nvSpPr>
        <p:spPr>
          <a:xfrm>
            <a:off x="0" y="6642556"/>
            <a:ext cx="4572000" cy="215444"/>
          </a:xfrm>
          <a:prstGeom prst="rect">
            <a:avLst/>
          </a:prstGeom>
        </p:spPr>
        <p:txBody>
          <a:bodyPr>
            <a:spAutoFit/>
          </a:bodyPr>
          <a:lstStyle/>
          <a:p>
            <a:r>
              <a:rPr lang="en-US" sz="800" dirty="0" smtClean="0">
                <a:solidFill>
                  <a:schemeClr val="bg1"/>
                </a:solidFill>
                <a:latin typeface="Arial" pitchFamily="34" charset="0"/>
                <a:cs typeface="Arial" pitchFamily="34" charset="0"/>
              </a:rPr>
              <a:t>Source:  http://www.ehow.com/about_6396476_wheelbarrow-safety.html</a:t>
            </a:r>
            <a:endParaRPr lang="en-US" sz="800" dirty="0">
              <a:solidFill>
                <a:schemeClr val="bg1"/>
              </a:solidFill>
              <a:latin typeface="Arial" pitchFamily="34" charset="0"/>
              <a:cs typeface="Arial" pitchFamily="34" charset="0"/>
            </a:endParaRPr>
          </a:p>
        </p:txBody>
      </p:sp>
      <p:sp>
        <p:nvSpPr>
          <p:cNvPr id="8" name="&quot;No&quot; Symbol 7"/>
          <p:cNvSpPr/>
          <p:nvPr/>
        </p:nvSpPr>
        <p:spPr>
          <a:xfrm>
            <a:off x="6629400" y="0"/>
            <a:ext cx="1981200" cy="1981200"/>
          </a:xfrm>
          <a:prstGeom prst="noSmoking">
            <a:avLst/>
          </a:prstGeom>
          <a:solidFill>
            <a:srgbClr val="C00000"/>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Slide Number Placeholder 4"/>
          <p:cNvSpPr>
            <a:spLocks noGrp="1"/>
          </p:cNvSpPr>
          <p:nvPr>
            <p:ph type="sldNum" sz="quarter" idx="12"/>
          </p:nvPr>
        </p:nvSpPr>
        <p:spPr/>
        <p:txBody>
          <a:bodyPr/>
          <a:lstStyle/>
          <a:p>
            <a:fld id="{8086B3D9-815E-4369-836F-B643B06EE150}"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pitchFamily="34" charset="0"/>
                <a:cs typeface="Arial" pitchFamily="34" charset="0"/>
              </a:rPr>
              <a:t>Best Practices</a:t>
            </a:r>
            <a:endParaRPr lang="en-US" dirty="0"/>
          </a:p>
        </p:txBody>
      </p:sp>
      <p:sp>
        <p:nvSpPr>
          <p:cNvPr id="3" name="Content Placeholder 2"/>
          <p:cNvSpPr>
            <a:spLocks noGrp="1"/>
          </p:cNvSpPr>
          <p:nvPr>
            <p:ph idx="1"/>
          </p:nvPr>
        </p:nvSpPr>
        <p:spPr/>
        <p:txBody>
          <a:bodyPr>
            <a:normAutofit/>
          </a:bodyPr>
          <a:lstStyle/>
          <a:p>
            <a:r>
              <a:rPr lang="en-US" dirty="0" smtClean="0">
                <a:solidFill>
                  <a:srgbClr val="FFC000"/>
                </a:solidFill>
                <a:latin typeface="Arial" pitchFamily="34" charset="0"/>
                <a:cs typeface="Arial" pitchFamily="34" charset="0"/>
              </a:rPr>
              <a:t>Obstacles</a:t>
            </a:r>
          </a:p>
          <a:p>
            <a:pPr lvl="1"/>
            <a:r>
              <a:rPr lang="en-US" dirty="0" smtClean="0">
                <a:solidFill>
                  <a:schemeClr val="bg1"/>
                </a:solidFill>
                <a:latin typeface="Arial" pitchFamily="34" charset="0"/>
                <a:cs typeface="Arial" pitchFamily="34" charset="0"/>
              </a:rPr>
              <a:t>Define a clear pathway</a:t>
            </a:r>
            <a:endParaRPr lang="en-US" dirty="0" smtClean="0">
              <a:solidFill>
                <a:schemeClr val="bg1"/>
              </a:solidFill>
            </a:endParaRPr>
          </a:p>
          <a:p>
            <a:pPr lvl="1"/>
            <a:r>
              <a:rPr lang="en-US" dirty="0" smtClean="0">
                <a:solidFill>
                  <a:schemeClr val="bg1"/>
                </a:solidFill>
                <a:latin typeface="Arial" pitchFamily="34" charset="0"/>
                <a:cs typeface="Arial" pitchFamily="34" charset="0"/>
              </a:rPr>
              <a:t>Look ahead to avoid obstacles by going around them</a:t>
            </a:r>
          </a:p>
          <a:p>
            <a:pPr lvl="1"/>
            <a:r>
              <a:rPr lang="en-US" dirty="0" smtClean="0">
                <a:solidFill>
                  <a:schemeClr val="bg1"/>
                </a:solidFill>
                <a:latin typeface="Arial" pitchFamily="34" charset="0"/>
                <a:cs typeface="Arial" pitchFamily="34" charset="0"/>
              </a:rPr>
              <a:t>Go over any obstacles at a right angle to avoid tipping the wheelbarrow</a:t>
            </a:r>
          </a:p>
        </p:txBody>
      </p:sp>
      <p:pic>
        <p:nvPicPr>
          <p:cNvPr id="10244" name="Picture 4" descr="http://d1kn32quvsf7z3.cloudfront.net/images/M7SMLOvb9MMQ_v1.png"/>
          <p:cNvPicPr>
            <a:picLocks noChangeAspect="1" noChangeArrowheads="1"/>
          </p:cNvPicPr>
          <p:nvPr/>
        </p:nvPicPr>
        <p:blipFill>
          <a:blip r:embed="rId2" cstate="print"/>
          <a:srcRect/>
          <a:stretch>
            <a:fillRect/>
          </a:stretch>
        </p:blipFill>
        <p:spPr bwMode="auto">
          <a:xfrm>
            <a:off x="3962400" y="4953000"/>
            <a:ext cx="4048125" cy="1095375"/>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7555103" y="6642556"/>
            <a:ext cx="1588897" cy="215444"/>
          </a:xfrm>
          <a:prstGeom prst="rect">
            <a:avLst/>
          </a:prstGeom>
        </p:spPr>
        <p:txBody>
          <a:bodyPr wrap="none">
            <a:spAutoFit/>
          </a:bodyPr>
          <a:lstStyle/>
          <a:p>
            <a:r>
              <a:rPr lang="en-US" sz="800" dirty="0" smtClean="0">
                <a:solidFill>
                  <a:schemeClr val="bg1"/>
                </a:solidFill>
                <a:latin typeface="Arial" pitchFamily="34" charset="0"/>
                <a:cs typeface="Arial" pitchFamily="34" charset="0"/>
              </a:rPr>
              <a:t>http://www.google.com/images</a:t>
            </a:r>
            <a:endParaRPr lang="en-US" sz="800" dirty="0">
              <a:solidFill>
                <a:schemeClr val="bg1"/>
              </a:solidFill>
              <a:latin typeface="Arial" pitchFamily="34" charset="0"/>
              <a:cs typeface="Arial" pitchFamily="34" charset="0"/>
            </a:endParaRPr>
          </a:p>
        </p:txBody>
      </p:sp>
      <p:sp>
        <p:nvSpPr>
          <p:cNvPr id="8" name="Rectangle 7"/>
          <p:cNvSpPr/>
          <p:nvPr/>
        </p:nvSpPr>
        <p:spPr>
          <a:xfrm>
            <a:off x="0" y="6642556"/>
            <a:ext cx="4572000" cy="215444"/>
          </a:xfrm>
          <a:prstGeom prst="rect">
            <a:avLst/>
          </a:prstGeom>
        </p:spPr>
        <p:txBody>
          <a:bodyPr>
            <a:spAutoFit/>
          </a:bodyPr>
          <a:lstStyle/>
          <a:p>
            <a:r>
              <a:rPr lang="en-US" sz="800" dirty="0" smtClean="0">
                <a:solidFill>
                  <a:schemeClr val="bg1"/>
                </a:solidFill>
                <a:latin typeface="Arial" pitchFamily="34" charset="0"/>
                <a:cs typeface="Arial" pitchFamily="34" charset="0"/>
              </a:rPr>
              <a:t>Source:  http://www.ehow.com/about_6396476_wheelbarrow-safety.html</a:t>
            </a:r>
            <a:endParaRPr lang="en-US" sz="800" dirty="0">
              <a:solidFill>
                <a:schemeClr val="bg1"/>
              </a:solidFill>
              <a:latin typeface="Arial" pitchFamily="34" charset="0"/>
              <a:cs typeface="Arial" pitchFamily="34" charset="0"/>
            </a:endParaRPr>
          </a:p>
        </p:txBody>
      </p:sp>
      <p:pic>
        <p:nvPicPr>
          <p:cNvPr id="4102" name="Picture 6" descr="http://www.edgedsign.com/Images/Obstacles/Obstacle_2.jpg"/>
          <p:cNvPicPr>
            <a:picLocks noChangeAspect="1" noChangeArrowheads="1"/>
          </p:cNvPicPr>
          <p:nvPr/>
        </p:nvPicPr>
        <p:blipFill>
          <a:blip r:embed="rId3" cstate="print"/>
          <a:srcRect/>
          <a:stretch>
            <a:fillRect/>
          </a:stretch>
        </p:blipFill>
        <p:spPr bwMode="auto">
          <a:xfrm>
            <a:off x="1219200" y="4648200"/>
            <a:ext cx="2438400" cy="1828801"/>
          </a:xfrm>
          <a:prstGeom prst="rect">
            <a:avLst/>
          </a:prstGeom>
          <a:ln>
            <a:solidFill>
              <a:srgbClr val="FFFF00"/>
            </a:solid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8086B3D9-815E-4369-836F-B643B06EE150}"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pitchFamily="34" charset="0"/>
                <a:cs typeface="Arial" pitchFamily="34" charset="0"/>
              </a:rPr>
              <a:t>Best Practices</a:t>
            </a:r>
            <a:endParaRPr lang="en-US" dirty="0"/>
          </a:p>
        </p:txBody>
      </p:sp>
      <p:sp>
        <p:nvSpPr>
          <p:cNvPr id="3" name="Content Placeholder 2"/>
          <p:cNvSpPr>
            <a:spLocks noGrp="1"/>
          </p:cNvSpPr>
          <p:nvPr>
            <p:ph idx="1"/>
          </p:nvPr>
        </p:nvSpPr>
        <p:spPr/>
        <p:txBody>
          <a:bodyPr/>
          <a:lstStyle/>
          <a:p>
            <a:r>
              <a:rPr lang="en-US" dirty="0" smtClean="0">
                <a:solidFill>
                  <a:srgbClr val="FFC000"/>
                </a:solidFill>
                <a:latin typeface="Arial" pitchFamily="34" charset="0"/>
                <a:cs typeface="Arial" pitchFamily="34" charset="0"/>
              </a:rPr>
              <a:t>Inclines</a:t>
            </a:r>
          </a:p>
          <a:p>
            <a:pPr lvl="1"/>
            <a:r>
              <a:rPr lang="en-US" dirty="0" smtClean="0">
                <a:solidFill>
                  <a:schemeClr val="bg1"/>
                </a:solidFill>
                <a:latin typeface="Arial" pitchFamily="34" charset="0"/>
                <a:cs typeface="Arial" pitchFamily="34" charset="0"/>
              </a:rPr>
              <a:t>Avoid inclines if possible</a:t>
            </a:r>
          </a:p>
          <a:p>
            <a:pPr lvl="2"/>
            <a:r>
              <a:rPr lang="en-US" dirty="0" smtClean="0">
                <a:solidFill>
                  <a:schemeClr val="bg1"/>
                </a:solidFill>
                <a:latin typeface="Arial" pitchFamily="34" charset="0"/>
                <a:cs typeface="Arial" pitchFamily="34" charset="0"/>
              </a:rPr>
              <a:t>going up, the wheelbarrow can roll back down and run over the worker. It is important to have adequate momentum so the wheelbarrow can be pushed all the way to the top of the  incline without stopping</a:t>
            </a:r>
          </a:p>
          <a:p>
            <a:pPr lvl="2"/>
            <a:r>
              <a:rPr lang="en-US" dirty="0" smtClean="0">
                <a:solidFill>
                  <a:schemeClr val="bg1"/>
                </a:solidFill>
                <a:latin typeface="Arial" pitchFamily="34" charset="0"/>
                <a:cs typeface="Arial" pitchFamily="34" charset="0"/>
              </a:rPr>
              <a:t>going down, the wheelbarrow can pick up speed and get out of control</a:t>
            </a:r>
            <a:endParaRPr lang="en-US" dirty="0" smtClean="0">
              <a:latin typeface="Arial" pitchFamily="34" charset="0"/>
              <a:cs typeface="Arial" pitchFamily="34" charset="0"/>
            </a:endParaRPr>
          </a:p>
        </p:txBody>
      </p:sp>
      <p:pic>
        <p:nvPicPr>
          <p:cNvPr id="9222" name="Picture 6" descr="http://www.nyu.edu/classes/keefer/evergreenfitness/fit15h.jpg"/>
          <p:cNvPicPr>
            <a:picLocks noChangeAspect="1" noChangeArrowheads="1"/>
          </p:cNvPicPr>
          <p:nvPr/>
        </p:nvPicPr>
        <p:blipFill>
          <a:blip r:embed="rId2" cstate="print"/>
          <a:srcRect/>
          <a:stretch>
            <a:fillRect/>
          </a:stretch>
        </p:blipFill>
        <p:spPr bwMode="auto">
          <a:xfrm>
            <a:off x="6629400" y="762000"/>
            <a:ext cx="2114550" cy="1657170"/>
          </a:xfrm>
          <a:prstGeom prst="rect">
            <a:avLst/>
          </a:prstGeom>
          <a:ln>
            <a:solidFill>
              <a:schemeClr val="bg1"/>
            </a:solidFill>
          </a:ln>
          <a:effectLst>
            <a:outerShdw blurRad="292100" dist="139700" dir="2700000" algn="tl" rotWithShape="0">
              <a:srgbClr val="333333">
                <a:alpha val="65000"/>
              </a:srgbClr>
            </a:outerShdw>
          </a:effectLst>
        </p:spPr>
      </p:pic>
      <p:sp>
        <p:nvSpPr>
          <p:cNvPr id="6" name="Rectangle 5"/>
          <p:cNvSpPr/>
          <p:nvPr/>
        </p:nvSpPr>
        <p:spPr>
          <a:xfrm>
            <a:off x="7555103" y="6642556"/>
            <a:ext cx="1588897" cy="215444"/>
          </a:xfrm>
          <a:prstGeom prst="rect">
            <a:avLst/>
          </a:prstGeom>
        </p:spPr>
        <p:txBody>
          <a:bodyPr wrap="none">
            <a:spAutoFit/>
          </a:bodyPr>
          <a:lstStyle/>
          <a:p>
            <a:r>
              <a:rPr lang="en-US" sz="800" dirty="0" smtClean="0">
                <a:solidFill>
                  <a:schemeClr val="bg1"/>
                </a:solidFill>
                <a:latin typeface="Arial" pitchFamily="34" charset="0"/>
                <a:cs typeface="Arial" pitchFamily="34" charset="0"/>
              </a:rPr>
              <a:t>http://www.google.com/images</a:t>
            </a:r>
            <a:endParaRPr lang="en-US" sz="800" dirty="0">
              <a:solidFill>
                <a:schemeClr val="bg1"/>
              </a:solidFill>
              <a:latin typeface="Arial" pitchFamily="34" charset="0"/>
              <a:cs typeface="Arial" pitchFamily="34" charset="0"/>
            </a:endParaRPr>
          </a:p>
        </p:txBody>
      </p:sp>
      <p:sp>
        <p:nvSpPr>
          <p:cNvPr id="7" name="Rectangle 6"/>
          <p:cNvSpPr/>
          <p:nvPr/>
        </p:nvSpPr>
        <p:spPr>
          <a:xfrm>
            <a:off x="0" y="6642556"/>
            <a:ext cx="4572000" cy="215444"/>
          </a:xfrm>
          <a:prstGeom prst="rect">
            <a:avLst/>
          </a:prstGeom>
        </p:spPr>
        <p:txBody>
          <a:bodyPr>
            <a:spAutoFit/>
          </a:bodyPr>
          <a:lstStyle/>
          <a:p>
            <a:r>
              <a:rPr lang="en-US" sz="800" dirty="0" smtClean="0">
                <a:solidFill>
                  <a:schemeClr val="bg1"/>
                </a:solidFill>
                <a:latin typeface="Arial" pitchFamily="34" charset="0"/>
                <a:cs typeface="Arial" pitchFamily="34" charset="0"/>
              </a:rPr>
              <a:t>Source:  http://www.ehow.com/about_6396476_wheelbarrow-safety.html</a:t>
            </a:r>
            <a:endParaRPr lang="en-US" sz="800" dirty="0">
              <a:solidFill>
                <a:schemeClr val="bg1"/>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8086B3D9-815E-4369-836F-B643B06EE150}"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noAutofit/>
          </a:bodyPr>
          <a:lstStyle/>
          <a:p>
            <a:r>
              <a:rPr lang="en-US" sz="5400" b="1" dirty="0" smtClean="0">
                <a:solidFill>
                  <a:srgbClr val="FFFF00"/>
                </a:solidFill>
                <a:latin typeface="Arial" pitchFamily="34" charset="0"/>
                <a:cs typeface="Arial" pitchFamily="34" charset="0"/>
              </a:rPr>
              <a:t>Think Safety</a:t>
            </a:r>
            <a:br>
              <a:rPr lang="en-US" sz="5400" b="1" dirty="0" smtClean="0">
                <a:solidFill>
                  <a:srgbClr val="FFFF00"/>
                </a:solidFill>
                <a:latin typeface="Arial" pitchFamily="34" charset="0"/>
                <a:cs typeface="Arial" pitchFamily="34" charset="0"/>
              </a:rPr>
            </a:br>
            <a:r>
              <a:rPr lang="en-US" sz="5400" b="1" dirty="0" smtClean="0">
                <a:solidFill>
                  <a:srgbClr val="FFFF00"/>
                </a:solidFill>
                <a:latin typeface="Arial" pitchFamily="34" charset="0"/>
                <a:cs typeface="Arial" pitchFamily="34" charset="0"/>
              </a:rPr>
              <a:t/>
            </a:r>
            <a:br>
              <a:rPr lang="en-US" sz="5400" b="1" dirty="0" smtClean="0">
                <a:solidFill>
                  <a:srgbClr val="FFFF00"/>
                </a:solidFill>
                <a:latin typeface="Arial" pitchFamily="34" charset="0"/>
                <a:cs typeface="Arial" pitchFamily="34" charset="0"/>
              </a:rPr>
            </a:br>
            <a:r>
              <a:rPr lang="en-US" sz="5400" b="1" dirty="0" smtClean="0">
                <a:solidFill>
                  <a:srgbClr val="FFFF00"/>
                </a:solidFill>
                <a:latin typeface="Arial" pitchFamily="34" charset="0"/>
                <a:cs typeface="Arial" pitchFamily="34" charset="0"/>
              </a:rPr>
              <a:t>Work Safely</a:t>
            </a:r>
            <a:endParaRPr lang="en-US" sz="5400" b="1" dirty="0">
              <a:solidFill>
                <a:srgbClr val="FFFF00"/>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8086B3D9-815E-4369-836F-B643B06EE150}" type="slidenum">
              <a:rPr lang="en-US" smtClean="0"/>
              <a:pPr/>
              <a:t>23</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pitchFamily="34" charset="0"/>
                <a:cs typeface="Arial" pitchFamily="34" charset="0"/>
              </a:rPr>
              <a:t>Design Concept</a:t>
            </a:r>
            <a:endParaRPr lang="en-US" dirty="0">
              <a:solidFill>
                <a:srgbClr val="FFFF00"/>
              </a:solidFill>
              <a:latin typeface="Arial" pitchFamily="34" charset="0"/>
              <a:cs typeface="Arial" pitchFamily="34" charset="0"/>
            </a:endParaRPr>
          </a:p>
        </p:txBody>
      </p:sp>
      <p:sp>
        <p:nvSpPr>
          <p:cNvPr id="7" name="Content Placeholder 6"/>
          <p:cNvSpPr>
            <a:spLocks noGrp="1"/>
          </p:cNvSpPr>
          <p:nvPr>
            <p:ph sz="half" idx="1"/>
          </p:nvPr>
        </p:nvSpPr>
        <p:spPr>
          <a:xfrm>
            <a:off x="228600" y="1600200"/>
            <a:ext cx="3700130" cy="4525963"/>
          </a:xfrm>
        </p:spPr>
        <p:txBody>
          <a:bodyPr>
            <a:normAutofit fontScale="92500" lnSpcReduction="10000"/>
          </a:bodyPr>
          <a:lstStyle/>
          <a:p>
            <a:r>
              <a:rPr lang="en-US" dirty="0" smtClean="0">
                <a:solidFill>
                  <a:schemeClr val="bg1"/>
                </a:solidFill>
                <a:latin typeface="Arial" pitchFamily="34" charset="0"/>
                <a:cs typeface="Arial" pitchFamily="34" charset="0"/>
              </a:rPr>
              <a:t>Wheelbarrows are designed to distribute the weight of the load between the wheel and the operator, enabling the convenient carriage of heavier and bulkier loads than would be possible if the weight was carried entirely by the operator</a:t>
            </a:r>
            <a:endParaRPr lang="en-US" dirty="0">
              <a:latin typeface="Arial" pitchFamily="34" charset="0"/>
              <a:cs typeface="Arial" pitchFamily="34" charset="0"/>
            </a:endParaRPr>
          </a:p>
        </p:txBody>
      </p:sp>
      <p:pic>
        <p:nvPicPr>
          <p:cNvPr id="10" name="Content Placeholder 5" descr="wheel 123.jpg"/>
          <p:cNvPicPr>
            <a:picLocks noChangeAspect="1"/>
          </p:cNvPicPr>
          <p:nvPr/>
        </p:nvPicPr>
        <p:blipFill>
          <a:blip r:embed="rId2" cstate="print"/>
          <a:stretch>
            <a:fillRect/>
          </a:stretch>
        </p:blipFill>
        <p:spPr>
          <a:xfrm>
            <a:off x="3928730" y="1696616"/>
            <a:ext cx="5013265" cy="4399384"/>
          </a:xfrm>
          <a:prstGeom prst="rect">
            <a:avLst/>
          </a:prstGeom>
          <a:ln>
            <a:solidFill>
              <a:srgbClr val="FFFF00"/>
            </a:solidFill>
          </a:ln>
          <a:effectLst>
            <a:outerShdw blurRad="292100" dist="139700" dir="2700000" algn="tl" rotWithShape="0">
              <a:srgbClr val="333333">
                <a:alpha val="65000"/>
              </a:srgbClr>
            </a:outerShdw>
          </a:effectLst>
        </p:spPr>
      </p:pic>
      <p:sp>
        <p:nvSpPr>
          <p:cNvPr id="6" name="Rectangle 5"/>
          <p:cNvSpPr/>
          <p:nvPr/>
        </p:nvSpPr>
        <p:spPr>
          <a:xfrm>
            <a:off x="5486400" y="6477000"/>
            <a:ext cx="1588897" cy="215444"/>
          </a:xfrm>
          <a:prstGeom prst="rect">
            <a:avLst/>
          </a:prstGeom>
        </p:spPr>
        <p:txBody>
          <a:bodyPr wrap="none">
            <a:spAutoFit/>
          </a:bodyPr>
          <a:lstStyle/>
          <a:p>
            <a:r>
              <a:rPr lang="en-US" sz="800" dirty="0" smtClean="0">
                <a:solidFill>
                  <a:schemeClr val="bg1"/>
                </a:solidFill>
                <a:latin typeface="Arial" pitchFamily="34" charset="0"/>
                <a:cs typeface="Arial" pitchFamily="34" charset="0"/>
              </a:rPr>
              <a:t>http://www.google.com/images</a:t>
            </a:r>
            <a:endParaRPr lang="en-US" sz="800" dirty="0">
              <a:solidFill>
                <a:schemeClr val="bg1"/>
              </a:solidFill>
              <a:latin typeface="Arial" pitchFamily="34" charset="0"/>
              <a:cs typeface="Arial" pitchFamily="34" charset="0"/>
            </a:endParaRPr>
          </a:p>
        </p:txBody>
      </p:sp>
      <p:sp>
        <p:nvSpPr>
          <p:cNvPr id="9" name="Rectangle 8"/>
          <p:cNvSpPr/>
          <p:nvPr/>
        </p:nvSpPr>
        <p:spPr>
          <a:xfrm>
            <a:off x="0" y="6642556"/>
            <a:ext cx="2436886" cy="215444"/>
          </a:xfrm>
          <a:prstGeom prst="rect">
            <a:avLst/>
          </a:prstGeom>
        </p:spPr>
        <p:txBody>
          <a:bodyPr wrap="none">
            <a:spAutoFit/>
          </a:bodyPr>
          <a:lstStyle/>
          <a:p>
            <a:pPr algn="ctr"/>
            <a:r>
              <a:rPr lang="en-US" sz="800" dirty="0" smtClean="0">
                <a:solidFill>
                  <a:schemeClr val="bg1"/>
                </a:solidFill>
                <a:latin typeface="Arial" pitchFamily="34" charset="0"/>
                <a:cs typeface="Arial" pitchFamily="34" charset="0"/>
              </a:rPr>
              <a:t>Source:  http://en.wikipedia.org/wiki/Wheelbarrow</a:t>
            </a:r>
            <a:endParaRPr lang="en-US" sz="800" dirty="0"/>
          </a:p>
        </p:txBody>
      </p:sp>
      <p:sp>
        <p:nvSpPr>
          <p:cNvPr id="3" name="Slide Number Placeholder 2"/>
          <p:cNvSpPr>
            <a:spLocks noGrp="1"/>
          </p:cNvSpPr>
          <p:nvPr>
            <p:ph type="sldNum" sz="quarter" idx="12"/>
          </p:nvPr>
        </p:nvSpPr>
        <p:spPr/>
        <p:txBody>
          <a:bodyPr/>
          <a:lstStyle/>
          <a:p>
            <a:fld id="{8086B3D9-815E-4369-836F-B643B06EE150}"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pitchFamily="34" charset="0"/>
                <a:cs typeface="Arial" pitchFamily="34" charset="0"/>
              </a:rPr>
              <a:t>History</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dirty="0" smtClean="0">
                <a:solidFill>
                  <a:schemeClr val="bg1"/>
                </a:solidFill>
                <a:latin typeface="Arial" pitchFamily="34" charset="0"/>
                <a:cs typeface="Arial" pitchFamily="34" charset="0"/>
              </a:rPr>
              <a:t>The wheelbarrow may have been invented in Ancient Greece in the early 400’s B.C.</a:t>
            </a:r>
          </a:p>
          <a:p>
            <a:pPr lvl="1"/>
            <a:r>
              <a:rPr lang="en-US" dirty="0" smtClean="0">
                <a:solidFill>
                  <a:schemeClr val="bg1"/>
                </a:solidFill>
                <a:latin typeface="Arial" pitchFamily="34" charset="0"/>
                <a:cs typeface="Arial" pitchFamily="34" charset="0"/>
              </a:rPr>
              <a:t>It was primarily used on construction sites</a:t>
            </a:r>
          </a:p>
          <a:p>
            <a:r>
              <a:rPr lang="en-US" dirty="0" smtClean="0">
                <a:solidFill>
                  <a:schemeClr val="bg1"/>
                </a:solidFill>
                <a:latin typeface="Arial" pitchFamily="34" charset="0"/>
                <a:cs typeface="Arial" pitchFamily="34" charset="0"/>
              </a:rPr>
              <a:t>It reappeared in Medieval Europe sometime between 1170 and 1250</a:t>
            </a:r>
          </a:p>
          <a:p>
            <a:pPr lvl="1"/>
            <a:r>
              <a:rPr lang="en-US" dirty="0" smtClean="0">
                <a:solidFill>
                  <a:schemeClr val="bg1"/>
                </a:solidFill>
                <a:latin typeface="Arial" pitchFamily="34" charset="0"/>
                <a:cs typeface="Arial" pitchFamily="34" charset="0"/>
              </a:rPr>
              <a:t>It was used for building construction, mining operations, and agriculture</a:t>
            </a:r>
          </a:p>
          <a:p>
            <a:endParaRPr lang="en-US" dirty="0">
              <a:solidFill>
                <a:schemeClr val="bg1"/>
              </a:solidFill>
            </a:endParaRPr>
          </a:p>
        </p:txBody>
      </p:sp>
      <p:sp>
        <p:nvSpPr>
          <p:cNvPr id="4" name="Rectangle 3"/>
          <p:cNvSpPr/>
          <p:nvPr/>
        </p:nvSpPr>
        <p:spPr>
          <a:xfrm>
            <a:off x="0" y="6642556"/>
            <a:ext cx="2436886" cy="215444"/>
          </a:xfrm>
          <a:prstGeom prst="rect">
            <a:avLst/>
          </a:prstGeom>
        </p:spPr>
        <p:txBody>
          <a:bodyPr wrap="none">
            <a:spAutoFit/>
          </a:bodyPr>
          <a:lstStyle/>
          <a:p>
            <a:pPr algn="ctr"/>
            <a:r>
              <a:rPr lang="en-US" sz="800" dirty="0" smtClean="0">
                <a:solidFill>
                  <a:schemeClr val="bg1"/>
                </a:solidFill>
                <a:latin typeface="Arial" pitchFamily="34" charset="0"/>
                <a:cs typeface="Arial" pitchFamily="34" charset="0"/>
              </a:rPr>
              <a:t>Source:  http://en.wikipedia.org/wiki/Wheelbarrow</a:t>
            </a:r>
            <a:endParaRPr lang="en-US" sz="800" dirty="0"/>
          </a:p>
        </p:txBody>
      </p:sp>
      <p:sp>
        <p:nvSpPr>
          <p:cNvPr id="5" name="Slide Number Placeholder 4"/>
          <p:cNvSpPr>
            <a:spLocks noGrp="1"/>
          </p:cNvSpPr>
          <p:nvPr>
            <p:ph type="sldNum" sz="quarter" idx="12"/>
          </p:nvPr>
        </p:nvSpPr>
        <p:spPr/>
        <p:txBody>
          <a:bodyPr/>
          <a:lstStyle/>
          <a:p>
            <a:fld id="{8086B3D9-815E-4369-836F-B643B06EE150}"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pitchFamily="34" charset="0"/>
                <a:cs typeface="Arial" pitchFamily="34" charset="0"/>
              </a:rPr>
              <a:t>History</a:t>
            </a:r>
            <a:endParaRPr lang="en-US" dirty="0"/>
          </a:p>
        </p:txBody>
      </p:sp>
      <p:sp>
        <p:nvSpPr>
          <p:cNvPr id="3" name="Content Placeholder 2"/>
          <p:cNvSpPr>
            <a:spLocks noGrp="1"/>
          </p:cNvSpPr>
          <p:nvPr>
            <p:ph idx="1"/>
          </p:nvPr>
        </p:nvSpPr>
        <p:spPr/>
        <p:txBody>
          <a:bodyPr>
            <a:normAutofit/>
          </a:bodyPr>
          <a:lstStyle/>
          <a:p>
            <a:r>
              <a:rPr lang="en-US" dirty="0" smtClean="0">
                <a:solidFill>
                  <a:schemeClr val="bg1"/>
                </a:solidFill>
                <a:latin typeface="Arial" pitchFamily="34" charset="0"/>
                <a:cs typeface="Arial" pitchFamily="34" charset="0"/>
              </a:rPr>
              <a:t>China also had a version of the wheelbarrow. The first descriptions came from the 2</a:t>
            </a:r>
            <a:r>
              <a:rPr lang="en-US" baseline="30000" dirty="0" smtClean="0">
                <a:solidFill>
                  <a:schemeClr val="bg1"/>
                </a:solidFill>
                <a:latin typeface="Arial" pitchFamily="34" charset="0"/>
                <a:cs typeface="Arial" pitchFamily="34" charset="0"/>
              </a:rPr>
              <a:t>nd</a:t>
            </a:r>
            <a:r>
              <a:rPr lang="en-US" dirty="0" smtClean="0">
                <a:solidFill>
                  <a:schemeClr val="bg1"/>
                </a:solidFill>
                <a:latin typeface="Arial" pitchFamily="34" charset="0"/>
                <a:cs typeface="Arial" pitchFamily="34" charset="0"/>
              </a:rPr>
              <a:t> century Han Dynasty tomb murals and brick tomb reliefs</a:t>
            </a:r>
          </a:p>
          <a:p>
            <a:pPr lvl="1"/>
            <a:r>
              <a:rPr lang="en-US" dirty="0" smtClean="0">
                <a:solidFill>
                  <a:schemeClr val="bg1"/>
                </a:solidFill>
                <a:latin typeface="Arial" pitchFamily="34" charset="0"/>
                <a:cs typeface="Arial" pitchFamily="34" charset="0"/>
              </a:rPr>
              <a:t>It was used for transporting military supplies</a:t>
            </a:r>
          </a:p>
          <a:p>
            <a:endParaRPr lang="en-US" dirty="0"/>
          </a:p>
        </p:txBody>
      </p:sp>
      <p:pic>
        <p:nvPicPr>
          <p:cNvPr id="4" name="Picture 2" descr="File:Qingming Festival Detail 7.jpg">
            <a:hlinkClick r:id="rId2"/>
          </p:cNvPr>
          <p:cNvPicPr>
            <a:picLocks noChangeAspect="1" noChangeArrowheads="1"/>
          </p:cNvPicPr>
          <p:nvPr/>
        </p:nvPicPr>
        <p:blipFill>
          <a:blip r:embed="rId3" cstate="print"/>
          <a:srcRect/>
          <a:stretch>
            <a:fillRect/>
          </a:stretch>
        </p:blipFill>
        <p:spPr bwMode="auto">
          <a:xfrm>
            <a:off x="1981200" y="4495800"/>
            <a:ext cx="5143500" cy="1924051"/>
          </a:xfrm>
          <a:prstGeom prst="rect">
            <a:avLst/>
          </a:prstGeom>
          <a:ln>
            <a:solidFill>
              <a:schemeClr val="bg1"/>
            </a:solidFill>
          </a:ln>
          <a:effectLst>
            <a:outerShdw blurRad="292100" dist="139700" dir="2700000" algn="tl" rotWithShape="0">
              <a:srgbClr val="333333">
                <a:alpha val="65000"/>
              </a:srgbClr>
            </a:outerShdw>
          </a:effectLst>
        </p:spPr>
      </p:pic>
      <p:sp>
        <p:nvSpPr>
          <p:cNvPr id="6" name="Rectangle 5"/>
          <p:cNvSpPr/>
          <p:nvPr/>
        </p:nvSpPr>
        <p:spPr>
          <a:xfrm>
            <a:off x="3374613" y="6477000"/>
            <a:ext cx="2436886" cy="215444"/>
          </a:xfrm>
          <a:prstGeom prst="rect">
            <a:avLst/>
          </a:prstGeom>
        </p:spPr>
        <p:txBody>
          <a:bodyPr wrap="none">
            <a:spAutoFit/>
          </a:bodyPr>
          <a:lstStyle/>
          <a:p>
            <a:pPr algn="ctr"/>
            <a:r>
              <a:rPr lang="en-US" sz="800" dirty="0" smtClean="0">
                <a:solidFill>
                  <a:schemeClr val="bg1"/>
                </a:solidFill>
                <a:latin typeface="Arial" pitchFamily="34" charset="0"/>
                <a:cs typeface="Arial" pitchFamily="34" charset="0"/>
              </a:rPr>
              <a:t>Source:  http://en.wikipedia.org/wiki/Wheelbarrow</a:t>
            </a:r>
            <a:endParaRPr lang="en-US" sz="800" dirty="0"/>
          </a:p>
        </p:txBody>
      </p:sp>
      <p:sp>
        <p:nvSpPr>
          <p:cNvPr id="5" name="Slide Number Placeholder 4"/>
          <p:cNvSpPr>
            <a:spLocks noGrp="1"/>
          </p:cNvSpPr>
          <p:nvPr>
            <p:ph type="sldNum" sz="quarter" idx="12"/>
          </p:nvPr>
        </p:nvSpPr>
        <p:spPr/>
        <p:txBody>
          <a:bodyPr/>
          <a:lstStyle/>
          <a:p>
            <a:fld id="{8086B3D9-815E-4369-836F-B643B06EE150}"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pitchFamily="34" charset="0"/>
                <a:cs typeface="Arial" pitchFamily="34" charset="0"/>
              </a:rPr>
              <a:t>History</a:t>
            </a:r>
            <a:endParaRPr lang="en-US" dirty="0"/>
          </a:p>
        </p:txBody>
      </p:sp>
      <p:sp>
        <p:nvSpPr>
          <p:cNvPr id="3" name="Content Placeholder 2"/>
          <p:cNvSpPr>
            <a:spLocks noGrp="1"/>
          </p:cNvSpPr>
          <p:nvPr>
            <p:ph sz="half" idx="1"/>
          </p:nvPr>
        </p:nvSpPr>
        <p:spPr/>
        <p:txBody>
          <a:bodyPr/>
          <a:lstStyle/>
          <a:p>
            <a:pPr marL="342900" lvl="1" indent="-342900">
              <a:buFont typeface="Arial" pitchFamily="34" charset="0"/>
              <a:buChar char="•"/>
            </a:pPr>
            <a:r>
              <a:rPr lang="en-US" dirty="0" smtClean="0">
                <a:solidFill>
                  <a:schemeClr val="bg1"/>
                </a:solidFill>
                <a:latin typeface="Arial" pitchFamily="34" charset="0"/>
                <a:cs typeface="Arial" pitchFamily="34" charset="0"/>
              </a:rPr>
              <a:t>The Chinese wheelbarrow had a wheel in the center of the barrow whereas the European wheelbarrow had a front-mounted wheel similar to modern wheelbarrows</a:t>
            </a:r>
          </a:p>
          <a:p>
            <a:endParaRPr lang="en-US" dirty="0"/>
          </a:p>
        </p:txBody>
      </p:sp>
      <p:pic>
        <p:nvPicPr>
          <p:cNvPr id="5126" name="Picture 6" descr="http://www.ancientchinalife.com/ancient-chinese-wheelbarrows-1.jpg"/>
          <p:cNvPicPr>
            <a:picLocks noChangeAspect="1" noChangeArrowheads="1"/>
          </p:cNvPicPr>
          <p:nvPr/>
        </p:nvPicPr>
        <p:blipFill>
          <a:blip r:embed="rId2" cstate="print"/>
          <a:srcRect/>
          <a:stretch>
            <a:fillRect/>
          </a:stretch>
        </p:blipFill>
        <p:spPr bwMode="auto">
          <a:xfrm>
            <a:off x="5257800" y="1828800"/>
            <a:ext cx="2819400" cy="2381250"/>
          </a:xfrm>
          <a:prstGeom prst="rect">
            <a:avLst/>
          </a:prstGeom>
          <a:ln>
            <a:solidFill>
              <a:srgbClr val="FFFF00"/>
            </a:solidFill>
          </a:ln>
          <a:effectLst>
            <a:outerShdw blurRad="292100" dist="139700" dir="2700000" algn="tl" rotWithShape="0">
              <a:srgbClr val="333333">
                <a:alpha val="65000"/>
              </a:srgbClr>
            </a:outerShdw>
          </a:effectLst>
        </p:spPr>
      </p:pic>
      <p:pic>
        <p:nvPicPr>
          <p:cNvPr id="5128" name="Picture 8" descr="http://medievaloak.com/images/wheelbarrow.jpg"/>
          <p:cNvPicPr>
            <a:picLocks noChangeAspect="1" noChangeArrowheads="1"/>
          </p:cNvPicPr>
          <p:nvPr/>
        </p:nvPicPr>
        <p:blipFill>
          <a:blip r:embed="rId3" cstate="print"/>
          <a:srcRect/>
          <a:stretch>
            <a:fillRect/>
          </a:stretch>
        </p:blipFill>
        <p:spPr bwMode="auto">
          <a:xfrm>
            <a:off x="4800600" y="4724400"/>
            <a:ext cx="3657600" cy="1839146"/>
          </a:xfrm>
          <a:prstGeom prst="rect">
            <a:avLst/>
          </a:prstGeom>
          <a:ln>
            <a:solidFill>
              <a:schemeClr val="bg1"/>
            </a:solidFill>
          </a:ln>
          <a:effectLst>
            <a:outerShdw blurRad="292100" dist="139700" dir="2700000" algn="tl" rotWithShape="0">
              <a:srgbClr val="333333">
                <a:alpha val="65000"/>
              </a:srgbClr>
            </a:outerShdw>
          </a:effectLst>
        </p:spPr>
      </p:pic>
      <p:pic>
        <p:nvPicPr>
          <p:cNvPr id="5130" name="Picture 10" descr="http://farm4.static.flickr.com/3023/2581613187_5ce6a8d64f.jpg"/>
          <p:cNvPicPr>
            <a:picLocks noChangeAspect="1" noChangeArrowheads="1"/>
          </p:cNvPicPr>
          <p:nvPr/>
        </p:nvPicPr>
        <p:blipFill>
          <a:blip r:embed="rId4" cstate="print"/>
          <a:srcRect/>
          <a:stretch>
            <a:fillRect/>
          </a:stretch>
        </p:blipFill>
        <p:spPr bwMode="auto">
          <a:xfrm>
            <a:off x="762000" y="4722404"/>
            <a:ext cx="3657600" cy="1780883"/>
          </a:xfrm>
          <a:prstGeom prst="rect">
            <a:avLst/>
          </a:prstGeom>
          <a:ln>
            <a:solidFill>
              <a:srgbClr val="FFFF00"/>
            </a:solidFill>
          </a:ln>
          <a:effectLst>
            <a:outerShdw blurRad="292100" dist="139700" dir="2700000" algn="tl" rotWithShape="0">
              <a:srgbClr val="333333">
                <a:alpha val="65000"/>
              </a:srgbClr>
            </a:outerShdw>
          </a:effectLst>
        </p:spPr>
      </p:pic>
      <p:sp>
        <p:nvSpPr>
          <p:cNvPr id="7" name="Rectangle 6"/>
          <p:cNvSpPr/>
          <p:nvPr/>
        </p:nvSpPr>
        <p:spPr>
          <a:xfrm>
            <a:off x="7555103" y="6642556"/>
            <a:ext cx="1588897" cy="215444"/>
          </a:xfrm>
          <a:prstGeom prst="rect">
            <a:avLst/>
          </a:prstGeom>
        </p:spPr>
        <p:txBody>
          <a:bodyPr wrap="none">
            <a:spAutoFit/>
          </a:bodyPr>
          <a:lstStyle/>
          <a:p>
            <a:r>
              <a:rPr lang="en-US" sz="800" dirty="0" smtClean="0">
                <a:solidFill>
                  <a:schemeClr val="bg1"/>
                </a:solidFill>
                <a:latin typeface="Arial" pitchFamily="34" charset="0"/>
                <a:cs typeface="Arial" pitchFamily="34" charset="0"/>
              </a:rPr>
              <a:t>http://www.google.com/images</a:t>
            </a:r>
            <a:endParaRPr lang="en-US" sz="800" dirty="0">
              <a:solidFill>
                <a:schemeClr val="bg1"/>
              </a:solidFill>
              <a:latin typeface="Arial" pitchFamily="34" charset="0"/>
              <a:cs typeface="Arial" pitchFamily="34" charset="0"/>
            </a:endParaRPr>
          </a:p>
        </p:txBody>
      </p:sp>
      <p:sp>
        <p:nvSpPr>
          <p:cNvPr id="8" name="Rectangle 7"/>
          <p:cNvSpPr/>
          <p:nvPr/>
        </p:nvSpPr>
        <p:spPr>
          <a:xfrm>
            <a:off x="0" y="6642556"/>
            <a:ext cx="2436886" cy="215444"/>
          </a:xfrm>
          <a:prstGeom prst="rect">
            <a:avLst/>
          </a:prstGeom>
        </p:spPr>
        <p:txBody>
          <a:bodyPr wrap="none">
            <a:spAutoFit/>
          </a:bodyPr>
          <a:lstStyle/>
          <a:p>
            <a:pPr algn="ctr"/>
            <a:r>
              <a:rPr lang="en-US" sz="800" dirty="0" smtClean="0">
                <a:solidFill>
                  <a:schemeClr val="bg1"/>
                </a:solidFill>
                <a:latin typeface="Arial" pitchFamily="34" charset="0"/>
                <a:cs typeface="Arial" pitchFamily="34" charset="0"/>
              </a:rPr>
              <a:t>Source:  http://en.wikipedia.org/wiki/Wheelbarrow</a:t>
            </a:r>
            <a:endParaRPr lang="en-US" sz="800" dirty="0"/>
          </a:p>
        </p:txBody>
      </p:sp>
      <p:sp>
        <p:nvSpPr>
          <p:cNvPr id="4" name="Slide Number Placeholder 3"/>
          <p:cNvSpPr>
            <a:spLocks noGrp="1"/>
          </p:cNvSpPr>
          <p:nvPr>
            <p:ph type="sldNum" sz="quarter" idx="12"/>
          </p:nvPr>
        </p:nvSpPr>
        <p:spPr/>
        <p:txBody>
          <a:bodyPr/>
          <a:lstStyle/>
          <a:p>
            <a:fld id="{8086B3D9-815E-4369-836F-B643B06EE150}"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pitchFamily="34" charset="0"/>
                <a:cs typeface="Arial" pitchFamily="34" charset="0"/>
              </a:rPr>
              <a:t>Design Over Time</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smtClean="0">
                <a:solidFill>
                  <a:schemeClr val="bg1"/>
                </a:solidFill>
                <a:latin typeface="Arial" pitchFamily="34" charset="0"/>
                <a:cs typeface="Arial" pitchFamily="34" charset="0"/>
              </a:rPr>
              <a:t>The wheelbarrow has evolved from using rocks as wheels, to wood as wheels, to modern  designs in which rubber tires are used</a:t>
            </a:r>
          </a:p>
          <a:p>
            <a:r>
              <a:rPr lang="en-US" dirty="0" smtClean="0">
                <a:solidFill>
                  <a:schemeClr val="bg1"/>
                </a:solidFill>
                <a:latin typeface="Arial" pitchFamily="34" charset="0"/>
                <a:cs typeface="Arial" pitchFamily="34" charset="0"/>
              </a:rPr>
              <a:t>Some wheelbarrows are equipped with two wheels to allow for greater support</a:t>
            </a:r>
            <a:endParaRPr lang="en-US" sz="1000" dirty="0" smtClean="0">
              <a:solidFill>
                <a:schemeClr val="bg1"/>
              </a:solidFill>
              <a:latin typeface="Arial" pitchFamily="34" charset="0"/>
              <a:cs typeface="Arial" pitchFamily="34" charset="0"/>
            </a:endParaRPr>
          </a:p>
          <a:p>
            <a:endParaRPr lang="en-US" dirty="0"/>
          </a:p>
        </p:txBody>
      </p:sp>
      <p:pic>
        <p:nvPicPr>
          <p:cNvPr id="4098" name="Picture 2" descr="http://my-ecoach.com/online/resources/11365/wheelbarrow.jpg"/>
          <p:cNvPicPr>
            <a:picLocks noChangeAspect="1" noChangeArrowheads="1"/>
          </p:cNvPicPr>
          <p:nvPr/>
        </p:nvPicPr>
        <p:blipFill>
          <a:blip r:embed="rId2" cstate="print"/>
          <a:srcRect/>
          <a:stretch>
            <a:fillRect/>
          </a:stretch>
        </p:blipFill>
        <p:spPr bwMode="auto">
          <a:xfrm>
            <a:off x="685799" y="5241556"/>
            <a:ext cx="2286001" cy="1311642"/>
          </a:xfrm>
          <a:prstGeom prst="rect">
            <a:avLst/>
          </a:prstGeom>
          <a:ln>
            <a:solidFill>
              <a:srgbClr val="FFFF00"/>
            </a:solidFill>
          </a:ln>
          <a:effectLst>
            <a:outerShdw blurRad="292100" dist="139700" dir="2700000" algn="tl" rotWithShape="0">
              <a:srgbClr val="333333">
                <a:alpha val="65000"/>
              </a:srgbClr>
            </a:outerShdw>
          </a:effectLst>
        </p:spPr>
      </p:pic>
      <p:pic>
        <p:nvPicPr>
          <p:cNvPr id="4102" name="Picture 6" descr="http://toolmonger.com/wp-content/uploads/2007/06/post-2wheelbarrow.jpg"/>
          <p:cNvPicPr>
            <a:picLocks noChangeAspect="1" noChangeArrowheads="1"/>
          </p:cNvPicPr>
          <p:nvPr/>
        </p:nvPicPr>
        <p:blipFill>
          <a:blip r:embed="rId3" cstate="print"/>
          <a:srcRect/>
          <a:stretch>
            <a:fillRect/>
          </a:stretch>
        </p:blipFill>
        <p:spPr bwMode="auto">
          <a:xfrm>
            <a:off x="6019800" y="4746415"/>
            <a:ext cx="2438400" cy="1809834"/>
          </a:xfrm>
          <a:prstGeom prst="rect">
            <a:avLst/>
          </a:prstGeom>
          <a:ln>
            <a:solidFill>
              <a:srgbClr val="FFFF00"/>
            </a:solidFill>
          </a:ln>
          <a:effectLst>
            <a:outerShdw blurRad="292100" dist="139700" dir="2700000" algn="tl" rotWithShape="0">
              <a:srgbClr val="333333">
                <a:alpha val="65000"/>
              </a:srgbClr>
            </a:outerShdw>
          </a:effectLst>
        </p:spPr>
      </p:pic>
      <p:pic>
        <p:nvPicPr>
          <p:cNvPr id="7" name="Picture 4" descr="http://blogs.riverfronttimes.com/therundown/Jackson%20Wheelbarrow%20Produvt.jpg"/>
          <p:cNvPicPr>
            <a:picLocks noChangeAspect="1" noChangeArrowheads="1"/>
          </p:cNvPicPr>
          <p:nvPr/>
        </p:nvPicPr>
        <p:blipFill>
          <a:blip r:embed="rId4" cstate="print"/>
          <a:srcRect/>
          <a:stretch>
            <a:fillRect/>
          </a:stretch>
        </p:blipFill>
        <p:spPr bwMode="auto">
          <a:xfrm>
            <a:off x="3352800" y="4953000"/>
            <a:ext cx="2259472" cy="1611757"/>
          </a:xfrm>
          <a:prstGeom prst="rect">
            <a:avLst/>
          </a:prstGeom>
          <a:ln>
            <a:solidFill>
              <a:srgbClr val="FFFF00"/>
            </a:solidFill>
          </a:ln>
          <a:effectLst>
            <a:outerShdw blurRad="292100" dist="139700" dir="2700000" algn="tl" rotWithShape="0">
              <a:srgbClr val="333333">
                <a:alpha val="65000"/>
              </a:srgbClr>
            </a:outerShdw>
          </a:effectLst>
        </p:spPr>
      </p:pic>
      <p:sp>
        <p:nvSpPr>
          <p:cNvPr id="8" name="Rectangle 7"/>
          <p:cNvSpPr/>
          <p:nvPr/>
        </p:nvSpPr>
        <p:spPr>
          <a:xfrm>
            <a:off x="7555103" y="6642556"/>
            <a:ext cx="1588897" cy="215444"/>
          </a:xfrm>
          <a:prstGeom prst="rect">
            <a:avLst/>
          </a:prstGeom>
        </p:spPr>
        <p:txBody>
          <a:bodyPr wrap="none">
            <a:spAutoFit/>
          </a:bodyPr>
          <a:lstStyle/>
          <a:p>
            <a:r>
              <a:rPr lang="en-US" sz="800" dirty="0" smtClean="0">
                <a:solidFill>
                  <a:schemeClr val="bg1"/>
                </a:solidFill>
                <a:latin typeface="Arial" pitchFamily="34" charset="0"/>
                <a:cs typeface="Arial" pitchFamily="34" charset="0"/>
              </a:rPr>
              <a:t>http://www.google.com/images</a:t>
            </a:r>
            <a:endParaRPr lang="en-US" sz="800" dirty="0">
              <a:solidFill>
                <a:schemeClr val="bg1"/>
              </a:solidFill>
              <a:latin typeface="Arial" pitchFamily="34" charset="0"/>
              <a:cs typeface="Arial" pitchFamily="34" charset="0"/>
            </a:endParaRPr>
          </a:p>
        </p:txBody>
      </p:sp>
      <p:sp>
        <p:nvSpPr>
          <p:cNvPr id="9" name="Rectangle 8"/>
          <p:cNvSpPr/>
          <p:nvPr/>
        </p:nvSpPr>
        <p:spPr>
          <a:xfrm>
            <a:off x="0" y="6642556"/>
            <a:ext cx="2436886" cy="215444"/>
          </a:xfrm>
          <a:prstGeom prst="rect">
            <a:avLst/>
          </a:prstGeom>
        </p:spPr>
        <p:txBody>
          <a:bodyPr wrap="none">
            <a:spAutoFit/>
          </a:bodyPr>
          <a:lstStyle/>
          <a:p>
            <a:pPr algn="ctr"/>
            <a:r>
              <a:rPr lang="en-US" sz="800" dirty="0" smtClean="0">
                <a:solidFill>
                  <a:schemeClr val="bg1"/>
                </a:solidFill>
                <a:latin typeface="Arial" pitchFamily="34" charset="0"/>
                <a:cs typeface="Arial" pitchFamily="34" charset="0"/>
              </a:rPr>
              <a:t>Source:  http://en.wikipedia.org/wiki/Wheelbarrow</a:t>
            </a:r>
            <a:endParaRPr lang="en-US" sz="800" dirty="0"/>
          </a:p>
        </p:txBody>
      </p:sp>
      <p:sp>
        <p:nvSpPr>
          <p:cNvPr id="10" name="Striped Right Arrow 9"/>
          <p:cNvSpPr/>
          <p:nvPr/>
        </p:nvSpPr>
        <p:spPr>
          <a:xfrm>
            <a:off x="2819400" y="5715000"/>
            <a:ext cx="609600" cy="457200"/>
          </a:xfrm>
          <a:prstGeom prst="strip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triped Right Arrow 10"/>
          <p:cNvSpPr/>
          <p:nvPr/>
        </p:nvSpPr>
        <p:spPr>
          <a:xfrm>
            <a:off x="5486400" y="5715000"/>
            <a:ext cx="609600" cy="457200"/>
          </a:xfrm>
          <a:prstGeom prst="strip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8086B3D9-815E-4369-836F-B643B06EE150}"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pitchFamily="34" charset="0"/>
                <a:cs typeface="Arial" pitchFamily="34" charset="0"/>
              </a:rPr>
              <a:t>Safety Concerns</a:t>
            </a:r>
            <a:endParaRPr lang="en-US" dirty="0">
              <a:solidFill>
                <a:srgbClr val="FFFF00"/>
              </a:solidFill>
              <a:latin typeface="Arial" pitchFamily="34" charset="0"/>
              <a:cs typeface="Arial" pitchFamily="34" charset="0"/>
            </a:endParaRPr>
          </a:p>
        </p:txBody>
      </p:sp>
      <p:sp>
        <p:nvSpPr>
          <p:cNvPr id="4" name="Content Placeholder 3"/>
          <p:cNvSpPr>
            <a:spLocks noGrp="1"/>
          </p:cNvSpPr>
          <p:nvPr>
            <p:ph sz="half" idx="1"/>
          </p:nvPr>
        </p:nvSpPr>
        <p:spPr/>
        <p:txBody>
          <a:bodyPr/>
          <a:lstStyle/>
          <a:p>
            <a:r>
              <a:rPr lang="en-US" dirty="0" smtClean="0">
                <a:solidFill>
                  <a:schemeClr val="bg1"/>
                </a:solidFill>
                <a:latin typeface="Arial" pitchFamily="34" charset="0"/>
                <a:cs typeface="Arial" pitchFamily="34" charset="0"/>
              </a:rPr>
              <a:t>Tip-overs</a:t>
            </a:r>
          </a:p>
          <a:p>
            <a:r>
              <a:rPr lang="en-US" dirty="0" smtClean="0">
                <a:solidFill>
                  <a:schemeClr val="bg1"/>
                </a:solidFill>
                <a:latin typeface="Arial" pitchFamily="34" charset="0"/>
                <a:cs typeface="Arial" pitchFamily="34" charset="0"/>
              </a:rPr>
              <a:t>Falls</a:t>
            </a:r>
          </a:p>
          <a:p>
            <a:r>
              <a:rPr lang="en-US" dirty="0" smtClean="0">
                <a:solidFill>
                  <a:schemeClr val="bg1"/>
                </a:solidFill>
                <a:latin typeface="Arial" pitchFamily="34" charset="0"/>
                <a:cs typeface="Arial" pitchFamily="34" charset="0"/>
              </a:rPr>
              <a:t>Blisters</a:t>
            </a:r>
          </a:p>
          <a:p>
            <a:r>
              <a:rPr lang="en-US" dirty="0" smtClean="0">
                <a:solidFill>
                  <a:schemeClr val="bg1"/>
                </a:solidFill>
                <a:latin typeface="Arial" pitchFamily="34" charset="0"/>
                <a:cs typeface="Arial" pitchFamily="34" charset="0"/>
              </a:rPr>
              <a:t>Splinters</a:t>
            </a:r>
          </a:p>
        </p:txBody>
      </p:sp>
      <p:pic>
        <p:nvPicPr>
          <p:cNvPr id="3074" name="Picture 2" descr="http://i.ehow.co.uk/images/a04/bo/78/splinter-lead-infection-800X800.jpg"/>
          <p:cNvPicPr>
            <a:picLocks noChangeAspect="1" noChangeArrowheads="1"/>
          </p:cNvPicPr>
          <p:nvPr/>
        </p:nvPicPr>
        <p:blipFill>
          <a:blip r:embed="rId2" cstate="print"/>
          <a:srcRect/>
          <a:stretch>
            <a:fillRect/>
          </a:stretch>
        </p:blipFill>
        <p:spPr bwMode="auto">
          <a:xfrm>
            <a:off x="4191000" y="4191000"/>
            <a:ext cx="3543300" cy="2359838"/>
          </a:xfrm>
          <a:prstGeom prst="rect">
            <a:avLst/>
          </a:prstGeom>
          <a:ln>
            <a:solidFill>
              <a:schemeClr val="bg1"/>
            </a:solidFill>
          </a:ln>
          <a:effectLst>
            <a:outerShdw blurRad="292100" dist="139700" dir="2700000" algn="tl" rotWithShape="0">
              <a:srgbClr val="333333">
                <a:alpha val="65000"/>
              </a:srgbClr>
            </a:outerShdw>
          </a:effectLst>
        </p:spPr>
      </p:pic>
      <p:pic>
        <p:nvPicPr>
          <p:cNvPr id="3080" name="Picture 8" descr="http://1.bp.blogspot.com/_TCjqOanUdG0/SvzZ8sSgGvI/AAAAAAAAAEY/TzKT9ROD_Ns/S226/tree-stump-garden-wheelbarrow.jpg"/>
          <p:cNvPicPr>
            <a:picLocks noChangeAspect="1" noChangeArrowheads="1"/>
          </p:cNvPicPr>
          <p:nvPr/>
        </p:nvPicPr>
        <p:blipFill>
          <a:blip r:embed="rId3" cstate="print"/>
          <a:srcRect/>
          <a:stretch>
            <a:fillRect/>
          </a:stretch>
        </p:blipFill>
        <p:spPr bwMode="auto">
          <a:xfrm>
            <a:off x="3352800" y="1447800"/>
            <a:ext cx="2590800" cy="2590800"/>
          </a:xfrm>
          <a:prstGeom prst="rect">
            <a:avLst/>
          </a:prstGeom>
          <a:ln>
            <a:solidFill>
              <a:schemeClr val="bg1"/>
            </a:solidFill>
          </a:ln>
          <a:effectLst>
            <a:outerShdw blurRad="292100" dist="139700" dir="2700000" algn="tl" rotWithShape="0">
              <a:srgbClr val="333333">
                <a:alpha val="65000"/>
              </a:srgbClr>
            </a:outerShdw>
          </a:effectLst>
        </p:spPr>
      </p:pic>
      <p:sp>
        <p:nvSpPr>
          <p:cNvPr id="6" name="Rectangle 5"/>
          <p:cNvSpPr/>
          <p:nvPr/>
        </p:nvSpPr>
        <p:spPr>
          <a:xfrm>
            <a:off x="5257800" y="6642556"/>
            <a:ext cx="1588897" cy="215444"/>
          </a:xfrm>
          <a:prstGeom prst="rect">
            <a:avLst/>
          </a:prstGeom>
        </p:spPr>
        <p:txBody>
          <a:bodyPr wrap="none">
            <a:spAutoFit/>
          </a:bodyPr>
          <a:lstStyle/>
          <a:p>
            <a:r>
              <a:rPr lang="en-US" sz="800" dirty="0" smtClean="0">
                <a:solidFill>
                  <a:schemeClr val="bg1"/>
                </a:solidFill>
                <a:latin typeface="Arial" pitchFamily="34" charset="0"/>
                <a:cs typeface="Arial" pitchFamily="34" charset="0"/>
              </a:rPr>
              <a:t>http://www.google.com/images</a:t>
            </a:r>
            <a:endParaRPr lang="en-US" sz="800" dirty="0">
              <a:solidFill>
                <a:schemeClr val="bg1"/>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8086B3D9-815E-4369-836F-B643B06EE150}"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latin typeface="Arial" pitchFamily="34" charset="0"/>
                <a:cs typeface="Arial" pitchFamily="34" charset="0"/>
              </a:rPr>
              <a:t>Potential Hazards</a:t>
            </a:r>
            <a:endParaRPr lang="en-US" dirty="0">
              <a:solidFill>
                <a:srgbClr val="FFFF00"/>
              </a:solidFill>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smtClean="0">
                <a:solidFill>
                  <a:schemeClr val="bg1"/>
                </a:solidFill>
                <a:latin typeface="Arial" pitchFamily="34" charset="0"/>
                <a:cs typeface="Arial" pitchFamily="34" charset="0"/>
              </a:rPr>
              <a:t>Unguarded edges</a:t>
            </a:r>
          </a:p>
          <a:p>
            <a:r>
              <a:rPr lang="en-US" dirty="0" smtClean="0">
                <a:solidFill>
                  <a:schemeClr val="bg1"/>
                </a:solidFill>
                <a:latin typeface="Arial" pitchFamily="34" charset="0"/>
                <a:cs typeface="Arial" pitchFamily="34" charset="0"/>
              </a:rPr>
              <a:t>Narrow walkways</a:t>
            </a:r>
          </a:p>
          <a:p>
            <a:r>
              <a:rPr lang="en-US" dirty="0" smtClean="0">
                <a:solidFill>
                  <a:schemeClr val="bg1"/>
                </a:solidFill>
                <a:latin typeface="Arial" pitchFamily="34" charset="0"/>
                <a:cs typeface="Arial" pitchFamily="34" charset="0"/>
              </a:rPr>
              <a:t>Uneven ground</a:t>
            </a:r>
          </a:p>
          <a:p>
            <a:r>
              <a:rPr lang="en-US" dirty="0" smtClean="0">
                <a:solidFill>
                  <a:schemeClr val="bg1"/>
                </a:solidFill>
                <a:latin typeface="Arial" pitchFamily="34" charset="0"/>
                <a:cs typeface="Arial" pitchFamily="34" charset="0"/>
              </a:rPr>
              <a:t>Obstacles</a:t>
            </a:r>
          </a:p>
          <a:p>
            <a:r>
              <a:rPr lang="en-US" dirty="0" smtClean="0">
                <a:solidFill>
                  <a:schemeClr val="bg1"/>
                </a:solidFill>
                <a:latin typeface="Arial" pitchFamily="34" charset="0"/>
                <a:cs typeface="Arial" pitchFamily="34" charset="0"/>
              </a:rPr>
              <a:t>Inclines</a:t>
            </a:r>
            <a:endParaRPr lang="en-US" dirty="0">
              <a:solidFill>
                <a:schemeClr val="bg1"/>
              </a:solidFill>
              <a:latin typeface="Arial" pitchFamily="34" charset="0"/>
              <a:cs typeface="Arial" pitchFamily="34" charset="0"/>
            </a:endParaRPr>
          </a:p>
        </p:txBody>
      </p:sp>
      <p:pic>
        <p:nvPicPr>
          <p:cNvPr id="2054" name="Picture 6" descr="http://farm2.static.flickr.com/1324/975329803_4a809b0efa.jpg"/>
          <p:cNvPicPr>
            <a:picLocks noChangeAspect="1" noChangeArrowheads="1"/>
          </p:cNvPicPr>
          <p:nvPr/>
        </p:nvPicPr>
        <p:blipFill>
          <a:blip r:embed="rId2" cstate="print"/>
          <a:srcRect/>
          <a:stretch>
            <a:fillRect/>
          </a:stretch>
        </p:blipFill>
        <p:spPr bwMode="auto">
          <a:xfrm>
            <a:off x="5562600" y="1600200"/>
            <a:ext cx="3181350" cy="4762500"/>
          </a:xfrm>
          <a:prstGeom prst="rect">
            <a:avLst/>
          </a:prstGeom>
          <a:ln>
            <a:solidFill>
              <a:schemeClr val="bg1"/>
            </a:solidFill>
          </a:ln>
          <a:effectLst>
            <a:outerShdw blurRad="292100" dist="139700" dir="2700000" algn="tl" rotWithShape="0">
              <a:srgbClr val="333333">
                <a:alpha val="65000"/>
              </a:srgbClr>
            </a:outerShdw>
          </a:effectLst>
        </p:spPr>
      </p:pic>
      <p:sp>
        <p:nvSpPr>
          <p:cNvPr id="6" name="Rectangle 5"/>
          <p:cNvSpPr/>
          <p:nvPr/>
        </p:nvSpPr>
        <p:spPr>
          <a:xfrm>
            <a:off x="7391400" y="6477000"/>
            <a:ext cx="1588897" cy="215444"/>
          </a:xfrm>
          <a:prstGeom prst="rect">
            <a:avLst/>
          </a:prstGeom>
        </p:spPr>
        <p:txBody>
          <a:bodyPr wrap="none">
            <a:spAutoFit/>
          </a:bodyPr>
          <a:lstStyle/>
          <a:p>
            <a:r>
              <a:rPr lang="en-US" sz="800" dirty="0" smtClean="0">
                <a:solidFill>
                  <a:schemeClr val="bg1"/>
                </a:solidFill>
                <a:latin typeface="Arial" pitchFamily="34" charset="0"/>
                <a:cs typeface="Arial" pitchFamily="34" charset="0"/>
              </a:rPr>
              <a:t>http://www.google.com/images</a:t>
            </a:r>
            <a:endParaRPr lang="en-US" sz="800" dirty="0">
              <a:solidFill>
                <a:schemeClr val="bg1"/>
              </a:solidFill>
              <a:latin typeface="Arial" pitchFamily="34" charset="0"/>
              <a:cs typeface="Arial" pitchFamily="34" charset="0"/>
            </a:endParaRPr>
          </a:p>
        </p:txBody>
      </p:sp>
      <p:pic>
        <p:nvPicPr>
          <p:cNvPr id="7" name="Picture 2" descr="http://www.solutioninn.com/images/E-M-E-VM%20(381).PNG"/>
          <p:cNvPicPr>
            <a:picLocks noChangeAspect="1" noChangeArrowheads="1"/>
          </p:cNvPicPr>
          <p:nvPr/>
        </p:nvPicPr>
        <p:blipFill>
          <a:blip r:embed="rId3" cstate="print"/>
          <a:srcRect/>
          <a:stretch>
            <a:fillRect/>
          </a:stretch>
        </p:blipFill>
        <p:spPr bwMode="auto">
          <a:xfrm>
            <a:off x="457200" y="4721087"/>
            <a:ext cx="1905000" cy="1635815"/>
          </a:xfrm>
          <a:prstGeom prst="rect">
            <a:avLst/>
          </a:prstGeom>
          <a:ln>
            <a:solidFill>
              <a:srgbClr val="FFFF00"/>
            </a:solidFill>
          </a:ln>
          <a:effectLst>
            <a:outerShdw blurRad="292100" dist="139700" dir="2700000" algn="tl" rotWithShape="0">
              <a:srgbClr val="333333">
                <a:alpha val="65000"/>
              </a:srgbClr>
            </a:outerShdw>
          </a:effectLst>
        </p:spPr>
      </p:pic>
      <p:pic>
        <p:nvPicPr>
          <p:cNvPr id="14338" name="Picture 2" descr="http://peds.org/wp-content/uploads/2008/12/broken-atlanta-sidewalk.jpg"/>
          <p:cNvPicPr>
            <a:picLocks noChangeAspect="1" noChangeArrowheads="1"/>
          </p:cNvPicPr>
          <p:nvPr/>
        </p:nvPicPr>
        <p:blipFill>
          <a:blip r:embed="rId4" cstate="print"/>
          <a:srcRect/>
          <a:stretch>
            <a:fillRect/>
          </a:stretch>
        </p:blipFill>
        <p:spPr bwMode="auto">
          <a:xfrm>
            <a:off x="2590800" y="4324350"/>
            <a:ext cx="2743200" cy="2057400"/>
          </a:xfrm>
          <a:prstGeom prst="rect">
            <a:avLst/>
          </a:prstGeom>
          <a:ln>
            <a:solidFill>
              <a:schemeClr val="bg1"/>
            </a:solid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8086B3D9-815E-4369-836F-B643B06EE150}"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632</TotalTime>
  <Words>1155</Words>
  <Application>Microsoft Office PowerPoint</Application>
  <PresentationFormat>On-screen Show (4:3)</PresentationFormat>
  <Paragraphs>142</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Wheelbarrow Safety</vt:lpstr>
      <vt:lpstr>Definition</vt:lpstr>
      <vt:lpstr>Design Concept</vt:lpstr>
      <vt:lpstr>History</vt:lpstr>
      <vt:lpstr>History</vt:lpstr>
      <vt:lpstr>History</vt:lpstr>
      <vt:lpstr>Design Over Time</vt:lpstr>
      <vt:lpstr>Safety Concerns</vt:lpstr>
      <vt:lpstr>Potential Hazards</vt:lpstr>
      <vt:lpstr>Statistics on Fatalities</vt:lpstr>
      <vt:lpstr>Fatality Statistics (11 Cases)</vt:lpstr>
      <vt:lpstr>Case #1</vt:lpstr>
      <vt:lpstr>Case #2</vt:lpstr>
      <vt:lpstr>Case #3</vt:lpstr>
      <vt:lpstr>Case #4</vt:lpstr>
      <vt:lpstr>Case #5</vt:lpstr>
      <vt:lpstr>OSHA Regulations</vt:lpstr>
      <vt:lpstr>Personal Protective Equipment</vt:lpstr>
      <vt:lpstr>Best Practices</vt:lpstr>
      <vt:lpstr>Best Practices</vt:lpstr>
      <vt:lpstr>Best Practices</vt:lpstr>
      <vt:lpstr>Best Practices</vt:lpstr>
      <vt:lpstr>Think Safety  Work Safely</vt:lpstr>
    </vt:vector>
  </TitlesOfParts>
  <Company>University House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Lab Computer</dc:creator>
  <cp:lastModifiedBy>Hinze</cp:lastModifiedBy>
  <cp:revision>136</cp:revision>
  <dcterms:created xsi:type="dcterms:W3CDTF">2011-03-31T00:15:52Z</dcterms:created>
  <dcterms:modified xsi:type="dcterms:W3CDTF">2013-02-17T00:21:28Z</dcterms:modified>
</cp:coreProperties>
</file>