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4" r:id="rId6"/>
    <p:sldId id="259" r:id="rId7"/>
    <p:sldId id="261" r:id="rId8"/>
    <p:sldId id="262" r:id="rId9"/>
    <p:sldId id="263" r:id="rId10"/>
    <p:sldId id="268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DA7E7-3DD5-4D51-9A6B-613F0DBBFB41}" type="datetimeFigureOut">
              <a:rPr lang="en-US" smtClean="0"/>
              <a:t>5/4/2013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27589-2DD9-4143-9C6D-3894AC6E6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51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2A09A-363F-4921-8390-FB5EDB075F55}" type="datetime1">
              <a:rPr lang="en-US" smtClean="0"/>
              <a:t>5/4/2013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2F7A3-A1B5-4057-811D-0D9065977DAB}" type="datetime1">
              <a:rPr lang="en-US" smtClean="0"/>
              <a:t>5/4/2013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9BCF-8C15-40CC-8EF3-F67787611E86}" type="datetime1">
              <a:rPr lang="en-US" smtClean="0"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673A-2201-461A-84CF-0C72FDDB1125}" type="datetime1">
              <a:rPr lang="en-US" smtClean="0"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46266-498B-44D6-BB15-CA5F5A19ACF0}" type="datetime1">
              <a:rPr lang="en-US" smtClean="0"/>
              <a:t>5/4/2013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DD47-CA9A-41A6-AE42-60FEE6EDB604}" type="datetime1">
              <a:rPr lang="en-US" smtClean="0"/>
              <a:t>5/4/2013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7B35-AD37-4C53-B89D-AE6F392EDA23}" type="datetime1">
              <a:rPr lang="en-US" smtClean="0"/>
              <a:t>5/4/2013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662F-0CB2-4D13-B5DC-EA3E1BFE789A}" type="datetime1">
              <a:rPr lang="en-US" smtClean="0"/>
              <a:t>5/4/2013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FD50-8FA6-48A2-8FE7-B4008CC1B371}" type="datetime1">
              <a:rPr lang="en-US" smtClean="0"/>
              <a:t>5/4/2013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3B84-48CC-464F-84A1-FDBB7D46958F}" type="datetime1">
              <a:rPr lang="en-US" smtClean="0"/>
              <a:t>5/4/2013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06274B7-B294-42DF-86E9-E75DEDA142F4}" type="datetime1">
              <a:rPr lang="en-US" smtClean="0"/>
              <a:t>5/4/2013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E525900-88B2-42E0-9B7D-2F791E2A3244}" type="datetime1">
              <a:rPr lang="en-US" smtClean="0"/>
              <a:t>5/4/2013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886200"/>
            <a:ext cx="6480048" cy="230124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+mn-lt"/>
              </a:rPr>
              <a:t>WASPS</a:t>
            </a:r>
            <a:endParaRPr lang="en-US" sz="54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28800"/>
            <a:ext cx="38100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Preventing Stings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467600" cy="4525963"/>
          </a:xfrm>
        </p:spPr>
        <p:txBody>
          <a:bodyPr/>
          <a:lstStyle/>
          <a:p>
            <a:r>
              <a:rPr lang="en-US" dirty="0" smtClean="0"/>
              <a:t>Avoid disrupting the immediate proximity of a nest.</a:t>
            </a:r>
          </a:p>
          <a:p>
            <a:r>
              <a:rPr lang="en-US" dirty="0" smtClean="0"/>
              <a:t>Wear long sleeves and </a:t>
            </a:r>
            <a:r>
              <a:rPr lang="en-US" dirty="0" smtClean="0"/>
              <a:t>long pants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Do not wear fragrances.</a:t>
            </a:r>
          </a:p>
          <a:p>
            <a:r>
              <a:rPr lang="en-US" dirty="0" smtClean="0"/>
              <a:t>Avoid swatting at insects.</a:t>
            </a:r>
          </a:p>
          <a:p>
            <a:r>
              <a:rPr lang="en-US" dirty="0" smtClean="0"/>
              <a:t>Wear light colors</a:t>
            </a:r>
          </a:p>
          <a:p>
            <a:r>
              <a:rPr lang="en-US" dirty="0" smtClean="0"/>
              <a:t>If stung, immediately flee the area to prevent more stings.</a:t>
            </a:r>
            <a:endParaRPr lang="en-US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5715000"/>
            <a:ext cx="43434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10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467600" cy="43434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latin typeface="+mn-lt"/>
              </a:rPr>
              <a:t>THINK SAFELY</a:t>
            </a:r>
            <a:br>
              <a:rPr lang="en-US" sz="5400" b="1" dirty="0" smtClean="0">
                <a:solidFill>
                  <a:srgbClr val="FFFF00"/>
                </a:solidFill>
                <a:latin typeface="+mn-lt"/>
              </a:rPr>
            </a:br>
            <a:r>
              <a:rPr lang="en-US" sz="5400" b="1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+mn-lt"/>
              </a:rPr>
            </a:br>
            <a:r>
              <a:rPr lang="en-US" sz="5400" b="1" dirty="0" smtClean="0">
                <a:solidFill>
                  <a:srgbClr val="FFFF00"/>
                </a:solidFill>
                <a:latin typeface="+mn-lt"/>
              </a:rPr>
              <a:t>WORK SAFELY</a:t>
            </a:r>
            <a:endParaRPr lang="en-US" sz="54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General Information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Part of the Insect Order Hymenoptera</a:t>
            </a:r>
          </a:p>
          <a:p>
            <a:r>
              <a:rPr lang="en-US" dirty="0" smtClean="0"/>
              <a:t>This order also includes bees and ants</a:t>
            </a:r>
          </a:p>
          <a:p>
            <a:r>
              <a:rPr lang="en-US" dirty="0" smtClean="0"/>
              <a:t>Almost every insect has a wasp species that preys on it</a:t>
            </a:r>
          </a:p>
          <a:p>
            <a:r>
              <a:rPr lang="en-US" dirty="0" smtClean="0"/>
              <a:t>Wasps are critically important to controlling the numbers of insects and are used in agriculture for pest control</a:t>
            </a:r>
          </a:p>
          <a:p>
            <a:r>
              <a:rPr lang="en-US" dirty="0" smtClean="0"/>
              <a:t>75,000 species of wasps are known</a:t>
            </a:r>
          </a:p>
          <a:p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828800"/>
            <a:ext cx="2833930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Types of Wasps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r>
              <a:rPr lang="en-US" dirty="0" smtClean="0"/>
              <a:t>Common types of wasps:</a:t>
            </a:r>
          </a:p>
          <a:p>
            <a:pPr lvl="1"/>
            <a:r>
              <a:rPr lang="en-US" dirty="0" smtClean="0"/>
              <a:t>Digger wasps</a:t>
            </a:r>
          </a:p>
          <a:p>
            <a:pPr lvl="1"/>
            <a:r>
              <a:rPr lang="en-US" dirty="0" smtClean="0"/>
              <a:t>Yellow Jackets</a:t>
            </a:r>
          </a:p>
          <a:p>
            <a:pPr lvl="1"/>
            <a:r>
              <a:rPr lang="en-US" dirty="0" smtClean="0"/>
              <a:t>Hornets</a:t>
            </a:r>
          </a:p>
          <a:p>
            <a:pPr lvl="1"/>
            <a:r>
              <a:rPr lang="en-US" dirty="0" smtClean="0"/>
              <a:t>Sand wasps</a:t>
            </a:r>
          </a:p>
          <a:p>
            <a:pPr lvl="1"/>
            <a:r>
              <a:rPr lang="en-US" dirty="0" smtClean="0"/>
              <a:t>Fig wasps</a:t>
            </a:r>
          </a:p>
          <a:p>
            <a:pPr lvl="1"/>
            <a:r>
              <a:rPr lang="en-US" dirty="0" smtClean="0"/>
              <a:t>Mud daubers</a:t>
            </a:r>
          </a:p>
          <a:p>
            <a:pPr lvl="1"/>
            <a:r>
              <a:rPr lang="en-US" dirty="0" smtClean="0"/>
              <a:t>Spider wasps</a:t>
            </a:r>
          </a:p>
          <a:p>
            <a:pPr lvl="1"/>
            <a:r>
              <a:rPr lang="en-US" dirty="0" smtClean="0"/>
              <a:t>Paper wasps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219200"/>
            <a:ext cx="324144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Types of </a:t>
            </a:r>
            <a:r>
              <a:rPr lang="en-US" dirty="0" smtClean="0">
                <a:solidFill>
                  <a:srgbClr val="FFFF00"/>
                </a:solidFill>
              </a:rPr>
              <a:t>Wasps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Wasp species vary greatly.</a:t>
            </a:r>
          </a:p>
          <a:p>
            <a:r>
              <a:rPr lang="en-US" dirty="0" smtClean="0"/>
              <a:t>Some species are social and vegetarian while some are predatory and venomous.</a:t>
            </a:r>
          </a:p>
          <a:p>
            <a:r>
              <a:rPr lang="en-US" dirty="0" smtClean="0"/>
              <a:t>Species vary in size, shape, color, and some </a:t>
            </a:r>
            <a:r>
              <a:rPr lang="en-US" dirty="0" smtClean="0"/>
              <a:t>do not have </a:t>
            </a:r>
            <a:r>
              <a:rPr lang="en-US" dirty="0" smtClean="0"/>
              <a:t>wings.</a:t>
            </a:r>
          </a:p>
          <a:p>
            <a:endParaRPr lang="en-US" dirty="0" smtClean="0"/>
          </a:p>
          <a:p>
            <a:pPr lvl="8"/>
            <a:r>
              <a:rPr lang="en-US" dirty="0" smtClean="0"/>
              <a:t>                 VS. 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6482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648200"/>
            <a:ext cx="23145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Anatomy of a Wasp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wasps body is broken into 3 parts, the head, thorax, and abdomen, all protected by an exoskeleton.</a:t>
            </a:r>
          </a:p>
          <a:p>
            <a:r>
              <a:rPr lang="en-US" sz="2000" dirty="0" smtClean="0"/>
              <a:t>Wasps have 2 sets of eyes, compound eyes and </a:t>
            </a:r>
            <a:r>
              <a:rPr lang="en-US" sz="2000" dirty="0" err="1" smtClean="0"/>
              <a:t>ocelli</a:t>
            </a:r>
            <a:r>
              <a:rPr lang="en-US" sz="2000" dirty="0" smtClean="0"/>
              <a:t>.  </a:t>
            </a:r>
          </a:p>
          <a:p>
            <a:r>
              <a:rPr lang="en-US" sz="2000" dirty="0" smtClean="0"/>
              <a:t>Wasps have 2 pairs of wings however, some species of wasps are wingless</a:t>
            </a:r>
          </a:p>
          <a:p>
            <a:r>
              <a:rPr lang="en-US" sz="2000" dirty="0" smtClean="0"/>
              <a:t>They have 6 jointed legs, 2 jointed antennae, mandibles, and a stinger at the tip of the abdomen.</a:t>
            </a:r>
          </a:p>
          <a:p>
            <a:endParaRPr lang="en-US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905000"/>
            <a:ext cx="34766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Nests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85800" y="1371600"/>
            <a:ext cx="7924800" cy="2438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single wasp begins construction on a nest that will lead to housing up to 500 wasps.</a:t>
            </a:r>
          </a:p>
          <a:p>
            <a:r>
              <a:rPr lang="en-US" sz="2000" dirty="0" smtClean="0"/>
              <a:t>Nests are normally formed out </a:t>
            </a:r>
            <a:r>
              <a:rPr lang="en-US" sz="2000" dirty="0" smtClean="0"/>
              <a:t>of a </a:t>
            </a:r>
            <a:r>
              <a:rPr lang="en-US" sz="2000" dirty="0" smtClean="0"/>
              <a:t>papery material made from wood </a:t>
            </a:r>
            <a:r>
              <a:rPr lang="en-US" sz="2000" dirty="0" smtClean="0"/>
              <a:t>pulp, </a:t>
            </a:r>
            <a:r>
              <a:rPr lang="en-US" sz="2000" dirty="0" smtClean="0"/>
              <a:t>however many species burrow in the ground to form nests.</a:t>
            </a:r>
          </a:p>
          <a:p>
            <a:r>
              <a:rPr lang="en-US" sz="2000" dirty="0" smtClean="0"/>
              <a:t>In mixing saliva with </a:t>
            </a:r>
            <a:r>
              <a:rPr lang="en-US" sz="2000" dirty="0" smtClean="0"/>
              <a:t>wood, </a:t>
            </a:r>
            <a:r>
              <a:rPr lang="en-US" sz="2000" dirty="0" smtClean="0"/>
              <a:t>the nests are formed and can be made into cones which are used for housing larvae.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962400"/>
            <a:ext cx="3267075" cy="240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962400"/>
            <a:ext cx="2143125" cy="242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Stings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5029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Only female wasps have stingers.</a:t>
            </a:r>
          </a:p>
          <a:p>
            <a:r>
              <a:rPr lang="en-US" sz="2000" dirty="0" smtClean="0"/>
              <a:t>The stinger is part of the ovipositor and injects venom.</a:t>
            </a:r>
          </a:p>
          <a:p>
            <a:r>
              <a:rPr lang="en-US" sz="2000" dirty="0" smtClean="0"/>
              <a:t>Wasps CAN sting more than once!</a:t>
            </a:r>
          </a:p>
          <a:p>
            <a:r>
              <a:rPr lang="en-US" sz="2000" dirty="0" smtClean="0"/>
              <a:t>Wasp venom releases a histamine which dissolves red blood cells causing swelling.</a:t>
            </a:r>
          </a:p>
          <a:p>
            <a:r>
              <a:rPr lang="en-US" sz="2000" dirty="0" smtClean="0"/>
              <a:t>1% of the population is allergic to this histamine.</a:t>
            </a:r>
          </a:p>
          <a:p>
            <a:r>
              <a:rPr lang="en-US" sz="2000" dirty="0" smtClean="0"/>
              <a:t>Mild sting reactions include itching, irritation, redness and swelling.</a:t>
            </a:r>
          </a:p>
          <a:p>
            <a:r>
              <a:rPr lang="en-US" sz="2000" dirty="0" smtClean="0"/>
              <a:t>People who are highly allergic can become asphyxiated, get hives, or have heart problems.</a:t>
            </a:r>
          </a:p>
          <a:p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905000"/>
            <a:ext cx="37623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Injuries by the numbers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1% of the population is allergic to the venom of stinging insects </a:t>
            </a:r>
            <a:r>
              <a:rPr lang="en-US" dirty="0" smtClean="0"/>
              <a:t>such as bees </a:t>
            </a:r>
            <a:r>
              <a:rPr lang="en-US" dirty="0" smtClean="0"/>
              <a:t>and wasps.</a:t>
            </a:r>
          </a:p>
          <a:p>
            <a:r>
              <a:rPr lang="en-US" dirty="0" smtClean="0"/>
              <a:t>In the United States, 90-100 people die a year from bee and wasp venom.</a:t>
            </a:r>
          </a:p>
          <a:p>
            <a:r>
              <a:rPr lang="en-US" dirty="0" smtClean="0"/>
              <a:t>Death </a:t>
            </a:r>
            <a:r>
              <a:rPr lang="en-US" dirty="0" smtClean="0"/>
              <a:t>normally </a:t>
            </a:r>
            <a:r>
              <a:rPr lang="en-US" dirty="0" smtClean="0"/>
              <a:t>occurs </a:t>
            </a:r>
            <a:r>
              <a:rPr lang="en-US" dirty="0" smtClean="0"/>
              <a:t>within an hour of the sting so immediate first aid care should be sought.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1700" i="1" u="sng" dirty="0" smtClean="0"/>
              <a:t>http://ohioline.osu.edu/aex-fact/192/pdf/0192_1_03.pdf</a:t>
            </a:r>
            <a:endParaRPr lang="en-US" sz="1700" i="1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590800"/>
            <a:ext cx="2832641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OSHA Case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6172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Two </a:t>
            </a:r>
            <a:r>
              <a:rPr lang="en-US" dirty="0" smtClean="0"/>
              <a:t>workers </a:t>
            </a:r>
            <a:r>
              <a:rPr lang="en-US" dirty="0" smtClean="0"/>
              <a:t>were clearing the banks of a river from hurricane debris which was typically logs, dead wood, etc.  Two </a:t>
            </a:r>
            <a:r>
              <a:rPr lang="en-US" dirty="0" smtClean="0"/>
              <a:t>men were </a:t>
            </a:r>
            <a:r>
              <a:rPr lang="en-US" dirty="0" smtClean="0"/>
              <a:t>in a workboat with an outboard motor and </a:t>
            </a:r>
            <a:r>
              <a:rPr lang="en-US" dirty="0" smtClean="0"/>
              <a:t>they were </a:t>
            </a:r>
            <a:r>
              <a:rPr lang="en-US" dirty="0" smtClean="0"/>
              <a:t>manually picking up small pieces of debris, wood, etc.  on the river banks.  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workers encountered </a:t>
            </a:r>
            <a:r>
              <a:rPr lang="en-US" dirty="0" smtClean="0"/>
              <a:t>a wasp nest on a live tree limb over the river and the wasps attacked </a:t>
            </a:r>
            <a:r>
              <a:rPr lang="en-US" dirty="0" smtClean="0"/>
              <a:t>them.  </a:t>
            </a:r>
            <a:r>
              <a:rPr lang="en-US" dirty="0" smtClean="0"/>
              <a:t>The </a:t>
            </a:r>
            <a:r>
              <a:rPr lang="en-US" dirty="0" smtClean="0"/>
              <a:t>workers, while </a:t>
            </a:r>
            <a:r>
              <a:rPr lang="en-US" dirty="0" smtClean="0"/>
              <a:t>attempting to get away from the </a:t>
            </a:r>
            <a:r>
              <a:rPr lang="en-US" dirty="0" smtClean="0"/>
              <a:t>wasps, </a:t>
            </a:r>
            <a:r>
              <a:rPr lang="en-US" dirty="0" smtClean="0"/>
              <a:t>took their life jackets off and jumped into the </a:t>
            </a:r>
            <a:r>
              <a:rPr lang="en-US" dirty="0" smtClean="0"/>
              <a:t>river. One </a:t>
            </a:r>
            <a:r>
              <a:rPr lang="en-US" dirty="0" smtClean="0"/>
              <a:t>of the </a:t>
            </a:r>
            <a:r>
              <a:rPr lang="en-US" dirty="0" smtClean="0"/>
              <a:t>workers drowned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886200"/>
            <a:ext cx="28289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9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286</TotalTime>
  <Words>550</Words>
  <Application>Microsoft Office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Technic</vt:lpstr>
      <vt:lpstr>WASPS</vt:lpstr>
      <vt:lpstr>General Information</vt:lpstr>
      <vt:lpstr>Types of Wasps</vt:lpstr>
      <vt:lpstr>Types of Wasps</vt:lpstr>
      <vt:lpstr>Anatomy of a Wasp</vt:lpstr>
      <vt:lpstr>Nests</vt:lpstr>
      <vt:lpstr>Stings</vt:lpstr>
      <vt:lpstr>Injuries by the numbers</vt:lpstr>
      <vt:lpstr>OSHA Case</vt:lpstr>
      <vt:lpstr>Preventing Stings</vt:lpstr>
      <vt:lpstr>THINK SAFELY  WORK SAFELY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WASPS</dc:title>
  <dc:creator>Stephen</dc:creator>
  <cp:lastModifiedBy>Jimmie</cp:lastModifiedBy>
  <cp:revision>12</cp:revision>
  <dcterms:created xsi:type="dcterms:W3CDTF">2010-03-24T23:59:39Z</dcterms:created>
  <dcterms:modified xsi:type="dcterms:W3CDTF">2013-05-05T00:50:55Z</dcterms:modified>
</cp:coreProperties>
</file>