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sldIdLst>
    <p:sldId id="279" r:id="rId2"/>
    <p:sldId id="275" r:id="rId3"/>
    <p:sldId id="278" r:id="rId4"/>
    <p:sldId id="256" r:id="rId5"/>
    <p:sldId id="271"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74" r:id="rId19"/>
    <p:sldId id="269" r:id="rId20"/>
    <p:sldId id="270" r:id="rId21"/>
    <p:sldId id="272"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617" autoAdjust="0"/>
    <p:restoredTop sz="94660"/>
  </p:normalViewPr>
  <p:slideViewPr>
    <p:cSldViewPr>
      <p:cViewPr>
        <p:scale>
          <a:sx n="75" d="100"/>
          <a:sy n="75" d="100"/>
        </p:scale>
        <p:origin x="24" y="9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7F1404-BC20-4783-917C-214E84C30868}" type="datetimeFigureOut">
              <a:rPr lang="en-US" smtClean="0"/>
              <a:t>2/17/2013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5DB296-EE2E-4C7D-A872-34CED0C60189}" type="slidenum">
              <a:rPr lang="en-US" smtClean="0"/>
              <a:t>‹#›</a:t>
            </a:fld>
            <a:endParaRPr lang="en-US"/>
          </a:p>
        </p:txBody>
      </p:sp>
    </p:spTree>
    <p:extLst>
      <p:ext uri="{BB962C8B-B14F-4D97-AF65-F5344CB8AC3E}">
        <p14:creationId xmlns:p14="http://schemas.microsoft.com/office/powerpoint/2010/main" val="958813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smtClean="0"/>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F03CB004-6C78-4035-83FB-245892EC440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43CEA22-3812-40A2-BB39-0C12BF747E5F}"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864498D-59A8-4644-A36A-AA799AB58B7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7C05A701-8C9D-413E-AE64-A4EF4DE0CDDC}"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632E80C-F17F-41B1-89CE-1C7D2F3BC97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8C4D4DA-8E7C-4192-B612-B5BAB074226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A9C575D2-BB80-4A1E-81C8-3EED99331E55}"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440B3C24-9026-4CB4-BD9F-12D2E7EB423A}"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3CA45B4C-8AF2-414D-A6CF-26AAA2B1D393}"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5100FC14-3331-4A88-9DA5-7BD608ACF946}"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CC7275E2-C852-41CB-9EF4-D7479561CDB4}"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889007C-9BE0-45CC-8536-D7C6140540A1}"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32A7B2B-5A89-4198-A5F3-EE2AFEAD05AE}"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77DA0E6-D689-46D2-85E1-E7D2BC5E3ABA}"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vl1pPr>
          </a:lstStyle>
          <a:p>
            <a:pPr>
              <a:defRPr/>
            </a:pPr>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6" r:id="rId1"/>
    <p:sldLayoutId id="2147483675" r:id="rId2"/>
    <p:sldLayoutId id="2147483674" r:id="rId3"/>
    <p:sldLayoutId id="2147483673" r:id="rId4"/>
    <p:sldLayoutId id="2147483672" r:id="rId5"/>
    <p:sldLayoutId id="2147483671" r:id="rId6"/>
    <p:sldLayoutId id="2147483670" r:id="rId7"/>
    <p:sldLayoutId id="2147483669" r:id="rId8"/>
    <p:sldLayoutId id="2147483668" r:id="rId9"/>
    <p:sldLayoutId id="2147483667" r:id="rId10"/>
    <p:sldLayoutId id="2147483666" r:id="rId11"/>
    <p:sldLayoutId id="2147483665" r:id="rId12"/>
    <p:sldLayoutId id="214748366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600200"/>
          </a:xfrm>
        </p:spPr>
        <p:txBody>
          <a:bodyPr/>
          <a:lstStyle/>
          <a:p>
            <a:r>
              <a:rPr lang="en-US" dirty="0" smtClean="0">
                <a:solidFill>
                  <a:srgbClr val="FFFF00"/>
                </a:solidFill>
                <a:effectLst/>
                <a:latin typeface="Arial Black" pitchFamily="34" charset="0"/>
              </a:rPr>
              <a:t>TOXIC FUMES/GASES</a:t>
            </a:r>
            <a:endParaRPr lang="en-US" dirty="0">
              <a:solidFill>
                <a:srgbClr val="FFFF00"/>
              </a:solidFill>
              <a:effectLst/>
              <a:latin typeface="Arial Black" pitchFamily="34" charset="0"/>
            </a:endParaRPr>
          </a:p>
        </p:txBody>
      </p:sp>
      <p:sp>
        <p:nvSpPr>
          <p:cNvPr id="3" name="Content Placeholder 2"/>
          <p:cNvSpPr>
            <a:spLocks noGrp="1"/>
          </p:cNvSpPr>
          <p:nvPr>
            <p:ph idx="1"/>
          </p:nvPr>
        </p:nvSpPr>
        <p:spPr>
          <a:xfrm>
            <a:off x="457200" y="3962400"/>
            <a:ext cx="8229600" cy="2163763"/>
          </a:xfrm>
        </p:spPr>
        <p:txBody>
          <a:bodyPr/>
          <a:lstStyle/>
          <a:p>
            <a:endParaRPr lang="en-US" dirty="0"/>
          </a:p>
        </p:txBody>
      </p:sp>
      <p:sp>
        <p:nvSpPr>
          <p:cNvPr id="4" name="Slide Number Placeholder 3"/>
          <p:cNvSpPr>
            <a:spLocks noGrp="1"/>
          </p:cNvSpPr>
          <p:nvPr>
            <p:ph type="sldNum" sz="quarter" idx="11"/>
          </p:nvPr>
        </p:nvSpPr>
        <p:spPr/>
        <p:txBody>
          <a:bodyPr/>
          <a:lstStyle/>
          <a:p>
            <a:pPr>
              <a:defRPr/>
            </a:pPr>
            <a:fld id="{58C4D4DA-8E7C-4192-B612-B5BAB074226A}" type="slidenum">
              <a:rPr lang="en-US" smtClean="0"/>
              <a:pPr>
                <a:defRPr/>
              </a:pPr>
              <a:t>1</a:t>
            </a:fld>
            <a:endParaRPr lang="en-US"/>
          </a:p>
        </p:txBody>
      </p:sp>
    </p:spTree>
    <p:extLst>
      <p:ext uri="{BB962C8B-B14F-4D97-AF65-F5344CB8AC3E}">
        <p14:creationId xmlns:p14="http://schemas.microsoft.com/office/powerpoint/2010/main" val="2035414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Terminology</a:t>
            </a:r>
          </a:p>
        </p:txBody>
      </p:sp>
      <p:sp>
        <p:nvSpPr>
          <p:cNvPr id="16387" name="Rectangle 3"/>
          <p:cNvSpPr>
            <a:spLocks noGrp="1" noChangeArrowheads="1"/>
          </p:cNvSpPr>
          <p:nvPr>
            <p:ph type="body" idx="1"/>
          </p:nvPr>
        </p:nvSpPr>
        <p:spPr/>
        <p:txBody>
          <a:bodyPr/>
          <a:lstStyle/>
          <a:p>
            <a:pPr eaLnBrk="1" hangingPunct="1">
              <a:lnSpc>
                <a:spcPct val="90000"/>
              </a:lnSpc>
              <a:defRPr/>
            </a:pPr>
            <a:r>
              <a:rPr lang="en-US" smtClean="0">
                <a:latin typeface="Arial" charset="0"/>
              </a:rPr>
              <a:t>Action Level (AL) - Indicates the level of a harmful or toxic substance/activity that requires remedial actions</a:t>
            </a:r>
          </a:p>
          <a:p>
            <a:pPr eaLnBrk="1" hangingPunct="1">
              <a:lnSpc>
                <a:spcPct val="90000"/>
              </a:lnSpc>
              <a:defRPr/>
            </a:pPr>
            <a:endParaRPr lang="en-US" smtClean="0">
              <a:latin typeface="Arial" charset="0"/>
            </a:endParaRPr>
          </a:p>
          <a:p>
            <a:pPr eaLnBrk="1" hangingPunct="1">
              <a:lnSpc>
                <a:spcPct val="90000"/>
              </a:lnSpc>
              <a:defRPr/>
            </a:pPr>
            <a:r>
              <a:rPr lang="en-US" smtClean="0">
                <a:latin typeface="Arial" charset="0"/>
              </a:rPr>
              <a:t>Time Weighted Average (TWA) - The average exposure to a contaminant to which workers may be exposed without adverse effect over a period such as in an 8-hour day or 40-hour week</a:t>
            </a:r>
          </a:p>
          <a:p>
            <a:pPr eaLnBrk="1" hangingPunct="1">
              <a:lnSpc>
                <a:spcPct val="90000"/>
              </a:lnSpc>
              <a:defRPr/>
            </a:pPr>
            <a:endParaRPr lang="en-US" smtClean="0">
              <a:latin typeface="Arial" charset="0"/>
            </a:endParaRPr>
          </a:p>
        </p:txBody>
      </p:sp>
      <p:sp>
        <p:nvSpPr>
          <p:cNvPr id="2" name="Slide Number Placeholder 1"/>
          <p:cNvSpPr>
            <a:spLocks noGrp="1"/>
          </p:cNvSpPr>
          <p:nvPr>
            <p:ph type="sldNum" sz="quarter" idx="11"/>
          </p:nvPr>
        </p:nvSpPr>
        <p:spPr/>
        <p:txBody>
          <a:bodyPr/>
          <a:lstStyle/>
          <a:p>
            <a:pPr>
              <a:defRPr/>
            </a:pPr>
            <a:fld id="{58C4D4DA-8E7C-4192-B612-B5BAB074226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Tools and Equipment</a:t>
            </a:r>
          </a:p>
        </p:txBody>
      </p:sp>
      <p:sp>
        <p:nvSpPr>
          <p:cNvPr id="17411" name="Rectangle 3"/>
          <p:cNvSpPr>
            <a:spLocks noGrp="1" noChangeArrowheads="1"/>
          </p:cNvSpPr>
          <p:nvPr>
            <p:ph type="body" sz="half" idx="1"/>
          </p:nvPr>
        </p:nvSpPr>
        <p:spPr/>
        <p:txBody>
          <a:bodyPr/>
          <a:lstStyle/>
          <a:p>
            <a:pPr eaLnBrk="1" hangingPunct="1">
              <a:lnSpc>
                <a:spcPct val="80000"/>
              </a:lnSpc>
              <a:defRPr/>
            </a:pPr>
            <a:r>
              <a:rPr lang="en-US" sz="2700" smtClean="0">
                <a:latin typeface="Arial" charset="0"/>
              </a:rPr>
              <a:t>Personal Sampling Pumps</a:t>
            </a:r>
          </a:p>
          <a:p>
            <a:pPr lvl="1" eaLnBrk="1" hangingPunct="1">
              <a:lnSpc>
                <a:spcPct val="80000"/>
              </a:lnSpc>
              <a:defRPr/>
            </a:pPr>
            <a:r>
              <a:rPr lang="en-US" sz="2700" smtClean="0">
                <a:latin typeface="Arial" charset="0"/>
              </a:rPr>
              <a:t>These pumps are one method of inspecting the air in the work environment.</a:t>
            </a:r>
          </a:p>
          <a:p>
            <a:pPr lvl="1" eaLnBrk="1" hangingPunct="1">
              <a:lnSpc>
                <a:spcPct val="80000"/>
              </a:lnSpc>
              <a:defRPr/>
            </a:pPr>
            <a:r>
              <a:rPr lang="en-US" sz="2700" smtClean="0">
                <a:latin typeface="Arial" charset="0"/>
              </a:rPr>
              <a:t>They are small and compact so that the worker can transport them easily while working.</a:t>
            </a:r>
          </a:p>
        </p:txBody>
      </p:sp>
      <p:pic>
        <p:nvPicPr>
          <p:cNvPr id="10244" name="Picture 6"/>
          <p:cNvPicPr>
            <a:picLocks noChangeAspect="1" noChangeArrowheads="1"/>
          </p:cNvPicPr>
          <p:nvPr/>
        </p:nvPicPr>
        <p:blipFill>
          <a:blip r:embed="rId2" cstate="print"/>
          <a:srcRect/>
          <a:stretch>
            <a:fillRect/>
          </a:stretch>
        </p:blipFill>
        <p:spPr bwMode="auto">
          <a:xfrm>
            <a:off x="5791200" y="1524000"/>
            <a:ext cx="1924050" cy="3705225"/>
          </a:xfrm>
          <a:prstGeom prst="rect">
            <a:avLst/>
          </a:prstGeom>
          <a:noFill/>
          <a:ln w="9525">
            <a:noFill/>
            <a:miter lim="800000"/>
            <a:headEnd/>
            <a:tailEnd/>
          </a:ln>
        </p:spPr>
      </p:pic>
      <p:sp>
        <p:nvSpPr>
          <p:cNvPr id="10245" name="Rectangle 7"/>
          <p:cNvSpPr>
            <a:spLocks noGrp="1" noChangeArrowheads="1"/>
          </p:cNvSpPr>
          <p:nvPr>
            <p:ph type="body" sz="half" idx="2"/>
          </p:nvPr>
        </p:nvSpPr>
        <p:spPr>
          <a:xfrm>
            <a:off x="4572000" y="5410200"/>
            <a:ext cx="4114800" cy="838200"/>
          </a:xfrm>
        </p:spPr>
        <p:txBody>
          <a:bodyPr/>
          <a:lstStyle/>
          <a:p>
            <a:pPr algn="ctr" eaLnBrk="1" hangingPunct="1">
              <a:lnSpc>
                <a:spcPct val="80000"/>
              </a:lnSpc>
              <a:buFont typeface="Wingdings" pitchFamily="2" charset="2"/>
              <a:buNone/>
            </a:pPr>
            <a:r>
              <a:rPr lang="en-US" sz="1600" smtClean="0">
                <a:effectLst/>
                <a:latin typeface="Arial" charset="0"/>
              </a:rPr>
              <a:t>SKC Pocket Pump 210 Series</a:t>
            </a:r>
          </a:p>
          <a:p>
            <a:pPr algn="ctr" eaLnBrk="1" hangingPunct="1">
              <a:lnSpc>
                <a:spcPct val="80000"/>
              </a:lnSpc>
              <a:buFont typeface="Wingdings" pitchFamily="2" charset="2"/>
              <a:buNone/>
            </a:pPr>
            <a:r>
              <a:rPr lang="en-US" sz="1600" smtClean="0">
                <a:effectLst/>
                <a:latin typeface="Arial" charset="0"/>
              </a:rPr>
              <a:t>http://www.skcinc.com/pumps/210-1000.asp</a:t>
            </a:r>
          </a:p>
          <a:p>
            <a:pPr eaLnBrk="1" hangingPunct="1">
              <a:lnSpc>
                <a:spcPct val="80000"/>
              </a:lnSpc>
              <a:buFont typeface="Wingdings" pitchFamily="2" charset="2"/>
              <a:buNone/>
            </a:pPr>
            <a:endParaRPr lang="en-US" sz="1600" smtClean="0">
              <a:effectLst/>
              <a:latin typeface="Arial" charset="0"/>
            </a:endParaRPr>
          </a:p>
        </p:txBody>
      </p:sp>
      <p:sp>
        <p:nvSpPr>
          <p:cNvPr id="2" name="Slide Number Placeholder 1"/>
          <p:cNvSpPr>
            <a:spLocks noGrp="1"/>
          </p:cNvSpPr>
          <p:nvPr>
            <p:ph type="sldNum" sz="quarter" idx="11"/>
          </p:nvPr>
        </p:nvSpPr>
        <p:spPr/>
        <p:txBody>
          <a:bodyPr/>
          <a:lstStyle/>
          <a:p>
            <a:pPr>
              <a:defRPr/>
            </a:pPr>
            <a:fld id="{440B3C24-9026-4CB4-BD9F-12D2E7EB423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Safety Concerns</a:t>
            </a:r>
          </a:p>
        </p:txBody>
      </p:sp>
      <p:sp>
        <p:nvSpPr>
          <p:cNvPr id="19459" name="Rectangle 3"/>
          <p:cNvSpPr>
            <a:spLocks noGrp="1" noChangeArrowheads="1"/>
          </p:cNvSpPr>
          <p:nvPr>
            <p:ph type="body" sz="half" idx="1"/>
          </p:nvPr>
        </p:nvSpPr>
        <p:spPr>
          <a:xfrm>
            <a:off x="457200" y="1600200"/>
            <a:ext cx="4800600" cy="4525963"/>
          </a:xfrm>
        </p:spPr>
        <p:txBody>
          <a:bodyPr/>
          <a:lstStyle/>
          <a:p>
            <a:pPr eaLnBrk="1" hangingPunct="1">
              <a:defRPr/>
            </a:pPr>
            <a:r>
              <a:rPr lang="en-US" sz="2400" dirty="0" smtClean="0">
                <a:effectLst/>
                <a:latin typeface="Arial" charset="0"/>
              </a:rPr>
              <a:t>There are three major ways to harmfully come in contact with toxic </a:t>
            </a:r>
            <a:r>
              <a:rPr lang="en-US" sz="2400" dirty="0" smtClean="0">
                <a:effectLst/>
                <a:latin typeface="Arial" charset="0"/>
              </a:rPr>
              <a:t>fumes/gases, </a:t>
            </a:r>
            <a:r>
              <a:rPr lang="en-US" sz="2400" dirty="0" smtClean="0">
                <a:effectLst/>
                <a:latin typeface="Arial" charset="0"/>
              </a:rPr>
              <a:t>or oxygen deficient air:</a:t>
            </a:r>
          </a:p>
          <a:p>
            <a:pPr lvl="1" eaLnBrk="1" hangingPunct="1">
              <a:defRPr/>
            </a:pPr>
            <a:r>
              <a:rPr lang="en-US" sz="2000" dirty="0" smtClean="0">
                <a:effectLst/>
                <a:latin typeface="Arial" charset="0"/>
              </a:rPr>
              <a:t>Inhalation</a:t>
            </a:r>
          </a:p>
          <a:p>
            <a:pPr lvl="2" eaLnBrk="1" hangingPunct="1">
              <a:defRPr/>
            </a:pPr>
            <a:r>
              <a:rPr lang="en-US" sz="1800" dirty="0" smtClean="0">
                <a:effectLst/>
                <a:latin typeface="Arial" charset="0"/>
              </a:rPr>
              <a:t>Breathing in the gas</a:t>
            </a:r>
          </a:p>
          <a:p>
            <a:pPr lvl="1" eaLnBrk="1" hangingPunct="1">
              <a:defRPr/>
            </a:pPr>
            <a:r>
              <a:rPr lang="en-US" sz="2000" dirty="0" smtClean="0">
                <a:effectLst/>
                <a:latin typeface="Arial" charset="0"/>
              </a:rPr>
              <a:t>Ingestion</a:t>
            </a:r>
          </a:p>
          <a:p>
            <a:pPr lvl="2" eaLnBrk="1" hangingPunct="1">
              <a:defRPr/>
            </a:pPr>
            <a:r>
              <a:rPr lang="en-US" sz="1800" dirty="0" smtClean="0">
                <a:effectLst/>
                <a:latin typeface="Arial" charset="0"/>
              </a:rPr>
              <a:t>By means of swallowing these fumes</a:t>
            </a:r>
          </a:p>
          <a:p>
            <a:pPr lvl="1" eaLnBrk="1" hangingPunct="1">
              <a:defRPr/>
            </a:pPr>
            <a:r>
              <a:rPr lang="en-US" sz="2000" dirty="0" smtClean="0">
                <a:effectLst/>
                <a:latin typeface="Arial" charset="0"/>
              </a:rPr>
              <a:t>Dermal Contact</a:t>
            </a:r>
          </a:p>
          <a:p>
            <a:pPr lvl="2" eaLnBrk="1" hangingPunct="1">
              <a:defRPr/>
            </a:pPr>
            <a:r>
              <a:rPr lang="en-US" sz="1800" dirty="0" smtClean="0">
                <a:effectLst/>
                <a:latin typeface="Arial" charset="0"/>
              </a:rPr>
              <a:t>Gas that can penetrate through the skin to cause damage</a:t>
            </a:r>
            <a:endParaRPr lang="en-US" sz="1800" dirty="0" smtClean="0">
              <a:latin typeface="Arial" charset="0"/>
            </a:endParaRPr>
          </a:p>
        </p:txBody>
      </p:sp>
      <p:pic>
        <p:nvPicPr>
          <p:cNvPr id="11268" name="Picture 6"/>
          <p:cNvPicPr>
            <a:picLocks noChangeAspect="1" noChangeArrowheads="1"/>
          </p:cNvPicPr>
          <p:nvPr/>
        </p:nvPicPr>
        <p:blipFill>
          <a:blip r:embed="rId2" cstate="print"/>
          <a:srcRect/>
          <a:stretch>
            <a:fillRect/>
          </a:stretch>
        </p:blipFill>
        <p:spPr bwMode="auto">
          <a:xfrm>
            <a:off x="5410200" y="1371600"/>
            <a:ext cx="3055938" cy="4648200"/>
          </a:xfrm>
          <a:prstGeom prst="rect">
            <a:avLst/>
          </a:prstGeom>
          <a:noFill/>
          <a:ln w="9525">
            <a:noFill/>
            <a:miter lim="800000"/>
            <a:headEnd/>
            <a:tailEnd/>
          </a:ln>
        </p:spPr>
      </p:pic>
      <p:sp>
        <p:nvSpPr>
          <p:cNvPr id="11269" name="Text Box 7"/>
          <p:cNvSpPr txBox="1">
            <a:spLocks noChangeArrowheads="1"/>
          </p:cNvSpPr>
          <p:nvPr/>
        </p:nvSpPr>
        <p:spPr bwMode="auto">
          <a:xfrm>
            <a:off x="4876800" y="6019800"/>
            <a:ext cx="4267200" cy="687388"/>
          </a:xfrm>
          <a:prstGeom prst="rect">
            <a:avLst/>
          </a:prstGeom>
          <a:noFill/>
          <a:ln w="9525">
            <a:noFill/>
            <a:miter lim="800000"/>
            <a:headEnd/>
            <a:tailEnd/>
          </a:ln>
        </p:spPr>
        <p:txBody>
          <a:bodyPr>
            <a:spAutoFit/>
          </a:bodyPr>
          <a:lstStyle/>
          <a:p>
            <a:pPr>
              <a:spcBef>
                <a:spcPct val="50000"/>
              </a:spcBef>
            </a:pPr>
            <a:r>
              <a:rPr lang="en-US" sz="1300"/>
              <a:t>http://www.stewardshipcommunity.com/stewardship-in-practice/human-health/hazard-risk-human-health-and-pesticides/hazard-profile-and-risk-assessment.html</a:t>
            </a:r>
          </a:p>
        </p:txBody>
      </p:sp>
      <p:sp>
        <p:nvSpPr>
          <p:cNvPr id="2" name="Slide Number Placeholder 1"/>
          <p:cNvSpPr>
            <a:spLocks noGrp="1"/>
          </p:cNvSpPr>
          <p:nvPr>
            <p:ph type="sldNum" sz="quarter" idx="11"/>
          </p:nvPr>
        </p:nvSpPr>
        <p:spPr/>
        <p:txBody>
          <a:bodyPr/>
          <a:lstStyle/>
          <a:p>
            <a:pPr>
              <a:defRPr/>
            </a:pPr>
            <a:fld id="{440B3C24-9026-4CB4-BD9F-12D2E7EB423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Toxicity Assessment</a:t>
            </a:r>
          </a:p>
        </p:txBody>
      </p:sp>
      <p:sp>
        <p:nvSpPr>
          <p:cNvPr id="21507" name="Rectangle 3"/>
          <p:cNvSpPr>
            <a:spLocks noGrp="1" noChangeArrowheads="1"/>
          </p:cNvSpPr>
          <p:nvPr>
            <p:ph type="body" sz="half" idx="1"/>
          </p:nvPr>
        </p:nvSpPr>
        <p:spPr/>
        <p:txBody>
          <a:bodyPr/>
          <a:lstStyle/>
          <a:p>
            <a:pPr eaLnBrk="1" hangingPunct="1">
              <a:spcBef>
                <a:spcPct val="0"/>
              </a:spcBef>
              <a:buClrTx/>
              <a:buSzTx/>
              <a:buFontTx/>
              <a:buChar char="•"/>
              <a:defRPr/>
            </a:pPr>
            <a:r>
              <a:rPr lang="en-US" sz="2200" dirty="0" smtClean="0">
                <a:effectLst/>
                <a:latin typeface="Arial" charset="0"/>
              </a:rPr>
              <a:t>Dose is the AMOUNT of </a:t>
            </a:r>
            <a:r>
              <a:rPr lang="en-US" sz="2200" dirty="0" smtClean="0">
                <a:effectLst/>
                <a:latin typeface="Arial" charset="0"/>
              </a:rPr>
              <a:t>substance to which </a:t>
            </a:r>
            <a:r>
              <a:rPr lang="en-US" sz="2200" dirty="0" smtClean="0">
                <a:effectLst/>
                <a:latin typeface="Arial" charset="0"/>
              </a:rPr>
              <a:t>one is </a:t>
            </a:r>
            <a:r>
              <a:rPr lang="en-US" sz="2200" dirty="0" smtClean="0">
                <a:effectLst/>
                <a:latin typeface="Arial" charset="0"/>
              </a:rPr>
              <a:t>exposed. </a:t>
            </a:r>
            <a:r>
              <a:rPr lang="en-US" sz="2200" dirty="0" smtClean="0">
                <a:effectLst/>
                <a:latin typeface="Arial" charset="0"/>
              </a:rPr>
              <a:t>The less the toxicity, the greater the dose one can tolerate without ill effects. The greater the toxicity, the less dose one can tolerate without becoming sick.</a:t>
            </a:r>
          </a:p>
          <a:p>
            <a:pPr eaLnBrk="1" hangingPunct="1">
              <a:defRPr/>
            </a:pPr>
            <a:endParaRPr lang="en-US" sz="2200" dirty="0" smtClean="0">
              <a:latin typeface="Arial" charset="0"/>
            </a:endParaRPr>
          </a:p>
        </p:txBody>
      </p:sp>
      <p:sp>
        <p:nvSpPr>
          <p:cNvPr id="12292" name="Rectangle 4"/>
          <p:cNvSpPr>
            <a:spLocks noChangeArrowheads="1"/>
          </p:cNvSpPr>
          <p:nvPr/>
        </p:nvSpPr>
        <p:spPr bwMode="auto">
          <a:xfrm>
            <a:off x="1752600" y="6083300"/>
            <a:ext cx="5772150" cy="366713"/>
          </a:xfrm>
          <a:prstGeom prst="rect">
            <a:avLst/>
          </a:prstGeom>
          <a:noFill/>
          <a:ln w="9525">
            <a:noFill/>
            <a:miter lim="800000"/>
            <a:headEnd/>
            <a:tailEnd/>
          </a:ln>
        </p:spPr>
        <p:txBody>
          <a:bodyPr wrap="none">
            <a:spAutoFit/>
          </a:bodyPr>
          <a:lstStyle/>
          <a:p>
            <a:r>
              <a:rPr lang="en-US"/>
              <a:t>http://www.free-training.com/osha/hazcom/hhaz/64.htm</a:t>
            </a:r>
          </a:p>
        </p:txBody>
      </p:sp>
      <p:pic>
        <p:nvPicPr>
          <p:cNvPr id="12293" name="Content Placeholder 3" descr="Pages from Air Monitoring example pres-4.jpg"/>
          <p:cNvPicPr>
            <a:picLocks noChangeAspect="1"/>
          </p:cNvPicPr>
          <p:nvPr/>
        </p:nvPicPr>
        <p:blipFill>
          <a:blip r:embed="rId2" cstate="print"/>
          <a:srcRect/>
          <a:stretch>
            <a:fillRect/>
          </a:stretch>
        </p:blipFill>
        <p:spPr bwMode="auto">
          <a:xfrm>
            <a:off x="1981200" y="3200400"/>
            <a:ext cx="5146675" cy="2836863"/>
          </a:xfrm>
          <a:prstGeom prst="rect">
            <a:avLst/>
          </a:prstGeom>
          <a:noFill/>
          <a:ln w="9525">
            <a:noFill/>
            <a:miter lim="800000"/>
            <a:headEnd/>
            <a:tailEnd/>
          </a:ln>
        </p:spPr>
      </p:pic>
      <p:sp>
        <p:nvSpPr>
          <p:cNvPr id="2" name="Slide Number Placeholder 1"/>
          <p:cNvSpPr>
            <a:spLocks noGrp="1"/>
          </p:cNvSpPr>
          <p:nvPr>
            <p:ph type="sldNum" sz="quarter" idx="11"/>
          </p:nvPr>
        </p:nvSpPr>
        <p:spPr/>
        <p:txBody>
          <a:bodyPr/>
          <a:lstStyle/>
          <a:p>
            <a:pPr>
              <a:defRPr/>
            </a:pPr>
            <a:fld id="{A632E80C-F17F-41B1-89CE-1C7D2F3BC97D}"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Fatalities</a:t>
            </a:r>
          </a:p>
        </p:txBody>
      </p:sp>
      <p:sp>
        <p:nvSpPr>
          <p:cNvPr id="24579" name="Rectangle 3"/>
          <p:cNvSpPr>
            <a:spLocks noGrp="1" noChangeArrowheads="1"/>
          </p:cNvSpPr>
          <p:nvPr>
            <p:ph type="body" idx="1"/>
          </p:nvPr>
        </p:nvSpPr>
        <p:spPr>
          <a:xfrm>
            <a:off x="457200" y="1600201"/>
            <a:ext cx="8229600" cy="3886200"/>
          </a:xfrm>
        </p:spPr>
        <p:txBody>
          <a:bodyPr/>
          <a:lstStyle/>
          <a:p>
            <a:pPr eaLnBrk="1" hangingPunct="1"/>
            <a:r>
              <a:rPr lang="en-US" dirty="0" smtClean="0">
                <a:latin typeface="Arial" charset="0"/>
              </a:rPr>
              <a:t>Fatalities related </a:t>
            </a:r>
            <a:r>
              <a:rPr lang="en-US" dirty="0" smtClean="0">
                <a:latin typeface="Arial" charset="0"/>
              </a:rPr>
              <a:t>to in</a:t>
            </a:r>
            <a:r>
              <a:rPr lang="en-US" dirty="0" smtClean="0">
                <a:latin typeface="Arial" charset="0"/>
              </a:rPr>
              <a:t>clude </a:t>
            </a:r>
            <a:r>
              <a:rPr lang="en-US" dirty="0" smtClean="0">
                <a:latin typeface="Arial" charset="0"/>
              </a:rPr>
              <a:t>death by lack of oxygen and overexposure to </a:t>
            </a:r>
            <a:r>
              <a:rPr lang="en-US" dirty="0" smtClean="0">
                <a:latin typeface="Arial" charset="0"/>
              </a:rPr>
              <a:t>toxins/gases such </a:t>
            </a:r>
            <a:r>
              <a:rPr lang="en-US" dirty="0" smtClean="0">
                <a:latin typeface="Arial" charset="0"/>
              </a:rPr>
              <a:t>as hydrogen sulfide, carbon monoxide, and chloride.</a:t>
            </a:r>
          </a:p>
          <a:p>
            <a:pPr eaLnBrk="1" hangingPunct="1"/>
            <a:r>
              <a:rPr lang="en-US" dirty="0" smtClean="0">
                <a:latin typeface="Arial" charset="0"/>
              </a:rPr>
              <a:t>Over </a:t>
            </a:r>
            <a:r>
              <a:rPr lang="en-US" dirty="0">
                <a:latin typeface="Arial" charset="0"/>
              </a:rPr>
              <a:t>70 construction </a:t>
            </a:r>
            <a:r>
              <a:rPr lang="en-US" dirty="0" smtClean="0">
                <a:latin typeface="Arial" charset="0"/>
              </a:rPr>
              <a:t>worker deaths</a:t>
            </a:r>
            <a:r>
              <a:rPr lang="en-US" dirty="0" smtClean="0">
                <a:latin typeface="Arial" charset="0"/>
              </a:rPr>
              <a:t>, specifically related to </a:t>
            </a:r>
            <a:r>
              <a:rPr lang="en-US" dirty="0" smtClean="0">
                <a:latin typeface="Arial" charset="0"/>
              </a:rPr>
              <a:t>toxic fumes/gases were investigated by OSHA from 1990-2009.</a:t>
            </a:r>
            <a:endParaRPr lang="en-US" sz="2800" dirty="0" smtClean="0">
              <a:effectLst/>
              <a:latin typeface="Arial" charset="0"/>
            </a:endParaRPr>
          </a:p>
        </p:txBody>
      </p:sp>
      <p:sp>
        <p:nvSpPr>
          <p:cNvPr id="4" name="TextBox 3"/>
          <p:cNvSpPr txBox="1"/>
          <p:nvPr/>
        </p:nvSpPr>
        <p:spPr>
          <a:xfrm>
            <a:off x="914400" y="5867400"/>
            <a:ext cx="7696200" cy="215444"/>
          </a:xfrm>
          <a:prstGeom prst="rect">
            <a:avLst/>
          </a:prstGeom>
          <a:noFill/>
        </p:spPr>
        <p:txBody>
          <a:bodyPr wrap="square" rtlCol="0">
            <a:spAutoFit/>
          </a:bodyPr>
          <a:lstStyle/>
          <a:p>
            <a:r>
              <a:rPr lang="en-US" sz="800" dirty="0"/>
              <a:t>(Source: Extracted from OSHA Accident Investigation Data 1990-2009”)</a:t>
            </a:r>
          </a:p>
        </p:txBody>
      </p:sp>
      <p:sp>
        <p:nvSpPr>
          <p:cNvPr id="2" name="Slide Number Placeholder 1"/>
          <p:cNvSpPr>
            <a:spLocks noGrp="1"/>
          </p:cNvSpPr>
          <p:nvPr>
            <p:ph type="sldNum" sz="quarter" idx="11"/>
          </p:nvPr>
        </p:nvSpPr>
        <p:spPr/>
        <p:txBody>
          <a:bodyPr/>
          <a:lstStyle/>
          <a:p>
            <a:pPr>
              <a:defRPr/>
            </a:pPr>
            <a:fld id="{58C4D4DA-8E7C-4192-B612-B5BAB074226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OSHA Regulations</a:t>
            </a:r>
          </a:p>
        </p:txBody>
      </p:sp>
      <p:sp>
        <p:nvSpPr>
          <p:cNvPr id="25603" name="Rectangle 3"/>
          <p:cNvSpPr>
            <a:spLocks noGrp="1" noChangeArrowheads="1"/>
          </p:cNvSpPr>
          <p:nvPr>
            <p:ph type="body" idx="1"/>
          </p:nvPr>
        </p:nvSpPr>
        <p:spPr>
          <a:xfrm>
            <a:off x="457200" y="1524000"/>
            <a:ext cx="8229600" cy="3840163"/>
          </a:xfrm>
        </p:spPr>
        <p:txBody>
          <a:bodyPr/>
          <a:lstStyle/>
          <a:p>
            <a:pPr eaLnBrk="1" hangingPunct="1">
              <a:defRPr/>
            </a:pPr>
            <a:r>
              <a:rPr lang="en-US" sz="2800" smtClean="0">
                <a:latin typeface="Arial" charset="0"/>
              </a:rPr>
              <a:t>OSHA 1926.800 Underground Construction</a:t>
            </a:r>
          </a:p>
          <a:p>
            <a:pPr lvl="1" eaLnBrk="1" hangingPunct="1">
              <a:defRPr/>
            </a:pPr>
            <a:r>
              <a:rPr lang="en-US" sz="2400" smtClean="0">
                <a:latin typeface="Arial" charset="0"/>
              </a:rPr>
              <a:t>OSHA requires the monitoring of airborne contaminants “as often as necessary” depending on the location of jobsite, geology, previous history of contaminants from nearby worksites, and work practices that may be occurring nearby (running of a diesel engine).</a:t>
            </a:r>
          </a:p>
          <a:p>
            <a:pPr lvl="1" eaLnBrk="1" hangingPunct="1">
              <a:defRPr/>
            </a:pPr>
            <a:r>
              <a:rPr lang="en-US" sz="2400" smtClean="0">
                <a:latin typeface="Arial" charset="0"/>
              </a:rPr>
              <a:t>Oxygen levels must be kept between 19.5%-22%</a:t>
            </a:r>
          </a:p>
          <a:p>
            <a:pPr eaLnBrk="1" hangingPunct="1">
              <a:defRPr/>
            </a:pPr>
            <a:endParaRPr lang="en-US" sz="2800" smtClean="0">
              <a:latin typeface="Arial" charset="0"/>
            </a:endParaRPr>
          </a:p>
        </p:txBody>
      </p:sp>
      <p:sp>
        <p:nvSpPr>
          <p:cNvPr id="2" name="Slide Number Placeholder 1"/>
          <p:cNvSpPr>
            <a:spLocks noGrp="1"/>
          </p:cNvSpPr>
          <p:nvPr>
            <p:ph type="sldNum" sz="quarter" idx="11"/>
          </p:nvPr>
        </p:nvSpPr>
        <p:spPr/>
        <p:txBody>
          <a:bodyPr/>
          <a:lstStyle/>
          <a:p>
            <a:pPr>
              <a:defRPr/>
            </a:pPr>
            <a:fld id="{58C4D4DA-8E7C-4192-B612-B5BAB074226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r>
              <a:rPr lang="en-US" dirty="0" smtClean="0">
                <a:solidFill>
                  <a:srgbClr val="FFFF00"/>
                </a:solidFill>
                <a:effectLst/>
                <a:latin typeface="Arial" charset="0"/>
              </a:rPr>
              <a:t>OSHA Regulations</a:t>
            </a:r>
          </a:p>
        </p:txBody>
      </p:sp>
      <p:sp>
        <p:nvSpPr>
          <p:cNvPr id="26627" name="Rectangle 3"/>
          <p:cNvSpPr>
            <a:spLocks noGrp="1" noChangeArrowheads="1"/>
          </p:cNvSpPr>
          <p:nvPr>
            <p:ph type="body" sz="half" idx="1"/>
          </p:nvPr>
        </p:nvSpPr>
        <p:spPr/>
        <p:txBody>
          <a:bodyPr/>
          <a:lstStyle/>
          <a:p>
            <a:pPr eaLnBrk="1" hangingPunct="1">
              <a:lnSpc>
                <a:spcPct val="90000"/>
              </a:lnSpc>
              <a:defRPr/>
            </a:pPr>
            <a:r>
              <a:rPr lang="en-US" sz="2400" smtClean="0">
                <a:latin typeface="Arial" charset="0"/>
              </a:rPr>
              <a:t>OSHA 1926.910 Inspection After Blasting</a:t>
            </a:r>
          </a:p>
          <a:p>
            <a:pPr lvl="1" eaLnBrk="1" hangingPunct="1">
              <a:lnSpc>
                <a:spcPct val="90000"/>
              </a:lnSpc>
              <a:defRPr/>
            </a:pPr>
            <a:r>
              <a:rPr lang="en-US" sz="2000" smtClean="0">
                <a:latin typeface="Arial" charset="0"/>
              </a:rPr>
              <a:t>“Sufficient time shall be allowed, not less than 15 minutes in tunnels, for the smoke and fumes to leave the blasted area before returning to the shot.”</a:t>
            </a:r>
          </a:p>
          <a:p>
            <a:pPr eaLnBrk="1" hangingPunct="1">
              <a:lnSpc>
                <a:spcPct val="90000"/>
              </a:lnSpc>
              <a:defRPr/>
            </a:pPr>
            <a:r>
              <a:rPr lang="en-US" sz="2400" smtClean="0">
                <a:latin typeface="Arial" charset="0"/>
              </a:rPr>
              <a:t>OSHA Subpart Z- Toxic and Hazardous Substances</a:t>
            </a:r>
          </a:p>
          <a:p>
            <a:pPr eaLnBrk="1" hangingPunct="1">
              <a:lnSpc>
                <a:spcPct val="90000"/>
              </a:lnSpc>
              <a:defRPr/>
            </a:pPr>
            <a:r>
              <a:rPr lang="en-US" sz="2400" smtClean="0">
                <a:latin typeface="Arial" charset="0"/>
              </a:rPr>
              <a:t>OSHA 1926.651- Hazardous Atmospheres</a:t>
            </a:r>
          </a:p>
        </p:txBody>
      </p:sp>
      <p:pic>
        <p:nvPicPr>
          <p:cNvPr id="15364" name="Picture 6"/>
          <p:cNvPicPr>
            <a:picLocks noChangeAspect="1" noChangeArrowheads="1"/>
          </p:cNvPicPr>
          <p:nvPr/>
        </p:nvPicPr>
        <p:blipFill>
          <a:blip r:embed="rId2" cstate="print"/>
          <a:srcRect/>
          <a:stretch>
            <a:fillRect/>
          </a:stretch>
        </p:blipFill>
        <p:spPr bwMode="auto">
          <a:xfrm>
            <a:off x="4648200" y="2514600"/>
            <a:ext cx="4038600" cy="2389188"/>
          </a:xfrm>
          <a:prstGeom prst="rect">
            <a:avLst/>
          </a:prstGeom>
          <a:noFill/>
          <a:ln w="9525">
            <a:noFill/>
            <a:miter lim="800000"/>
            <a:headEnd/>
            <a:tailEnd/>
          </a:ln>
        </p:spPr>
      </p:pic>
      <p:sp>
        <p:nvSpPr>
          <p:cNvPr id="2" name="Slide Number Placeholder 1"/>
          <p:cNvSpPr>
            <a:spLocks noGrp="1"/>
          </p:cNvSpPr>
          <p:nvPr>
            <p:ph type="sldNum" sz="quarter" idx="11"/>
          </p:nvPr>
        </p:nvSpPr>
        <p:spPr/>
        <p:txBody>
          <a:bodyPr/>
          <a:lstStyle/>
          <a:p>
            <a:pPr>
              <a:defRPr/>
            </a:pPr>
            <a:fld id="{440B3C24-9026-4CB4-BD9F-12D2E7EB423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PPE Requirements</a:t>
            </a:r>
          </a:p>
        </p:txBody>
      </p:sp>
      <p:sp>
        <p:nvSpPr>
          <p:cNvPr id="27651" name="Rectangle 3"/>
          <p:cNvSpPr>
            <a:spLocks noGrp="1" noChangeArrowheads="1"/>
          </p:cNvSpPr>
          <p:nvPr>
            <p:ph type="body" sz="half" idx="1"/>
          </p:nvPr>
        </p:nvSpPr>
        <p:spPr/>
        <p:txBody>
          <a:bodyPr/>
          <a:lstStyle/>
          <a:p>
            <a:pPr eaLnBrk="1" hangingPunct="1">
              <a:defRPr/>
            </a:pPr>
            <a:r>
              <a:rPr lang="en-US" smtClean="0">
                <a:latin typeface="Arial" charset="0"/>
              </a:rPr>
              <a:t>Proper Air Monitoring Equipment</a:t>
            </a:r>
          </a:p>
          <a:p>
            <a:pPr lvl="1" eaLnBrk="1" hangingPunct="1">
              <a:defRPr/>
            </a:pPr>
            <a:r>
              <a:rPr lang="en-US" smtClean="0">
                <a:latin typeface="Arial" charset="0"/>
              </a:rPr>
              <a:t>Personal Sampling Pumps</a:t>
            </a:r>
          </a:p>
          <a:p>
            <a:pPr lvl="1" eaLnBrk="1" hangingPunct="1">
              <a:defRPr/>
            </a:pPr>
            <a:r>
              <a:rPr lang="en-US" smtClean="0">
                <a:latin typeface="Arial" charset="0"/>
              </a:rPr>
              <a:t>Coated Filters</a:t>
            </a:r>
          </a:p>
          <a:p>
            <a:pPr lvl="1" eaLnBrk="1" hangingPunct="1">
              <a:defRPr/>
            </a:pPr>
            <a:r>
              <a:rPr lang="en-US" smtClean="0">
                <a:latin typeface="Arial" charset="0"/>
              </a:rPr>
              <a:t>Electric Monitors</a:t>
            </a:r>
          </a:p>
          <a:p>
            <a:pPr lvl="1" eaLnBrk="1" hangingPunct="1">
              <a:defRPr/>
            </a:pPr>
            <a:r>
              <a:rPr lang="en-US" smtClean="0">
                <a:latin typeface="Arial" charset="0"/>
              </a:rPr>
              <a:t>Vapor Monitor Badges</a:t>
            </a:r>
          </a:p>
          <a:p>
            <a:pPr eaLnBrk="1" hangingPunct="1">
              <a:defRPr/>
            </a:pPr>
            <a:r>
              <a:rPr lang="en-US" smtClean="0">
                <a:latin typeface="Arial" charset="0"/>
              </a:rPr>
              <a:t>Respirators</a:t>
            </a:r>
          </a:p>
          <a:p>
            <a:pPr lvl="1" eaLnBrk="1" hangingPunct="1">
              <a:defRPr/>
            </a:pPr>
            <a:r>
              <a:rPr lang="en-US" smtClean="0">
                <a:latin typeface="Arial" charset="0"/>
              </a:rPr>
              <a:t>Supplied Air</a:t>
            </a:r>
          </a:p>
          <a:p>
            <a:pPr lvl="1" eaLnBrk="1" hangingPunct="1">
              <a:defRPr/>
            </a:pPr>
            <a:r>
              <a:rPr lang="en-US" smtClean="0">
                <a:latin typeface="Arial" charset="0"/>
              </a:rPr>
              <a:t>Air Purifying</a:t>
            </a:r>
          </a:p>
          <a:p>
            <a:pPr eaLnBrk="1" hangingPunct="1">
              <a:defRPr/>
            </a:pPr>
            <a:endParaRPr lang="en-US" smtClean="0">
              <a:latin typeface="Arial" charset="0"/>
            </a:endParaRPr>
          </a:p>
          <a:p>
            <a:pPr lvl="1" eaLnBrk="1" hangingPunct="1">
              <a:defRPr/>
            </a:pPr>
            <a:endParaRPr lang="en-US" smtClean="0">
              <a:latin typeface="Arial" charset="0"/>
            </a:endParaRPr>
          </a:p>
        </p:txBody>
      </p:sp>
      <p:pic>
        <p:nvPicPr>
          <p:cNvPr id="16388" name="Picture 5"/>
          <p:cNvPicPr>
            <a:picLocks noChangeAspect="1" noChangeArrowheads="1"/>
          </p:cNvPicPr>
          <p:nvPr/>
        </p:nvPicPr>
        <p:blipFill>
          <a:blip r:embed="rId2" cstate="print"/>
          <a:srcRect/>
          <a:stretch>
            <a:fillRect/>
          </a:stretch>
        </p:blipFill>
        <p:spPr bwMode="auto">
          <a:xfrm>
            <a:off x="4800600" y="1752600"/>
            <a:ext cx="3959225" cy="4038600"/>
          </a:xfrm>
          <a:prstGeom prst="rect">
            <a:avLst/>
          </a:prstGeom>
          <a:noFill/>
          <a:ln w="9525">
            <a:noFill/>
            <a:miter lim="800000"/>
            <a:headEnd/>
            <a:tailEnd/>
          </a:ln>
        </p:spPr>
      </p:pic>
      <p:sp>
        <p:nvSpPr>
          <p:cNvPr id="16389" name="Text Box 6"/>
          <p:cNvSpPr txBox="1">
            <a:spLocks noChangeArrowheads="1"/>
          </p:cNvSpPr>
          <p:nvPr/>
        </p:nvSpPr>
        <p:spPr bwMode="auto">
          <a:xfrm>
            <a:off x="4876800" y="5867400"/>
            <a:ext cx="3962400" cy="947738"/>
          </a:xfrm>
          <a:prstGeom prst="rect">
            <a:avLst/>
          </a:prstGeom>
          <a:noFill/>
          <a:ln w="9525">
            <a:noFill/>
            <a:miter lim="800000"/>
            <a:headEnd/>
            <a:tailEnd/>
          </a:ln>
        </p:spPr>
        <p:txBody>
          <a:bodyPr>
            <a:spAutoFit/>
          </a:bodyPr>
          <a:lstStyle/>
          <a:p>
            <a:pPr algn="ctr">
              <a:spcBef>
                <a:spcPct val="50000"/>
              </a:spcBef>
            </a:pPr>
            <a:r>
              <a:rPr lang="en-US" sz="1600"/>
              <a:t>Air purifying respirator</a:t>
            </a:r>
          </a:p>
          <a:p>
            <a:pPr algn="ctr">
              <a:spcBef>
                <a:spcPct val="50000"/>
              </a:spcBef>
            </a:pPr>
            <a:r>
              <a:rPr lang="en-US" sz="1600"/>
              <a:t>http://cenvironment.blogspot.com/2011/02/clean-air-for-construction-workers.html</a:t>
            </a:r>
          </a:p>
        </p:txBody>
      </p:sp>
      <p:sp>
        <p:nvSpPr>
          <p:cNvPr id="2" name="Slide Number Placeholder 1"/>
          <p:cNvSpPr>
            <a:spLocks noGrp="1"/>
          </p:cNvSpPr>
          <p:nvPr>
            <p:ph type="sldNum" sz="quarter" idx="11"/>
          </p:nvPr>
        </p:nvSpPr>
        <p:spPr/>
        <p:txBody>
          <a:bodyPr/>
          <a:lstStyle/>
          <a:p>
            <a:pPr>
              <a:defRPr/>
            </a:pPr>
            <a:fld id="{440B3C24-9026-4CB4-BD9F-12D2E7EB423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457200" y="304800"/>
            <a:ext cx="8229600" cy="1143000"/>
          </a:xfrm>
        </p:spPr>
        <p:txBody>
          <a:bodyPr/>
          <a:lstStyle/>
          <a:p>
            <a:pPr eaLnBrk="1" hangingPunct="1">
              <a:defRPr/>
            </a:pPr>
            <a:r>
              <a:rPr lang="en-US" dirty="0" smtClean="0">
                <a:solidFill>
                  <a:srgbClr val="FFFF00"/>
                </a:solidFill>
                <a:effectLst/>
                <a:latin typeface="Arial" charset="0"/>
              </a:rPr>
              <a:t>Air Monitoring Best Practices</a:t>
            </a:r>
          </a:p>
        </p:txBody>
      </p:sp>
      <p:sp>
        <p:nvSpPr>
          <p:cNvPr id="29699" name="Rectangle 3"/>
          <p:cNvSpPr>
            <a:spLocks noGrp="1" noChangeArrowheads="1"/>
          </p:cNvSpPr>
          <p:nvPr>
            <p:ph type="body" idx="1"/>
          </p:nvPr>
        </p:nvSpPr>
        <p:spPr>
          <a:xfrm>
            <a:off x="609600" y="1752600"/>
            <a:ext cx="7772400" cy="5105400"/>
          </a:xfrm>
        </p:spPr>
        <p:txBody>
          <a:bodyPr/>
          <a:lstStyle/>
          <a:p>
            <a:pPr eaLnBrk="1" hangingPunct="1">
              <a:lnSpc>
                <a:spcPct val="80000"/>
              </a:lnSpc>
              <a:defRPr/>
            </a:pPr>
            <a:r>
              <a:rPr lang="en-US" sz="3000" dirty="0" smtClean="0">
                <a:latin typeface="Arial" charset="0"/>
              </a:rPr>
              <a:t>Survey the work area to identify the presence of toxic materials</a:t>
            </a:r>
          </a:p>
          <a:p>
            <a:pPr eaLnBrk="1" hangingPunct="1">
              <a:lnSpc>
                <a:spcPct val="80000"/>
              </a:lnSpc>
              <a:defRPr/>
            </a:pPr>
            <a:r>
              <a:rPr lang="en-US" sz="3000" dirty="0" smtClean="0">
                <a:latin typeface="Arial" charset="0"/>
              </a:rPr>
              <a:t>Anticipate areas where workers might be exposed to naturally-occurring toxic gases</a:t>
            </a:r>
          </a:p>
          <a:p>
            <a:pPr eaLnBrk="1" hangingPunct="1">
              <a:lnSpc>
                <a:spcPct val="80000"/>
              </a:lnSpc>
              <a:defRPr/>
            </a:pPr>
            <a:r>
              <a:rPr lang="en-US" sz="3000" dirty="0" smtClean="0">
                <a:latin typeface="Arial" charset="0"/>
              </a:rPr>
              <a:t>Position internal combustion engines so that the exhaust (carbon monoxide) does not accumulate and endanger workers</a:t>
            </a:r>
          </a:p>
        </p:txBody>
      </p:sp>
      <p:sp>
        <p:nvSpPr>
          <p:cNvPr id="2" name="Slide Number Placeholder 1"/>
          <p:cNvSpPr>
            <a:spLocks noGrp="1"/>
          </p:cNvSpPr>
          <p:nvPr>
            <p:ph type="sldNum" sz="quarter" idx="11"/>
          </p:nvPr>
        </p:nvSpPr>
        <p:spPr/>
        <p:txBody>
          <a:bodyPr/>
          <a:lstStyle/>
          <a:p>
            <a:pPr>
              <a:defRPr/>
            </a:pPr>
            <a:fld id="{58C4D4DA-8E7C-4192-B612-B5BAB074226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457200" y="304800"/>
            <a:ext cx="8229600" cy="1143000"/>
          </a:xfrm>
        </p:spPr>
        <p:txBody>
          <a:bodyPr/>
          <a:lstStyle/>
          <a:p>
            <a:pPr eaLnBrk="1" hangingPunct="1">
              <a:defRPr/>
            </a:pPr>
            <a:r>
              <a:rPr lang="en-US" dirty="0" smtClean="0">
                <a:solidFill>
                  <a:srgbClr val="FFFF00"/>
                </a:solidFill>
                <a:effectLst/>
                <a:latin typeface="Arial" charset="0"/>
              </a:rPr>
              <a:t>Air Monitoring Best Practices</a:t>
            </a:r>
          </a:p>
        </p:txBody>
      </p:sp>
      <p:sp>
        <p:nvSpPr>
          <p:cNvPr id="29699" name="Rectangle 3"/>
          <p:cNvSpPr>
            <a:spLocks noGrp="1" noChangeArrowheads="1"/>
          </p:cNvSpPr>
          <p:nvPr>
            <p:ph type="body" idx="1"/>
          </p:nvPr>
        </p:nvSpPr>
        <p:spPr>
          <a:xfrm>
            <a:off x="609600" y="1752600"/>
            <a:ext cx="7772400" cy="5105400"/>
          </a:xfrm>
        </p:spPr>
        <p:txBody>
          <a:bodyPr/>
          <a:lstStyle/>
          <a:p>
            <a:pPr eaLnBrk="1" hangingPunct="1">
              <a:lnSpc>
                <a:spcPct val="80000"/>
              </a:lnSpc>
              <a:defRPr/>
            </a:pPr>
            <a:r>
              <a:rPr lang="en-US" sz="3000" dirty="0" smtClean="0">
                <a:latin typeface="Arial" charset="0"/>
              </a:rPr>
              <a:t>While many toxic </a:t>
            </a:r>
            <a:r>
              <a:rPr lang="en-US" sz="3000" dirty="0" smtClean="0">
                <a:latin typeface="Arial" charset="0"/>
              </a:rPr>
              <a:t>fumes/gases </a:t>
            </a:r>
            <a:r>
              <a:rPr lang="en-US" sz="3000" dirty="0" smtClean="0">
                <a:latin typeface="Arial" charset="0"/>
              </a:rPr>
              <a:t>are colorless and odorless, they are also extremely dangerous and need to be properly monitored.</a:t>
            </a:r>
          </a:p>
          <a:p>
            <a:pPr eaLnBrk="1" hangingPunct="1">
              <a:lnSpc>
                <a:spcPct val="80000"/>
              </a:lnSpc>
              <a:defRPr/>
            </a:pPr>
            <a:r>
              <a:rPr lang="en-US" sz="3000" dirty="0" smtClean="0">
                <a:latin typeface="Arial" charset="0"/>
              </a:rPr>
              <a:t>Workers should place air monitoring devices as close to the face as possible to ensure that the air being monitored is the same air being inhaled.</a:t>
            </a:r>
          </a:p>
        </p:txBody>
      </p:sp>
      <p:sp>
        <p:nvSpPr>
          <p:cNvPr id="2" name="Slide Number Placeholder 1"/>
          <p:cNvSpPr>
            <a:spLocks noGrp="1"/>
          </p:cNvSpPr>
          <p:nvPr>
            <p:ph type="sldNum" sz="quarter" idx="11"/>
          </p:nvPr>
        </p:nvSpPr>
        <p:spPr/>
        <p:txBody>
          <a:bodyPr/>
          <a:lstStyle/>
          <a:p>
            <a:pPr>
              <a:defRPr/>
            </a:pPr>
            <a:fld id="{58C4D4DA-8E7C-4192-B612-B5BAB074226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latin typeface="Arial Black" pitchFamily="34" charset="0"/>
              </a:rPr>
              <a:t>Toxic Fumes</a:t>
            </a:r>
            <a:endParaRPr lang="en-US" dirty="0">
              <a:solidFill>
                <a:srgbClr val="FFFF00"/>
              </a:solidFill>
              <a:effectLst/>
              <a:latin typeface="Arial Black" pitchFamily="34" charset="0"/>
            </a:endParaRPr>
          </a:p>
        </p:txBody>
      </p:sp>
      <p:sp>
        <p:nvSpPr>
          <p:cNvPr id="3" name="Content Placeholder 2"/>
          <p:cNvSpPr>
            <a:spLocks noGrp="1"/>
          </p:cNvSpPr>
          <p:nvPr>
            <p:ph idx="1"/>
          </p:nvPr>
        </p:nvSpPr>
        <p:spPr/>
        <p:txBody>
          <a:bodyPr/>
          <a:lstStyle/>
          <a:p>
            <a:r>
              <a:rPr lang="en-US" dirty="0" smtClean="0">
                <a:effectLst/>
                <a:latin typeface="Arial" pitchFamily="34" charset="0"/>
                <a:cs typeface="Arial" pitchFamily="34" charset="0"/>
              </a:rPr>
              <a:t>Toxic fumes of various types might be encountered on construction sites. Typical fumes include carbon monoxide, methane, hydrogen sulfide, chlorine, and gases/fumes that displace oxygen, including nitrogen, argon, etc.</a:t>
            </a:r>
            <a:endParaRPr lang="en-US" dirty="0">
              <a:effectLst/>
              <a:latin typeface="Arial" pitchFamily="34" charset="0"/>
              <a:cs typeface="Arial" pitchFamily="34" charset="0"/>
            </a:endParaRPr>
          </a:p>
        </p:txBody>
      </p:sp>
      <p:sp>
        <p:nvSpPr>
          <p:cNvPr id="4" name="Slide Number Placeholder 3"/>
          <p:cNvSpPr>
            <a:spLocks noGrp="1"/>
          </p:cNvSpPr>
          <p:nvPr>
            <p:ph type="sldNum" sz="quarter" idx="11"/>
          </p:nvPr>
        </p:nvSpPr>
        <p:spPr/>
        <p:txBody>
          <a:bodyPr/>
          <a:lstStyle/>
          <a:p>
            <a:pPr>
              <a:defRPr/>
            </a:pPr>
            <a:fld id="{58C4D4DA-8E7C-4192-B612-B5BAB074226A}" type="slidenum">
              <a:rPr lang="en-US" smtClean="0"/>
              <a:pPr>
                <a:defRPr/>
              </a:pPr>
              <a:t>2</a:t>
            </a:fld>
            <a:endParaRPr lang="en-US"/>
          </a:p>
        </p:txBody>
      </p:sp>
    </p:spTree>
    <p:extLst>
      <p:ext uri="{BB962C8B-B14F-4D97-AF65-F5344CB8AC3E}">
        <p14:creationId xmlns:p14="http://schemas.microsoft.com/office/powerpoint/2010/main" val="2512342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r>
              <a:rPr lang="en-US" sz="4000" dirty="0" smtClean="0">
                <a:solidFill>
                  <a:srgbClr val="FFFF00"/>
                </a:solidFill>
                <a:effectLst/>
                <a:latin typeface="Arial" charset="0"/>
              </a:rPr>
              <a:t>Air Monitoring Best Practices</a:t>
            </a:r>
          </a:p>
        </p:txBody>
      </p:sp>
      <p:sp>
        <p:nvSpPr>
          <p:cNvPr id="31749" name="Rectangle 5"/>
          <p:cNvSpPr>
            <a:spLocks noGrp="1" noChangeArrowheads="1"/>
          </p:cNvSpPr>
          <p:nvPr>
            <p:ph type="body" sz="half" idx="2"/>
          </p:nvPr>
        </p:nvSpPr>
        <p:spPr>
          <a:xfrm>
            <a:off x="4648200" y="1981200"/>
            <a:ext cx="4038600" cy="4525963"/>
          </a:xfrm>
        </p:spPr>
        <p:txBody>
          <a:bodyPr/>
          <a:lstStyle/>
          <a:p>
            <a:pPr eaLnBrk="1" hangingPunct="1">
              <a:defRPr/>
            </a:pPr>
            <a:r>
              <a:rPr lang="en-US" sz="2600" dirty="0" smtClean="0">
                <a:latin typeface="Arial" charset="0"/>
              </a:rPr>
              <a:t>If a worker succumbs to air poisoning or oxygen deficiency, emergency crews or other workers must remember to take proper precautions when attempting a rescue so that they too do not become </a:t>
            </a:r>
            <a:r>
              <a:rPr lang="en-US" sz="2600" dirty="0" smtClean="0">
                <a:latin typeface="Arial" charset="0"/>
              </a:rPr>
              <a:t>victims.</a:t>
            </a:r>
            <a:endParaRPr lang="en-US" sz="2600" dirty="0" smtClean="0">
              <a:latin typeface="Arial" charset="0"/>
            </a:endParaRPr>
          </a:p>
          <a:p>
            <a:pPr eaLnBrk="1" hangingPunct="1">
              <a:defRPr/>
            </a:pPr>
            <a:endParaRPr lang="en-US" sz="2400" dirty="0" smtClean="0"/>
          </a:p>
        </p:txBody>
      </p:sp>
      <p:pic>
        <p:nvPicPr>
          <p:cNvPr id="19460" name="Picture 6"/>
          <p:cNvPicPr>
            <a:picLocks noChangeAspect="1" noChangeArrowheads="1"/>
          </p:cNvPicPr>
          <p:nvPr/>
        </p:nvPicPr>
        <p:blipFill>
          <a:blip r:embed="rId2" cstate="print"/>
          <a:srcRect/>
          <a:stretch>
            <a:fillRect/>
          </a:stretch>
        </p:blipFill>
        <p:spPr bwMode="auto">
          <a:xfrm>
            <a:off x="762000" y="1905000"/>
            <a:ext cx="3732213" cy="3810000"/>
          </a:xfrm>
          <a:prstGeom prst="rect">
            <a:avLst/>
          </a:prstGeom>
          <a:noFill/>
          <a:ln w="9525">
            <a:noFill/>
            <a:miter lim="800000"/>
            <a:headEnd/>
            <a:tailEnd/>
          </a:ln>
        </p:spPr>
      </p:pic>
      <p:sp>
        <p:nvSpPr>
          <p:cNvPr id="19461" name="Text Box 7"/>
          <p:cNvSpPr txBox="1">
            <a:spLocks noChangeArrowheads="1"/>
          </p:cNvSpPr>
          <p:nvPr/>
        </p:nvSpPr>
        <p:spPr bwMode="auto">
          <a:xfrm>
            <a:off x="1066800" y="5791200"/>
            <a:ext cx="3124200" cy="641350"/>
          </a:xfrm>
          <a:prstGeom prst="rect">
            <a:avLst/>
          </a:prstGeom>
          <a:noFill/>
          <a:ln w="9525">
            <a:noFill/>
            <a:miter lim="800000"/>
            <a:headEnd/>
            <a:tailEnd/>
          </a:ln>
        </p:spPr>
        <p:txBody>
          <a:bodyPr>
            <a:spAutoFit/>
          </a:bodyPr>
          <a:lstStyle/>
          <a:p>
            <a:pPr>
              <a:spcBef>
                <a:spcPct val="50000"/>
              </a:spcBef>
            </a:pPr>
            <a:r>
              <a:rPr lang="en-US"/>
              <a:t>http://www.msha.gov/district/dist_07/rescue/rescue.htm</a:t>
            </a:r>
          </a:p>
        </p:txBody>
      </p:sp>
      <p:sp>
        <p:nvSpPr>
          <p:cNvPr id="2" name="Slide Number Placeholder 1"/>
          <p:cNvSpPr>
            <a:spLocks noGrp="1"/>
          </p:cNvSpPr>
          <p:nvPr>
            <p:ph type="sldNum" sz="quarter" idx="11"/>
          </p:nvPr>
        </p:nvSpPr>
        <p:spPr/>
        <p:txBody>
          <a:bodyPr/>
          <a:lstStyle/>
          <a:p>
            <a:pPr>
              <a:defRPr/>
            </a:pPr>
            <a:fld id="{440B3C24-9026-4CB4-BD9F-12D2E7EB423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752600" y="1676400"/>
            <a:ext cx="5715000" cy="3416320"/>
          </a:xfrm>
          <a:prstGeom prst="rect">
            <a:avLst/>
          </a:prstGeom>
          <a:noFill/>
          <a:ln w="9525">
            <a:noFill/>
            <a:miter lim="800000"/>
            <a:headEnd/>
            <a:tailEnd/>
          </a:ln>
          <a:effectLst/>
        </p:spPr>
        <p:txBody>
          <a:bodyPr>
            <a:spAutoFit/>
          </a:bodyPr>
          <a:lstStyle/>
          <a:p>
            <a:pPr algn="ctr">
              <a:spcBef>
                <a:spcPct val="50000"/>
              </a:spcBef>
            </a:pPr>
            <a:r>
              <a:rPr lang="en-US" sz="5400" b="1" dirty="0">
                <a:solidFill>
                  <a:srgbClr val="FFFF00"/>
                </a:solidFill>
              </a:rPr>
              <a:t>Think Safety</a:t>
            </a:r>
          </a:p>
          <a:p>
            <a:pPr algn="ctr">
              <a:spcBef>
                <a:spcPct val="50000"/>
              </a:spcBef>
            </a:pPr>
            <a:endParaRPr lang="en-US" sz="5400" b="1" dirty="0"/>
          </a:p>
          <a:p>
            <a:pPr algn="ctr">
              <a:spcBef>
                <a:spcPct val="50000"/>
              </a:spcBef>
            </a:pPr>
            <a:r>
              <a:rPr lang="en-US" sz="5400" b="1" dirty="0">
                <a:solidFill>
                  <a:srgbClr val="FFFF00"/>
                </a:solidFill>
              </a:rPr>
              <a:t>Work Safely</a:t>
            </a:r>
          </a:p>
        </p:txBody>
      </p:sp>
      <p:sp>
        <p:nvSpPr>
          <p:cNvPr id="2" name="Slide Number Placeholder 1"/>
          <p:cNvSpPr>
            <a:spLocks noGrp="1"/>
          </p:cNvSpPr>
          <p:nvPr>
            <p:ph type="sldNum" sz="quarter" idx="11"/>
          </p:nvPr>
        </p:nvSpPr>
        <p:spPr/>
        <p:txBody>
          <a:bodyPr/>
          <a:lstStyle/>
          <a:p>
            <a:pPr>
              <a:defRPr/>
            </a:pPr>
            <a:fld id="{CC7275E2-C852-41CB-9EF4-D7479561CDB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latin typeface="Arial Black" pitchFamily="34" charset="0"/>
              </a:rPr>
              <a:t>Toxic Fumes/Gases</a:t>
            </a:r>
            <a:endParaRPr lang="en-US" dirty="0">
              <a:solidFill>
                <a:srgbClr val="FFFF00"/>
              </a:solidFill>
              <a:effectLst/>
              <a:latin typeface="Arial Black" pitchFamily="34" charset="0"/>
            </a:endParaRPr>
          </a:p>
        </p:txBody>
      </p:sp>
      <p:sp>
        <p:nvSpPr>
          <p:cNvPr id="3" name="Content Placeholder 2"/>
          <p:cNvSpPr>
            <a:spLocks noGrp="1"/>
          </p:cNvSpPr>
          <p:nvPr>
            <p:ph idx="1"/>
          </p:nvPr>
        </p:nvSpPr>
        <p:spPr/>
        <p:txBody>
          <a:bodyPr/>
          <a:lstStyle/>
          <a:p>
            <a:r>
              <a:rPr lang="en-US" dirty="0" smtClean="0">
                <a:effectLst/>
                <a:latin typeface="Arial" pitchFamily="34" charset="0"/>
                <a:cs typeface="Arial" pitchFamily="34" charset="0"/>
              </a:rPr>
              <a:t>Toxic fumes are often odorless and since there are many types, one cannot rely on a sense of smell alone.  This is why air monitors should be used in environments where of various types might be encountered on construction sites. </a:t>
            </a:r>
          </a:p>
          <a:p>
            <a:endParaRPr lang="en-US" dirty="0">
              <a:effectLst/>
              <a:latin typeface="Arial" pitchFamily="34" charset="0"/>
              <a:cs typeface="Arial" pitchFamily="34" charset="0"/>
            </a:endParaRPr>
          </a:p>
          <a:p>
            <a:r>
              <a:rPr lang="en-US" dirty="0" smtClean="0">
                <a:effectLst/>
                <a:latin typeface="Arial" pitchFamily="34" charset="0"/>
                <a:cs typeface="Arial" pitchFamily="34" charset="0"/>
              </a:rPr>
              <a:t>Air monitors must be understood in order to used them properly,</a:t>
            </a:r>
            <a:endParaRPr lang="en-US" dirty="0">
              <a:effectLst/>
              <a:latin typeface="Arial" pitchFamily="34" charset="0"/>
              <a:cs typeface="Arial" pitchFamily="34" charset="0"/>
            </a:endParaRPr>
          </a:p>
        </p:txBody>
      </p:sp>
      <p:sp>
        <p:nvSpPr>
          <p:cNvPr id="4" name="Slide Number Placeholder 3"/>
          <p:cNvSpPr>
            <a:spLocks noGrp="1"/>
          </p:cNvSpPr>
          <p:nvPr>
            <p:ph type="sldNum" sz="quarter" idx="11"/>
          </p:nvPr>
        </p:nvSpPr>
        <p:spPr/>
        <p:txBody>
          <a:bodyPr/>
          <a:lstStyle/>
          <a:p>
            <a:pPr>
              <a:defRPr/>
            </a:pPr>
            <a:fld id="{58C4D4DA-8E7C-4192-B612-B5BAB074226A}" type="slidenum">
              <a:rPr lang="en-US" smtClean="0"/>
              <a:pPr>
                <a:defRPr/>
              </a:pPr>
              <a:t>3</a:t>
            </a:fld>
            <a:endParaRPr lang="en-US"/>
          </a:p>
        </p:txBody>
      </p:sp>
    </p:spTree>
    <p:extLst>
      <p:ext uri="{BB962C8B-B14F-4D97-AF65-F5344CB8AC3E}">
        <p14:creationId xmlns:p14="http://schemas.microsoft.com/office/powerpoint/2010/main" val="4020096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457200"/>
            <a:ext cx="7772400" cy="1920875"/>
          </a:xfrm>
        </p:spPr>
        <p:txBody>
          <a:bodyPr/>
          <a:lstStyle/>
          <a:p>
            <a:pPr eaLnBrk="1" hangingPunct="1"/>
            <a:r>
              <a:rPr lang="en-US" sz="5400" dirty="0" smtClean="0">
                <a:solidFill>
                  <a:srgbClr val="FFFF00"/>
                </a:solidFill>
                <a:latin typeface="Arial" charset="0"/>
              </a:rPr>
              <a:t>Air </a:t>
            </a:r>
            <a:r>
              <a:rPr lang="en-US" sz="5400" dirty="0" smtClean="0">
                <a:solidFill>
                  <a:srgbClr val="FFFF00"/>
                </a:solidFill>
                <a:latin typeface="Arial" charset="0"/>
              </a:rPr>
              <a:t>Monitors</a:t>
            </a:r>
            <a:endParaRPr lang="en-US" sz="5400" dirty="0" smtClean="0">
              <a:solidFill>
                <a:srgbClr val="FFFF00"/>
              </a:solidFill>
              <a:latin typeface="Arial" charset="0"/>
            </a:endParaRPr>
          </a:p>
        </p:txBody>
      </p:sp>
      <p:pic>
        <p:nvPicPr>
          <p:cNvPr id="3075" name="Picture 3" descr="UH-RKAM102.jpg"/>
          <p:cNvPicPr>
            <a:picLocks noChangeAspect="1"/>
          </p:cNvPicPr>
          <p:nvPr/>
        </p:nvPicPr>
        <p:blipFill>
          <a:blip r:embed="rId2" cstate="print"/>
          <a:srcRect/>
          <a:stretch>
            <a:fillRect/>
          </a:stretch>
        </p:blipFill>
        <p:spPr bwMode="auto">
          <a:xfrm>
            <a:off x="2590800" y="2209800"/>
            <a:ext cx="3868738" cy="406082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F03CB004-6C78-4035-83FB-245892EC4405}"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685800"/>
            <a:ext cx="8991600" cy="1920875"/>
          </a:xfrm>
        </p:spPr>
        <p:txBody>
          <a:bodyPr/>
          <a:lstStyle/>
          <a:p>
            <a:pPr eaLnBrk="1" hangingPunct="1"/>
            <a:r>
              <a:rPr lang="en-US" dirty="0" smtClean="0">
                <a:solidFill>
                  <a:srgbClr val="FFFF00"/>
                </a:solidFill>
                <a:latin typeface="Arial" charset="0"/>
              </a:rPr>
              <a:t>What is an Air Monitor?</a:t>
            </a:r>
          </a:p>
        </p:txBody>
      </p:sp>
      <p:sp>
        <p:nvSpPr>
          <p:cNvPr id="3" name="Subtitle 2"/>
          <p:cNvSpPr>
            <a:spLocks noGrp="1"/>
          </p:cNvSpPr>
          <p:nvPr>
            <p:ph type="subTitle" sz="quarter" idx="1"/>
          </p:nvPr>
        </p:nvSpPr>
        <p:spPr>
          <a:xfrm>
            <a:off x="914400" y="2743200"/>
            <a:ext cx="7315200" cy="2743200"/>
          </a:xfrm>
        </p:spPr>
        <p:txBody>
          <a:bodyPr/>
          <a:lstStyle/>
          <a:p>
            <a:pPr algn="l" eaLnBrk="1" hangingPunct="1">
              <a:lnSpc>
                <a:spcPct val="90000"/>
              </a:lnSpc>
            </a:pPr>
            <a:r>
              <a:rPr lang="en-US" dirty="0" smtClean="0">
                <a:latin typeface="Arial" charset="0"/>
              </a:rPr>
              <a:t>It is commonly a battery- powered device that draws </a:t>
            </a:r>
            <a:r>
              <a:rPr lang="en-US" dirty="0" smtClean="0">
                <a:latin typeface="Arial" charset="0"/>
              </a:rPr>
              <a:t>air through a medium and evaluates the air quality.  Alarms or alerts are activated when unacceptable levels of toxicity are noted or when inadequate oxygen is present.</a:t>
            </a:r>
          </a:p>
        </p:txBody>
      </p:sp>
      <p:sp>
        <p:nvSpPr>
          <p:cNvPr id="4" name="Slide Number Placeholder 3"/>
          <p:cNvSpPr>
            <a:spLocks noGrp="1"/>
          </p:cNvSpPr>
          <p:nvPr>
            <p:ph type="sldNum" sz="quarter" idx="12"/>
          </p:nvPr>
        </p:nvSpPr>
        <p:spPr/>
        <p:txBody>
          <a:bodyPr/>
          <a:lstStyle/>
          <a:p>
            <a:pPr>
              <a:defRPr/>
            </a:pPr>
            <a:fld id="{F03CB004-6C78-4035-83FB-245892EC4405}"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defRPr/>
            </a:pPr>
            <a:r>
              <a:rPr lang="en-US" sz="4000" dirty="0" smtClean="0">
                <a:solidFill>
                  <a:srgbClr val="FFFF00"/>
                </a:solidFill>
                <a:effectLst/>
                <a:latin typeface="Arial" charset="0"/>
              </a:rPr>
              <a:t>Why is Air Monitoring Important?</a:t>
            </a:r>
          </a:p>
        </p:txBody>
      </p:sp>
      <p:sp>
        <p:nvSpPr>
          <p:cNvPr id="7171" name="Rectangle 3"/>
          <p:cNvSpPr>
            <a:spLocks noGrp="1" noChangeArrowheads="1"/>
          </p:cNvSpPr>
          <p:nvPr>
            <p:ph type="body" idx="1"/>
          </p:nvPr>
        </p:nvSpPr>
        <p:spPr/>
        <p:txBody>
          <a:bodyPr/>
          <a:lstStyle/>
          <a:p>
            <a:pPr eaLnBrk="1" hangingPunct="1">
              <a:lnSpc>
                <a:spcPct val="90000"/>
              </a:lnSpc>
              <a:defRPr/>
            </a:pPr>
            <a:r>
              <a:rPr lang="en-US" dirty="0" smtClean="0">
                <a:latin typeface="Arial" charset="0"/>
              </a:rPr>
              <a:t>Construction workers are frequently in danger of inhaling toxic </a:t>
            </a:r>
            <a:r>
              <a:rPr lang="en-US" dirty="0" smtClean="0">
                <a:latin typeface="Arial" charset="0"/>
              </a:rPr>
              <a:t>fumes/gases </a:t>
            </a:r>
            <a:r>
              <a:rPr lang="en-US" dirty="0" smtClean="0">
                <a:latin typeface="Arial" charset="0"/>
              </a:rPr>
              <a:t>in work areas which may result in death.</a:t>
            </a:r>
          </a:p>
          <a:p>
            <a:pPr eaLnBrk="1" hangingPunct="1">
              <a:lnSpc>
                <a:spcPct val="90000"/>
              </a:lnSpc>
              <a:defRPr/>
            </a:pPr>
            <a:r>
              <a:rPr lang="en-US" dirty="0" smtClean="0">
                <a:latin typeface="Arial" charset="0"/>
              </a:rPr>
              <a:t>Sufficient levels of oxygen must also be observed to ensure worker safety.</a:t>
            </a:r>
          </a:p>
          <a:p>
            <a:pPr eaLnBrk="1" hangingPunct="1">
              <a:lnSpc>
                <a:spcPct val="90000"/>
              </a:lnSpc>
              <a:defRPr/>
            </a:pPr>
            <a:r>
              <a:rPr lang="en-US" dirty="0" smtClean="0">
                <a:latin typeface="Arial" charset="0"/>
              </a:rPr>
              <a:t>To avoid such accidents, the air on construction sites has to be monitored to ensure that the air quality remains within permissible limits.</a:t>
            </a:r>
          </a:p>
          <a:p>
            <a:pPr eaLnBrk="1" hangingPunct="1">
              <a:lnSpc>
                <a:spcPct val="90000"/>
              </a:lnSpc>
              <a:defRPr/>
            </a:pPr>
            <a:endParaRPr lang="en-US" sz="2800" dirty="0" smtClean="0"/>
          </a:p>
        </p:txBody>
      </p:sp>
      <p:sp>
        <p:nvSpPr>
          <p:cNvPr id="2" name="Slide Number Placeholder 1"/>
          <p:cNvSpPr>
            <a:spLocks noGrp="1"/>
          </p:cNvSpPr>
          <p:nvPr>
            <p:ph type="sldNum" sz="quarter" idx="11"/>
          </p:nvPr>
        </p:nvSpPr>
        <p:spPr/>
        <p:txBody>
          <a:bodyPr/>
          <a:lstStyle/>
          <a:p>
            <a:pPr>
              <a:defRPr/>
            </a:pPr>
            <a:fld id="{58C4D4DA-8E7C-4192-B612-B5BAB074226A}"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Sources of </a:t>
            </a:r>
            <a:r>
              <a:rPr lang="en-US" dirty="0" smtClean="0">
                <a:solidFill>
                  <a:srgbClr val="FFFF00"/>
                </a:solidFill>
                <a:effectLst/>
                <a:latin typeface="Arial" charset="0"/>
              </a:rPr>
              <a:t>Fumes/Gases</a:t>
            </a:r>
            <a:endParaRPr lang="en-US" dirty="0" smtClean="0">
              <a:solidFill>
                <a:srgbClr val="FFFF00"/>
              </a:solidFill>
              <a:effectLst/>
              <a:latin typeface="Arial" charset="0"/>
            </a:endParaRPr>
          </a:p>
        </p:txBody>
      </p:sp>
      <p:sp>
        <p:nvSpPr>
          <p:cNvPr id="8195" name="Rectangle 3"/>
          <p:cNvSpPr>
            <a:spLocks noGrp="1" noChangeArrowheads="1"/>
          </p:cNvSpPr>
          <p:nvPr>
            <p:ph type="body" sz="half" idx="1"/>
          </p:nvPr>
        </p:nvSpPr>
        <p:spPr/>
        <p:txBody>
          <a:bodyPr/>
          <a:lstStyle/>
          <a:p>
            <a:pPr eaLnBrk="1" hangingPunct="1">
              <a:lnSpc>
                <a:spcPct val="90000"/>
              </a:lnSpc>
              <a:defRPr/>
            </a:pPr>
            <a:r>
              <a:rPr lang="en-US" sz="2400" dirty="0" smtClean="0">
                <a:latin typeface="Arial" charset="0"/>
              </a:rPr>
              <a:t>Toxic </a:t>
            </a:r>
            <a:r>
              <a:rPr lang="en-US" sz="2400" dirty="0" smtClean="0">
                <a:latin typeface="Arial" charset="0"/>
              </a:rPr>
              <a:t>fumes/gases </a:t>
            </a:r>
            <a:r>
              <a:rPr lang="en-US" sz="2400" dirty="0" smtClean="0">
                <a:latin typeface="Arial" charset="0"/>
              </a:rPr>
              <a:t>can come from a variety of sources.  Many of these </a:t>
            </a:r>
            <a:r>
              <a:rPr lang="en-US" sz="2400" dirty="0" smtClean="0">
                <a:solidFill>
                  <a:srgbClr val="FFFF00"/>
                </a:solidFill>
                <a:latin typeface="Arial" charset="0"/>
              </a:rPr>
              <a:t>sources are in products</a:t>
            </a:r>
            <a:r>
              <a:rPr lang="en-US" sz="2400" dirty="0" smtClean="0">
                <a:latin typeface="Arial" charset="0"/>
              </a:rPr>
              <a:t> such as bleach, chlorine,  paint, kerosene, paint thinner, pesticides, etc.</a:t>
            </a:r>
          </a:p>
          <a:p>
            <a:pPr eaLnBrk="1" hangingPunct="1">
              <a:lnSpc>
                <a:spcPct val="90000"/>
              </a:lnSpc>
              <a:defRPr/>
            </a:pPr>
            <a:r>
              <a:rPr lang="en-US" sz="2400" dirty="0" smtClean="0">
                <a:latin typeface="Arial" charset="0"/>
              </a:rPr>
              <a:t>Dangerous </a:t>
            </a:r>
            <a:r>
              <a:rPr lang="en-US" sz="2400" dirty="0" smtClean="0">
                <a:latin typeface="Arial" charset="0"/>
              </a:rPr>
              <a:t>fumes/gases </a:t>
            </a:r>
            <a:r>
              <a:rPr lang="en-US" sz="2400" dirty="0" smtClean="0">
                <a:latin typeface="Arial" charset="0"/>
              </a:rPr>
              <a:t>can be found in excavated areas whey they </a:t>
            </a:r>
            <a:r>
              <a:rPr lang="en-US" sz="2400" dirty="0" smtClean="0">
                <a:solidFill>
                  <a:srgbClr val="FFFF00"/>
                </a:solidFill>
                <a:latin typeface="Arial" charset="0"/>
              </a:rPr>
              <a:t>may occur naturally in the ground</a:t>
            </a:r>
            <a:r>
              <a:rPr lang="en-US" sz="2400" dirty="0" smtClean="0">
                <a:latin typeface="Arial" charset="0"/>
              </a:rPr>
              <a:t>.</a:t>
            </a:r>
          </a:p>
          <a:p>
            <a:pPr eaLnBrk="1" hangingPunct="1">
              <a:lnSpc>
                <a:spcPct val="90000"/>
              </a:lnSpc>
              <a:defRPr/>
            </a:pPr>
            <a:endParaRPr lang="en-US" sz="2400" dirty="0" smtClean="0">
              <a:latin typeface="Arial" charset="0"/>
            </a:endParaRPr>
          </a:p>
        </p:txBody>
      </p:sp>
      <p:pic>
        <p:nvPicPr>
          <p:cNvPr id="6148" name="Picture 4" descr="chemicals"/>
          <p:cNvPicPr>
            <a:picLocks noChangeAspect="1" noChangeArrowheads="1"/>
          </p:cNvPicPr>
          <p:nvPr/>
        </p:nvPicPr>
        <p:blipFill>
          <a:blip r:embed="rId2" cstate="print"/>
          <a:srcRect/>
          <a:stretch>
            <a:fillRect/>
          </a:stretch>
        </p:blipFill>
        <p:spPr bwMode="auto">
          <a:xfrm>
            <a:off x="5257800" y="2286000"/>
            <a:ext cx="3132138" cy="3352800"/>
          </a:xfrm>
          <a:prstGeom prst="rect">
            <a:avLst/>
          </a:prstGeom>
          <a:noFill/>
          <a:ln w="9525">
            <a:noFill/>
            <a:miter lim="800000"/>
            <a:headEnd/>
            <a:tailEnd/>
          </a:ln>
        </p:spPr>
      </p:pic>
      <p:sp>
        <p:nvSpPr>
          <p:cNvPr id="6149" name="Text Box 6"/>
          <p:cNvSpPr txBox="1">
            <a:spLocks noChangeArrowheads="1"/>
          </p:cNvSpPr>
          <p:nvPr/>
        </p:nvSpPr>
        <p:spPr bwMode="auto">
          <a:xfrm>
            <a:off x="5105400" y="5791200"/>
            <a:ext cx="3429000" cy="915988"/>
          </a:xfrm>
          <a:prstGeom prst="rect">
            <a:avLst/>
          </a:prstGeom>
          <a:noFill/>
          <a:ln w="9525">
            <a:noFill/>
            <a:miter lim="800000"/>
            <a:headEnd/>
            <a:tailEnd/>
          </a:ln>
        </p:spPr>
        <p:txBody>
          <a:bodyPr>
            <a:spAutoFit/>
          </a:bodyPr>
          <a:lstStyle/>
          <a:p>
            <a:pPr>
              <a:spcBef>
                <a:spcPct val="50000"/>
              </a:spcBef>
            </a:pPr>
            <a:r>
              <a:rPr lang="en-US"/>
              <a:t>http://www.familymanagement.com/childcare/facility/chemical.toxins.safety.html</a:t>
            </a:r>
          </a:p>
        </p:txBody>
      </p:sp>
      <p:sp>
        <p:nvSpPr>
          <p:cNvPr id="2" name="Slide Number Placeholder 1"/>
          <p:cNvSpPr>
            <a:spLocks noGrp="1"/>
          </p:cNvSpPr>
          <p:nvPr>
            <p:ph type="sldNum" sz="quarter" idx="11"/>
          </p:nvPr>
        </p:nvSpPr>
        <p:spPr/>
        <p:txBody>
          <a:bodyPr/>
          <a:lstStyle/>
          <a:p>
            <a:pPr>
              <a:defRPr/>
            </a:pPr>
            <a:fld id="{440B3C24-9026-4CB4-BD9F-12D2E7EB423A}"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en-US" dirty="0" smtClean="0">
                <a:solidFill>
                  <a:srgbClr val="FFFF00"/>
                </a:solidFill>
                <a:effectLst/>
                <a:latin typeface="Arial" charset="0"/>
              </a:rPr>
              <a:t>History of Air Monitoring</a:t>
            </a:r>
          </a:p>
        </p:txBody>
      </p:sp>
      <p:sp>
        <p:nvSpPr>
          <p:cNvPr id="9220" name="Rectangle 4"/>
          <p:cNvSpPr>
            <a:spLocks noGrp="1" noChangeArrowheads="1"/>
          </p:cNvSpPr>
          <p:nvPr>
            <p:ph type="body" sz="half" idx="1"/>
          </p:nvPr>
        </p:nvSpPr>
        <p:spPr>
          <a:xfrm>
            <a:off x="304800" y="1600200"/>
            <a:ext cx="4038600" cy="4525963"/>
          </a:xfrm>
        </p:spPr>
        <p:txBody>
          <a:bodyPr/>
          <a:lstStyle/>
          <a:p>
            <a:pPr eaLnBrk="1" hangingPunct="1">
              <a:lnSpc>
                <a:spcPct val="90000"/>
              </a:lnSpc>
              <a:defRPr/>
            </a:pPr>
            <a:r>
              <a:rPr lang="en-US" sz="2200" b="1" dirty="0" smtClean="0">
                <a:latin typeface="Arial" charset="0"/>
              </a:rPr>
              <a:t>Practice of air monitoring begun in 1911.</a:t>
            </a:r>
          </a:p>
          <a:p>
            <a:pPr eaLnBrk="1" hangingPunct="1">
              <a:lnSpc>
                <a:spcPct val="90000"/>
              </a:lnSpc>
              <a:defRPr/>
            </a:pPr>
            <a:r>
              <a:rPr lang="en-US" sz="2200" b="1" dirty="0" smtClean="0">
                <a:latin typeface="Arial" charset="0"/>
              </a:rPr>
              <a:t>Canaries were used to alert miners of toxic fumes.</a:t>
            </a:r>
          </a:p>
          <a:p>
            <a:pPr eaLnBrk="1" hangingPunct="1">
              <a:lnSpc>
                <a:spcPct val="90000"/>
              </a:lnSpc>
              <a:defRPr/>
            </a:pPr>
            <a:r>
              <a:rPr lang="en-US" sz="2200" b="1" dirty="0" smtClean="0">
                <a:latin typeface="Arial" charset="0"/>
              </a:rPr>
              <a:t>The canary is particularly sensitive to toxic </a:t>
            </a:r>
            <a:r>
              <a:rPr lang="en-US" sz="2200" b="1" dirty="0" smtClean="0">
                <a:latin typeface="Arial" charset="0"/>
              </a:rPr>
              <a:t>fumes/gases </a:t>
            </a:r>
            <a:r>
              <a:rPr lang="en-US" sz="2200" b="1" dirty="0" smtClean="0">
                <a:latin typeface="Arial" charset="0"/>
              </a:rPr>
              <a:t>such as carbon monoxide which is colorless, odorless and tasteless. </a:t>
            </a:r>
          </a:p>
          <a:p>
            <a:pPr eaLnBrk="1" hangingPunct="1">
              <a:lnSpc>
                <a:spcPct val="90000"/>
              </a:lnSpc>
              <a:defRPr/>
            </a:pPr>
            <a:r>
              <a:rPr lang="en-US" sz="2200" b="1" dirty="0" smtClean="0">
                <a:latin typeface="Arial" charset="0"/>
              </a:rPr>
              <a:t>When the canary stopped singing, it signaled a problem for the miners.</a:t>
            </a:r>
          </a:p>
          <a:p>
            <a:pPr eaLnBrk="1" hangingPunct="1">
              <a:lnSpc>
                <a:spcPct val="90000"/>
              </a:lnSpc>
              <a:defRPr/>
            </a:pPr>
            <a:endParaRPr lang="en-US" sz="2200" dirty="0" smtClean="0">
              <a:latin typeface="Arial" charset="0"/>
            </a:endParaRPr>
          </a:p>
        </p:txBody>
      </p:sp>
      <p:pic>
        <p:nvPicPr>
          <p:cNvPr id="7172" name="Picture 4" descr="canary_coal_mine"/>
          <p:cNvPicPr>
            <a:picLocks noChangeAspect="1" noChangeArrowheads="1"/>
          </p:cNvPicPr>
          <p:nvPr/>
        </p:nvPicPr>
        <p:blipFill>
          <a:blip r:embed="rId2" cstate="print"/>
          <a:srcRect/>
          <a:stretch>
            <a:fillRect/>
          </a:stretch>
        </p:blipFill>
        <p:spPr bwMode="auto">
          <a:xfrm>
            <a:off x="4495800" y="1981200"/>
            <a:ext cx="4419600" cy="3678238"/>
          </a:xfrm>
          <a:prstGeom prst="rect">
            <a:avLst/>
          </a:prstGeom>
          <a:noFill/>
          <a:ln w="9525">
            <a:noFill/>
            <a:miter lim="800000"/>
            <a:headEnd/>
            <a:tailEnd/>
          </a:ln>
        </p:spPr>
      </p:pic>
      <p:sp>
        <p:nvSpPr>
          <p:cNvPr id="7173" name="Text Box 8"/>
          <p:cNvSpPr txBox="1">
            <a:spLocks noChangeArrowheads="1"/>
          </p:cNvSpPr>
          <p:nvPr/>
        </p:nvSpPr>
        <p:spPr bwMode="auto">
          <a:xfrm>
            <a:off x="5181600" y="5638800"/>
            <a:ext cx="3124200" cy="1054100"/>
          </a:xfrm>
          <a:prstGeom prst="rect">
            <a:avLst/>
          </a:prstGeom>
          <a:noFill/>
          <a:ln w="9525">
            <a:noFill/>
            <a:miter lim="800000"/>
            <a:headEnd/>
            <a:tailEnd/>
          </a:ln>
        </p:spPr>
        <p:txBody>
          <a:bodyPr>
            <a:spAutoFit/>
          </a:bodyPr>
          <a:lstStyle/>
          <a:p>
            <a:pPr algn="ctr">
              <a:spcBef>
                <a:spcPct val="50000"/>
              </a:spcBef>
            </a:pPr>
            <a:r>
              <a:rPr lang="en-US"/>
              <a:t>Miner with caged canary</a:t>
            </a:r>
          </a:p>
          <a:p>
            <a:pPr algn="ctr">
              <a:spcBef>
                <a:spcPct val="50000"/>
              </a:spcBef>
            </a:pPr>
            <a:r>
              <a:rPr lang="en-US"/>
              <a:t>http://www.petcaretips.net/canary-coal-mine.html</a:t>
            </a:r>
          </a:p>
        </p:txBody>
      </p:sp>
      <p:sp>
        <p:nvSpPr>
          <p:cNvPr id="2" name="Slide Number Placeholder 1"/>
          <p:cNvSpPr>
            <a:spLocks noGrp="1"/>
          </p:cNvSpPr>
          <p:nvPr>
            <p:ph type="sldNum" sz="quarter" idx="11"/>
          </p:nvPr>
        </p:nvSpPr>
        <p:spPr/>
        <p:txBody>
          <a:bodyPr/>
          <a:lstStyle/>
          <a:p>
            <a:pPr>
              <a:defRPr/>
            </a:pPr>
            <a:fld id="{7C05A701-8C9D-413E-AE64-A4EF4DE0CDDC}"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r>
              <a:rPr lang="en-US" dirty="0" smtClean="0">
                <a:solidFill>
                  <a:srgbClr val="FFFF00"/>
                </a:solidFill>
                <a:effectLst/>
                <a:latin typeface="Arial" charset="0"/>
              </a:rPr>
              <a:t>History of Air Monitoring</a:t>
            </a:r>
          </a:p>
        </p:txBody>
      </p:sp>
      <p:sp>
        <p:nvSpPr>
          <p:cNvPr id="13316" name="Rectangle 4"/>
          <p:cNvSpPr>
            <a:spLocks noGrp="1" noChangeArrowheads="1"/>
          </p:cNvSpPr>
          <p:nvPr>
            <p:ph type="body" sz="half" idx="1"/>
          </p:nvPr>
        </p:nvSpPr>
        <p:spPr>
          <a:xfrm>
            <a:off x="457200" y="1524000"/>
            <a:ext cx="8229600" cy="1600200"/>
          </a:xfrm>
        </p:spPr>
        <p:txBody>
          <a:bodyPr/>
          <a:lstStyle/>
          <a:p>
            <a:pPr eaLnBrk="1" hangingPunct="1">
              <a:defRPr/>
            </a:pPr>
            <a:r>
              <a:rPr lang="en-US" sz="2600" smtClean="0">
                <a:latin typeface="Arial" charset="0"/>
              </a:rPr>
              <a:t>Canaries are no longer used in mining operations or in any air monitoring application.</a:t>
            </a:r>
          </a:p>
          <a:p>
            <a:pPr eaLnBrk="1" hangingPunct="1">
              <a:defRPr/>
            </a:pPr>
            <a:r>
              <a:rPr lang="en-US" sz="2600" smtClean="0">
                <a:latin typeface="Arial" charset="0"/>
              </a:rPr>
              <a:t>The last canaries were used in 1986 in England.</a:t>
            </a:r>
          </a:p>
        </p:txBody>
      </p:sp>
      <p:pic>
        <p:nvPicPr>
          <p:cNvPr id="8196" name="Picture 4" descr="coalminers&amp;canary"/>
          <p:cNvPicPr>
            <a:picLocks noChangeAspect="1" noChangeArrowheads="1"/>
          </p:cNvPicPr>
          <p:nvPr/>
        </p:nvPicPr>
        <p:blipFill>
          <a:blip r:embed="rId2" cstate="print"/>
          <a:srcRect/>
          <a:stretch>
            <a:fillRect/>
          </a:stretch>
        </p:blipFill>
        <p:spPr bwMode="auto">
          <a:xfrm>
            <a:off x="1066800" y="2971800"/>
            <a:ext cx="5334000" cy="3689350"/>
          </a:xfrm>
          <a:prstGeom prst="rect">
            <a:avLst/>
          </a:prstGeom>
          <a:noFill/>
          <a:ln w="9525">
            <a:noFill/>
            <a:miter lim="800000"/>
            <a:headEnd/>
            <a:tailEnd/>
          </a:ln>
        </p:spPr>
      </p:pic>
      <p:sp>
        <p:nvSpPr>
          <p:cNvPr id="8197" name="Text Box 8"/>
          <p:cNvSpPr txBox="1">
            <a:spLocks noChangeArrowheads="1"/>
          </p:cNvSpPr>
          <p:nvPr/>
        </p:nvSpPr>
        <p:spPr bwMode="auto">
          <a:xfrm>
            <a:off x="6629400" y="3962400"/>
            <a:ext cx="2133600" cy="1878013"/>
          </a:xfrm>
          <a:prstGeom prst="rect">
            <a:avLst/>
          </a:prstGeom>
          <a:noFill/>
          <a:ln w="9525">
            <a:noFill/>
            <a:miter lim="800000"/>
            <a:headEnd/>
            <a:tailEnd/>
          </a:ln>
        </p:spPr>
        <p:txBody>
          <a:bodyPr>
            <a:spAutoFit/>
          </a:bodyPr>
          <a:lstStyle/>
          <a:p>
            <a:pPr>
              <a:spcBef>
                <a:spcPct val="50000"/>
              </a:spcBef>
            </a:pPr>
            <a:r>
              <a:rPr lang="en-US"/>
              <a:t>Miners with caged Canary</a:t>
            </a:r>
          </a:p>
          <a:p>
            <a:pPr>
              <a:spcBef>
                <a:spcPct val="50000"/>
              </a:spcBef>
            </a:pPr>
            <a:r>
              <a:rPr lang="en-US"/>
              <a:t>http://www.sfgate.com/cgi-bin/blogs/pets/detail?entry_id=28551</a:t>
            </a:r>
          </a:p>
        </p:txBody>
      </p:sp>
      <p:sp>
        <p:nvSpPr>
          <p:cNvPr id="2" name="Slide Number Placeholder 1"/>
          <p:cNvSpPr>
            <a:spLocks noGrp="1"/>
          </p:cNvSpPr>
          <p:nvPr>
            <p:ph type="sldNum" sz="quarter" idx="11"/>
          </p:nvPr>
        </p:nvSpPr>
        <p:spPr/>
        <p:txBody>
          <a:bodyPr/>
          <a:lstStyle/>
          <a:p>
            <a:pPr>
              <a:defRPr/>
            </a:pPr>
            <a:fld id="{A632E80C-F17F-41B1-89CE-1C7D2F3BC97D}"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299</TotalTime>
  <Words>912</Words>
  <Application>Microsoft Office PowerPoint</Application>
  <PresentationFormat>On-screen Show (4:3)</PresentationFormat>
  <Paragraphs>110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Stream</vt:lpstr>
      <vt:lpstr>TOXIC FUMES/GASES</vt:lpstr>
      <vt:lpstr>Toxic Fumes</vt:lpstr>
      <vt:lpstr>Toxic Fumes/Gases</vt:lpstr>
      <vt:lpstr>Air Monitors</vt:lpstr>
      <vt:lpstr>What is an Air Monitor?</vt:lpstr>
      <vt:lpstr>Why is Air Monitoring Important?</vt:lpstr>
      <vt:lpstr>Sources of Fumes/Gases</vt:lpstr>
      <vt:lpstr>History of Air Monitoring</vt:lpstr>
      <vt:lpstr>History of Air Monitoring</vt:lpstr>
      <vt:lpstr>Terminology</vt:lpstr>
      <vt:lpstr>Tools and Equipment</vt:lpstr>
      <vt:lpstr>Safety Concerns</vt:lpstr>
      <vt:lpstr>Toxicity Assessment</vt:lpstr>
      <vt:lpstr>Fatalities</vt:lpstr>
      <vt:lpstr>OSHA Regulations</vt:lpstr>
      <vt:lpstr>OSHA Regulations</vt:lpstr>
      <vt:lpstr>PPE Requirements</vt:lpstr>
      <vt:lpstr>Air Monitoring Best Practices</vt:lpstr>
      <vt:lpstr>Air Monitoring Best Practices</vt:lpstr>
      <vt:lpstr>Air Monitoring Best Practices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 Monitoring</dc:title>
  <dc:creator>Sarah</dc:creator>
  <cp:lastModifiedBy>Hinze</cp:lastModifiedBy>
  <cp:revision>21</cp:revision>
  <dcterms:created xsi:type="dcterms:W3CDTF">2011-04-05T18:59:37Z</dcterms:created>
  <dcterms:modified xsi:type="dcterms:W3CDTF">2013-02-17T18:43:50Z</dcterms:modified>
</cp:coreProperties>
</file>