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2" r:id="rId6"/>
    <p:sldId id="261" r:id="rId7"/>
    <p:sldId id="263" r:id="rId8"/>
    <p:sldId id="264" r:id="rId9"/>
    <p:sldId id="267" r:id="rId10"/>
    <p:sldId id="265" r:id="rId11"/>
    <p:sldId id="266" r:id="rId12"/>
    <p:sldId id="268" r:id="rId13"/>
    <p:sldId id="269" r:id="rId14"/>
    <p:sldId id="270" r:id="rId15"/>
    <p:sldId id="272" r:id="rId16"/>
    <p:sldId id="273" r:id="rId17"/>
    <p:sldId id="280" r:id="rId18"/>
    <p:sldId id="279" r:id="rId19"/>
    <p:sldId id="274" r:id="rId20"/>
    <p:sldId id="276" r:id="rId21"/>
    <p:sldId id="275" r:id="rId22"/>
    <p:sldId id="277" r:id="rId23"/>
    <p:sldId id="278"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4660"/>
  </p:normalViewPr>
  <p:slideViewPr>
    <p:cSldViewPr>
      <p:cViewPr varScale="1">
        <p:scale>
          <a:sx n="45" d="100"/>
          <a:sy n="45" d="100"/>
        </p:scale>
        <p:origin x="-130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60EE9E-C66B-4CEE-931F-C531D5E54053}" type="datetimeFigureOut">
              <a:rPr lang="en-US" smtClean="0"/>
              <a:pPr/>
              <a:t>3/15/2013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917D01-D087-48AC-8DC7-23663093FA2E}" type="slidenum">
              <a:rPr lang="en-US" smtClean="0"/>
              <a:pPr/>
              <a:t>‹#›</a:t>
            </a:fld>
            <a:endParaRPr lang="en-US"/>
          </a:p>
        </p:txBody>
      </p:sp>
    </p:spTree>
    <p:extLst>
      <p:ext uri="{BB962C8B-B14F-4D97-AF65-F5344CB8AC3E}">
        <p14:creationId xmlns:p14="http://schemas.microsoft.com/office/powerpoint/2010/main" val="1394622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788A0-25F8-4AE4-A3CD-E92273C6DB8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788A0-25F8-4AE4-A3CD-E92273C6DB8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788A0-25F8-4AE4-A3CD-E92273C6DB8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3788A0-25F8-4AE4-A3CD-E92273C6DB8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53788A0-25F8-4AE4-A3CD-E92273C6DB8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AE9F86-C86D-45C8-9ECA-7ED37813CE62}" type="datetime1">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56CC-214E-43D3-A9C9-6BAAB51F4F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9D3C5A-EA90-488F-96FD-FC52A196707D}" type="datetime1">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56CC-214E-43D3-A9C9-6BAAB51F4F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E929A8-7D19-47D4-8D72-4E742DCAEA41}" type="datetime1">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56CC-214E-43D3-A9C9-6BAAB51F4F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5CA63-EA83-43C8-887A-B19CAB12C455}" type="datetime1">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56CC-214E-43D3-A9C9-6BAAB51F4F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4B04DE-E742-47A8-9EFD-28541912C43D}" type="datetime1">
              <a:rPr lang="en-US" smtClean="0"/>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456CC-214E-43D3-A9C9-6BAAB51F4F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2A7295-90F7-4BB8-BDDC-AB94D5C51097}" type="datetime1">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456CC-214E-43D3-A9C9-6BAAB51F4F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AE05ED-28BE-4B41-B726-8C80704CDA1A}" type="datetime1">
              <a:rPr lang="en-US" smtClean="0"/>
              <a:t>3/15/2013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456CC-214E-43D3-A9C9-6BAAB51F4F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93AE53-3CC7-4BFF-894D-E8F2227AF395}" type="datetime1">
              <a:rPr lang="en-US" smtClean="0"/>
              <a:t>3/15/2013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456CC-214E-43D3-A9C9-6BAAB51F4F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866234-D1B1-41C6-B2A8-317A23F6A153}" type="datetime1">
              <a:rPr lang="en-US" smtClean="0"/>
              <a:t>3/15/2013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456CC-214E-43D3-A9C9-6BAAB51F4F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DE8B26-EA1A-4C3D-A2E5-DBCF6E271D9F}" type="datetime1">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456CC-214E-43D3-A9C9-6BAAB51F4F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9400B1-F235-41DE-BD61-AB357D231509}" type="datetime1">
              <a:rPr lang="en-US" smtClean="0"/>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456CC-214E-43D3-A9C9-6BAAB51F4F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259AF-FCB2-4FF3-B7AA-BF84F6CD4363}" type="datetime1">
              <a:rPr lang="en-US" smtClean="0"/>
              <a:t>3/15/2013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456CC-214E-43D3-A9C9-6BAAB51F4F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685800"/>
            <a:ext cx="6480048" cy="2301240"/>
          </a:xfrm>
        </p:spPr>
        <p:txBody>
          <a:bodyPr>
            <a:normAutofit/>
          </a:bodyPr>
          <a:lstStyle/>
          <a:p>
            <a:pPr algn="ctr"/>
            <a:r>
              <a:rPr lang="en-US" sz="5400" b="1" dirty="0" smtClean="0">
                <a:solidFill>
                  <a:srgbClr val="FFFF00"/>
                </a:solidFill>
                <a:latin typeface="Arial" pitchFamily="34" charset="0"/>
                <a:cs typeface="Arial" pitchFamily="34" charset="0"/>
              </a:rPr>
              <a:t>TICKS</a:t>
            </a:r>
            <a:endParaRPr lang="en-US" sz="5400" b="1" dirty="0">
              <a:solidFill>
                <a:srgbClr val="FFFF00"/>
              </a:solidFill>
              <a:latin typeface="Arial" pitchFamily="34" charset="0"/>
              <a:cs typeface="Arial" pitchFamily="34" charset="0"/>
            </a:endParaRPr>
          </a:p>
        </p:txBody>
      </p:sp>
      <p:pic>
        <p:nvPicPr>
          <p:cNvPr id="8195" name="Picture 3"/>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228600" y="2895600"/>
            <a:ext cx="8686800" cy="336804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F55456CC-214E-43D3-A9C9-6BAAB51F4FC1}"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00"/>
                </a:solidFill>
                <a:latin typeface="Arial" charset="0"/>
              </a:rPr>
              <a:t>Ehrlichiosis</a:t>
            </a:r>
            <a:endParaRPr lang="en-US" b="1" dirty="0">
              <a:solidFill>
                <a:srgbClr val="FFFF00"/>
              </a:solidFill>
            </a:endParaRPr>
          </a:p>
        </p:txBody>
      </p:sp>
      <p:sp>
        <p:nvSpPr>
          <p:cNvPr id="3" name="Content Placeholder 2"/>
          <p:cNvSpPr>
            <a:spLocks noGrp="1"/>
          </p:cNvSpPr>
          <p:nvPr>
            <p:ph idx="1"/>
          </p:nvPr>
        </p:nvSpPr>
        <p:spPr>
          <a:xfrm>
            <a:off x="2750265" y="1447800"/>
            <a:ext cx="6393735" cy="5410200"/>
          </a:xfrm>
        </p:spPr>
        <p:txBody>
          <a:bodyPr>
            <a:normAutofit fontScale="92500"/>
          </a:bodyPr>
          <a:lstStyle/>
          <a:p>
            <a:pPr>
              <a:defRPr/>
            </a:pPr>
            <a:r>
              <a:rPr lang="en-US" dirty="0" err="1" smtClean="0">
                <a:solidFill>
                  <a:schemeClr val="bg1"/>
                </a:solidFill>
                <a:latin typeface="Arial" charset="0"/>
              </a:rPr>
              <a:t>Ehrlichiosis</a:t>
            </a:r>
            <a:r>
              <a:rPr lang="en-US" dirty="0" smtClean="0">
                <a:solidFill>
                  <a:schemeClr val="bg1"/>
                </a:solidFill>
                <a:latin typeface="Arial" charset="0"/>
              </a:rPr>
              <a:t> is a disease caused by bacteria carried by the Lone-Star tick and Deer tick.</a:t>
            </a:r>
          </a:p>
          <a:p>
            <a:pPr>
              <a:buNone/>
              <a:defRPr/>
            </a:pPr>
            <a:endParaRPr lang="en-US" dirty="0" smtClean="0">
              <a:solidFill>
                <a:schemeClr val="bg1"/>
              </a:solidFill>
              <a:latin typeface="Arial" charset="0"/>
            </a:endParaRPr>
          </a:p>
          <a:p>
            <a:pPr>
              <a:defRPr/>
            </a:pPr>
            <a:r>
              <a:rPr lang="en-US" dirty="0" smtClean="0">
                <a:solidFill>
                  <a:schemeClr val="bg1"/>
                </a:solidFill>
                <a:latin typeface="Arial" charset="0"/>
              </a:rPr>
              <a:t>It is considered an acute infection generally without chronic long-term consequences.  The severity of the disease varies from person to person.  May be life-threatening or fatal for elderly and others with compromised immune systems</a:t>
            </a:r>
            <a:endParaRPr lang="en-US" dirty="0">
              <a:solidFill>
                <a:schemeClr val="bg1"/>
              </a:solidFill>
            </a:endParaRPr>
          </a:p>
        </p:txBody>
      </p:sp>
      <p:pic>
        <p:nvPicPr>
          <p:cNvPr id="36866" name="Picture 2"/>
          <p:cNvPicPr>
            <a:picLocks noChangeAspect="1" noChangeArrowheads="1"/>
          </p:cNvPicPr>
          <p:nvPr/>
        </p:nvPicPr>
        <p:blipFill>
          <a:blip r:embed="rId3" cstate="print"/>
          <a:srcRect/>
          <a:stretch>
            <a:fillRect/>
          </a:stretch>
        </p:blipFill>
        <p:spPr bwMode="auto">
          <a:xfrm>
            <a:off x="609600" y="2971800"/>
            <a:ext cx="2140665" cy="3232405"/>
          </a:xfrm>
          <a:prstGeom prst="rect">
            <a:avLst/>
          </a:prstGeom>
          <a:noFill/>
          <a:ln w="9525">
            <a:noFill/>
            <a:miter lim="800000"/>
            <a:headEnd/>
            <a:tailEnd/>
          </a:ln>
        </p:spPr>
      </p:pic>
      <p:sp>
        <p:nvSpPr>
          <p:cNvPr id="6" name="TextBox 5"/>
          <p:cNvSpPr txBox="1"/>
          <p:nvPr/>
        </p:nvSpPr>
        <p:spPr>
          <a:xfrm>
            <a:off x="0" y="6519446"/>
            <a:ext cx="4267200" cy="338554"/>
          </a:xfrm>
          <a:prstGeom prst="rect">
            <a:avLst/>
          </a:prstGeom>
          <a:noFill/>
        </p:spPr>
        <p:txBody>
          <a:bodyPr wrap="square" rtlCol="0">
            <a:spAutoFit/>
          </a:bodyPr>
          <a:lstStyle/>
          <a:p>
            <a:pPr>
              <a:spcBef>
                <a:spcPct val="50000"/>
              </a:spcBef>
            </a:pPr>
            <a:r>
              <a:rPr lang="en-US" sz="800" dirty="0" smtClean="0">
                <a:latin typeface="Arial" pitchFamily="34" charset="0"/>
                <a:cs typeface="Arial" pitchFamily="34" charset="0"/>
              </a:rPr>
              <a:t>Information from Brookhaven National Laboratories: http://www.bnl.gov/esh/shsd/PDF/ESH%20COORDINATORS%20061108%20TICKS.pdf</a:t>
            </a:r>
            <a:endParaRPr lang="en-US" sz="800" dirty="0">
              <a:latin typeface="Arial" pitchFamily="34" charset="0"/>
              <a:cs typeface="Arial" pitchFamily="34" charset="0"/>
            </a:endParaRPr>
          </a:p>
        </p:txBody>
      </p:sp>
      <p:sp>
        <p:nvSpPr>
          <p:cNvPr id="7" name="TextBox 6"/>
          <p:cNvSpPr txBox="1"/>
          <p:nvPr/>
        </p:nvSpPr>
        <p:spPr>
          <a:xfrm>
            <a:off x="685800" y="5943600"/>
            <a:ext cx="3048000" cy="276999"/>
          </a:xfrm>
          <a:prstGeom prst="rect">
            <a:avLst/>
          </a:prstGeom>
          <a:noFill/>
        </p:spPr>
        <p:txBody>
          <a:bodyPr wrap="square" rtlCol="0">
            <a:spAutoFit/>
          </a:bodyPr>
          <a:lstStyle/>
          <a:p>
            <a:r>
              <a:rPr lang="en-US" sz="1200" dirty="0" smtClean="0">
                <a:latin typeface="Arial" pitchFamily="34" charset="0"/>
                <a:cs typeface="Arial" pitchFamily="34" charset="0"/>
              </a:rPr>
              <a:t>Lone-Star Tick</a:t>
            </a:r>
            <a:endParaRPr lang="en-US" sz="1200" dirty="0">
              <a:latin typeface="Arial" pitchFamily="34" charset="0"/>
              <a:cs typeface="Arial" pitchFamily="34" charset="0"/>
            </a:endParaRPr>
          </a:p>
        </p:txBody>
      </p:sp>
      <p:pic>
        <p:nvPicPr>
          <p:cNvPr id="5122" name="Picture 2"/>
          <p:cNvPicPr>
            <a:picLocks noChangeAspect="1" noChangeArrowheads="1"/>
          </p:cNvPicPr>
          <p:nvPr/>
        </p:nvPicPr>
        <p:blipFill>
          <a:blip r:embed="rId4" cstate="print"/>
          <a:srcRect t="4507" r="12500" b="9856"/>
          <a:stretch>
            <a:fillRect/>
          </a:stretch>
        </p:blipFill>
        <p:spPr bwMode="auto">
          <a:xfrm>
            <a:off x="609600" y="1447800"/>
            <a:ext cx="2133600" cy="14478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55456CC-214E-43D3-A9C9-6BAAB51F4FC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00"/>
                </a:solidFill>
                <a:latin typeface="Arial" pitchFamily="34" charset="0"/>
                <a:cs typeface="Arial" pitchFamily="34" charset="0"/>
              </a:rPr>
              <a:t>Ehrlichiosis</a:t>
            </a:r>
            <a:r>
              <a:rPr lang="en-US" b="1" dirty="0" smtClean="0">
                <a:solidFill>
                  <a:srgbClr val="FFFF00"/>
                </a:solidFill>
                <a:latin typeface="Arial" pitchFamily="34" charset="0"/>
                <a:cs typeface="Arial" pitchFamily="34" charset="0"/>
              </a:rPr>
              <a:t> - Symptoms</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142999"/>
            <a:ext cx="6286500" cy="5587377"/>
          </a:xfrm>
        </p:spPr>
        <p:txBody>
          <a:bodyPr>
            <a:normAutofit fontScale="77500" lnSpcReduction="20000"/>
          </a:bodyPr>
          <a:lstStyle/>
          <a:p>
            <a:pPr>
              <a:lnSpc>
                <a:spcPct val="90000"/>
              </a:lnSpc>
              <a:defRPr/>
            </a:pPr>
            <a:r>
              <a:rPr lang="en-US" sz="2900" dirty="0" smtClean="0">
                <a:solidFill>
                  <a:schemeClr val="bg1"/>
                </a:solidFill>
                <a:latin typeface="Arial" charset="0"/>
              </a:rPr>
              <a:t>Infected persons may have mild to severe symptoms including:</a:t>
            </a:r>
          </a:p>
          <a:p>
            <a:pPr>
              <a:lnSpc>
                <a:spcPct val="90000"/>
              </a:lnSpc>
              <a:buSzPct val="85000"/>
              <a:buNone/>
              <a:defRPr/>
            </a:pPr>
            <a:r>
              <a:rPr lang="en-US" sz="2900" dirty="0">
                <a:latin typeface="Arial" charset="0"/>
              </a:rPr>
              <a:t>	</a:t>
            </a:r>
            <a:r>
              <a:rPr lang="en-US" sz="2900" dirty="0" smtClean="0">
                <a:latin typeface="Arial" charset="0"/>
              </a:rPr>
              <a:t>	</a:t>
            </a:r>
          </a:p>
          <a:p>
            <a:pPr>
              <a:lnSpc>
                <a:spcPct val="90000"/>
              </a:lnSpc>
              <a:buSzPct val="85000"/>
              <a:buNone/>
              <a:defRPr/>
            </a:pPr>
            <a:r>
              <a:rPr lang="en-US" sz="2900" i="1" dirty="0" smtClean="0">
                <a:solidFill>
                  <a:srgbClr val="FFC000"/>
                </a:solidFill>
                <a:latin typeface="Arial" charset="0"/>
              </a:rPr>
              <a:t>		fever</a:t>
            </a:r>
          </a:p>
          <a:p>
            <a:pPr>
              <a:lnSpc>
                <a:spcPct val="90000"/>
              </a:lnSpc>
              <a:buSzPct val="85000"/>
              <a:buNone/>
              <a:defRPr/>
            </a:pPr>
            <a:r>
              <a:rPr lang="en-US" sz="2900" i="1" dirty="0">
                <a:solidFill>
                  <a:srgbClr val="FFC000"/>
                </a:solidFill>
                <a:latin typeface="Arial" charset="0"/>
              </a:rPr>
              <a:t>	</a:t>
            </a:r>
            <a:r>
              <a:rPr lang="en-US" sz="2900" i="1" dirty="0" smtClean="0">
                <a:solidFill>
                  <a:srgbClr val="FFC000"/>
                </a:solidFill>
                <a:latin typeface="Arial" charset="0"/>
              </a:rPr>
              <a:t>	headache</a:t>
            </a:r>
          </a:p>
          <a:p>
            <a:pPr>
              <a:lnSpc>
                <a:spcPct val="90000"/>
              </a:lnSpc>
              <a:buSzPct val="85000"/>
              <a:buNone/>
              <a:defRPr/>
            </a:pPr>
            <a:r>
              <a:rPr lang="en-US" sz="2900" i="1" dirty="0">
                <a:solidFill>
                  <a:srgbClr val="FFC000"/>
                </a:solidFill>
                <a:latin typeface="Arial" charset="0"/>
              </a:rPr>
              <a:t>	</a:t>
            </a:r>
            <a:r>
              <a:rPr lang="en-US" sz="2900" i="1" dirty="0" smtClean="0">
                <a:solidFill>
                  <a:srgbClr val="FFC000"/>
                </a:solidFill>
                <a:latin typeface="Arial" charset="0"/>
              </a:rPr>
              <a:t>	muscle aches </a:t>
            </a:r>
          </a:p>
          <a:p>
            <a:pPr>
              <a:lnSpc>
                <a:spcPct val="90000"/>
              </a:lnSpc>
              <a:buSzPct val="85000"/>
              <a:buNone/>
              <a:defRPr/>
            </a:pPr>
            <a:r>
              <a:rPr lang="en-US" sz="2900" i="1" dirty="0" smtClean="0">
                <a:solidFill>
                  <a:srgbClr val="FFC000"/>
                </a:solidFill>
                <a:latin typeface="Arial" charset="0"/>
              </a:rPr>
              <a:t>		nausea </a:t>
            </a:r>
          </a:p>
          <a:p>
            <a:pPr>
              <a:lnSpc>
                <a:spcPct val="90000"/>
              </a:lnSpc>
              <a:buSzPct val="85000"/>
              <a:buNone/>
              <a:defRPr/>
            </a:pPr>
            <a:r>
              <a:rPr lang="en-US" sz="2900" i="1" dirty="0" smtClean="0">
                <a:solidFill>
                  <a:srgbClr val="FFC000"/>
                </a:solidFill>
                <a:latin typeface="Arial" charset="0"/>
              </a:rPr>
              <a:t>		vomiting </a:t>
            </a:r>
          </a:p>
          <a:p>
            <a:pPr>
              <a:lnSpc>
                <a:spcPct val="90000"/>
              </a:lnSpc>
              <a:buSzPct val="85000"/>
              <a:buNone/>
              <a:defRPr/>
            </a:pPr>
            <a:r>
              <a:rPr lang="en-US" sz="2900" i="1" dirty="0" smtClean="0">
                <a:solidFill>
                  <a:srgbClr val="FFC000"/>
                </a:solidFill>
                <a:latin typeface="Arial" charset="0"/>
              </a:rPr>
              <a:t>		diarrhea</a:t>
            </a:r>
          </a:p>
          <a:p>
            <a:pPr>
              <a:lnSpc>
                <a:spcPct val="90000"/>
              </a:lnSpc>
              <a:buSzPct val="85000"/>
              <a:buNone/>
              <a:defRPr/>
            </a:pPr>
            <a:r>
              <a:rPr lang="en-US" sz="2900" i="1" dirty="0" smtClean="0">
                <a:solidFill>
                  <a:srgbClr val="FFC000"/>
                </a:solidFill>
                <a:latin typeface="Arial" charset="0"/>
              </a:rPr>
              <a:t>		cough</a:t>
            </a:r>
          </a:p>
          <a:p>
            <a:pPr>
              <a:lnSpc>
                <a:spcPct val="90000"/>
              </a:lnSpc>
              <a:buSzPct val="85000"/>
              <a:buNone/>
              <a:defRPr/>
            </a:pPr>
            <a:r>
              <a:rPr lang="en-US" sz="2900" i="1" dirty="0" smtClean="0">
                <a:solidFill>
                  <a:srgbClr val="FFC000"/>
                </a:solidFill>
                <a:latin typeface="Arial" charset="0"/>
              </a:rPr>
              <a:t>		joint pains</a:t>
            </a:r>
          </a:p>
          <a:p>
            <a:pPr>
              <a:lnSpc>
                <a:spcPct val="90000"/>
              </a:lnSpc>
              <a:buSzPct val="85000"/>
              <a:buNone/>
              <a:defRPr/>
            </a:pPr>
            <a:endParaRPr lang="en-US" sz="2900" i="1" dirty="0" smtClean="0">
              <a:solidFill>
                <a:srgbClr val="FFC000"/>
              </a:solidFill>
              <a:latin typeface="Arial" charset="0"/>
            </a:endParaRPr>
          </a:p>
          <a:p>
            <a:pPr>
              <a:lnSpc>
                <a:spcPct val="90000"/>
              </a:lnSpc>
              <a:defRPr/>
            </a:pPr>
            <a:r>
              <a:rPr lang="en-US" sz="2900" dirty="0" smtClean="0">
                <a:solidFill>
                  <a:schemeClr val="bg1"/>
                </a:solidFill>
                <a:latin typeface="Arial" charset="0"/>
              </a:rPr>
              <a:t>In some cases, </a:t>
            </a:r>
            <a:r>
              <a:rPr lang="en-US" sz="2900" dirty="0" err="1" smtClean="0">
                <a:solidFill>
                  <a:schemeClr val="bg1"/>
                </a:solidFill>
                <a:latin typeface="Arial" charset="0"/>
              </a:rPr>
              <a:t>Ehrlichiosis</a:t>
            </a:r>
            <a:r>
              <a:rPr lang="en-US" sz="2900" dirty="0" smtClean="0">
                <a:solidFill>
                  <a:schemeClr val="bg1"/>
                </a:solidFill>
                <a:latin typeface="Arial" charset="0"/>
              </a:rPr>
              <a:t> can result in coma, lung and kidney damage, other organ damages, and seizures. </a:t>
            </a:r>
          </a:p>
          <a:p>
            <a:pPr>
              <a:lnSpc>
                <a:spcPct val="90000"/>
              </a:lnSpc>
              <a:buSzPct val="85000"/>
              <a:buNone/>
              <a:defRPr/>
            </a:pPr>
            <a:endParaRPr lang="en-US" sz="2900" i="1" dirty="0" smtClean="0">
              <a:solidFill>
                <a:srgbClr val="FFC000"/>
              </a:solidFill>
              <a:latin typeface="Arial" charset="0"/>
            </a:endParaRPr>
          </a:p>
          <a:p>
            <a:pPr>
              <a:lnSpc>
                <a:spcPct val="90000"/>
              </a:lnSpc>
              <a:buSzPct val="85000"/>
              <a:defRPr/>
            </a:pPr>
            <a:r>
              <a:rPr lang="en-US" sz="2900" dirty="0" smtClean="0">
                <a:solidFill>
                  <a:schemeClr val="bg1"/>
                </a:solidFill>
                <a:latin typeface="Arial" charset="0"/>
              </a:rPr>
              <a:t>The infected site bears a rash similar to that of developing Lyme </a:t>
            </a:r>
            <a:r>
              <a:rPr lang="en-US" sz="2900" dirty="0" err="1" smtClean="0">
                <a:solidFill>
                  <a:schemeClr val="bg1"/>
                </a:solidFill>
                <a:latin typeface="Arial" charset="0"/>
              </a:rPr>
              <a:t>Diease</a:t>
            </a:r>
            <a:r>
              <a:rPr lang="en-US" sz="2900" dirty="0" smtClean="0">
                <a:solidFill>
                  <a:schemeClr val="bg1"/>
                </a:solidFill>
                <a:latin typeface="Arial" charset="0"/>
              </a:rPr>
              <a:t>. </a:t>
            </a:r>
            <a:endParaRPr lang="en-US" sz="2900" i="1" dirty="0">
              <a:solidFill>
                <a:schemeClr val="bg1"/>
              </a:solidFill>
              <a:latin typeface="Arial" charset="0"/>
            </a:endParaRPr>
          </a:p>
          <a:p>
            <a:endParaRPr lang="en-US" dirty="0"/>
          </a:p>
        </p:txBody>
      </p:sp>
      <p:sp>
        <p:nvSpPr>
          <p:cNvPr id="4" name="TextBox 3"/>
          <p:cNvSpPr txBox="1"/>
          <p:nvPr/>
        </p:nvSpPr>
        <p:spPr>
          <a:xfrm>
            <a:off x="3429000" y="6400800"/>
            <a:ext cx="5715000" cy="659155"/>
          </a:xfrm>
          <a:prstGeom prst="rect">
            <a:avLst/>
          </a:prstGeom>
          <a:noFill/>
        </p:spPr>
        <p:txBody>
          <a:bodyPr wrap="square" rtlCol="0">
            <a:spAutoFit/>
          </a:bodyPr>
          <a:lstStyle/>
          <a:p>
            <a:pPr algn="r">
              <a:spcBef>
                <a:spcPts val="100"/>
              </a:spcBef>
            </a:pPr>
            <a:r>
              <a:rPr lang="en-US" sz="800" dirty="0" smtClean="0">
                <a:latin typeface="Arial" pitchFamily="34" charset="0"/>
                <a:cs typeface="Arial" pitchFamily="34" charset="0"/>
              </a:rPr>
              <a:t>Information from Brookhaven National Laboratories &amp; </a:t>
            </a:r>
            <a:r>
              <a:rPr lang="en-US" sz="800" dirty="0" err="1" smtClean="0">
                <a:latin typeface="Arial" pitchFamily="34" charset="0"/>
                <a:cs typeface="Arial" pitchFamily="34" charset="0"/>
              </a:rPr>
              <a:t>Publimed</a:t>
            </a:r>
            <a:r>
              <a:rPr lang="en-US" sz="800" dirty="0" smtClean="0">
                <a:latin typeface="Arial" pitchFamily="34" charset="0"/>
                <a:cs typeface="Arial" pitchFamily="34" charset="0"/>
              </a:rPr>
              <a:t> Health: http://www.bnl.gov/esh/shsd/PDF/ESH%20COORDINATORS%20061108%20TICKS.pdf</a:t>
            </a:r>
          </a:p>
          <a:p>
            <a:pPr algn="r">
              <a:spcBef>
                <a:spcPts val="100"/>
              </a:spcBef>
            </a:pPr>
            <a:r>
              <a:rPr lang="en-US" sz="800" dirty="0" smtClean="0">
                <a:latin typeface="Arial" pitchFamily="34" charset="0"/>
                <a:cs typeface="Arial" pitchFamily="34" charset="0"/>
              </a:rPr>
              <a:t>http://www.ncbi.nlm.nih.gov/pubmedhealth/PMH0002357/</a:t>
            </a:r>
          </a:p>
          <a:p>
            <a:pPr>
              <a:spcBef>
                <a:spcPct val="50000"/>
              </a:spcBef>
            </a:pPr>
            <a:endParaRPr lang="en-US" sz="800" dirty="0"/>
          </a:p>
        </p:txBody>
      </p:sp>
      <p:pic>
        <p:nvPicPr>
          <p:cNvPr id="3075" name="Picture 3"/>
          <p:cNvPicPr>
            <a:picLocks noChangeAspect="1" noChangeArrowheads="1"/>
          </p:cNvPicPr>
          <p:nvPr/>
        </p:nvPicPr>
        <p:blipFill>
          <a:blip r:embed="rId3" cstate="print"/>
          <a:srcRect l="16667"/>
          <a:stretch>
            <a:fillRect/>
          </a:stretch>
        </p:blipFill>
        <p:spPr bwMode="auto">
          <a:xfrm>
            <a:off x="5638800" y="2133600"/>
            <a:ext cx="2627376" cy="2362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55456CC-214E-43D3-A9C9-6BAAB51F4FC1}"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FFFF00"/>
                </a:solidFill>
                <a:latin typeface="Arial" pitchFamily="34" charset="0"/>
                <a:cs typeface="Arial" pitchFamily="34" charset="0"/>
              </a:rPr>
              <a:t>Ehrlichiosis</a:t>
            </a:r>
            <a:r>
              <a:rPr lang="en-US" b="1" dirty="0" smtClean="0">
                <a:solidFill>
                  <a:srgbClr val="FFFF00"/>
                </a:solidFill>
                <a:latin typeface="Arial" pitchFamily="34" charset="0"/>
                <a:cs typeface="Arial" pitchFamily="34" charset="0"/>
              </a:rPr>
              <a:t> - Treatment</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600200"/>
            <a:ext cx="8534400" cy="4800600"/>
          </a:xfrm>
        </p:spPr>
        <p:txBody>
          <a:bodyPr>
            <a:normAutofit/>
          </a:bodyPr>
          <a:lstStyle/>
          <a:p>
            <a:pPr marL="0" indent="0">
              <a:defRPr/>
            </a:pPr>
            <a:r>
              <a:rPr lang="en-US" sz="2800" dirty="0" smtClean="0">
                <a:solidFill>
                  <a:schemeClr val="bg1"/>
                </a:solidFill>
                <a:latin typeface="Arial" charset="0"/>
              </a:rPr>
              <a:t>Antibiotics such as Tetracycline or </a:t>
            </a:r>
            <a:r>
              <a:rPr lang="en-US" sz="2800" dirty="0" err="1" smtClean="0">
                <a:solidFill>
                  <a:schemeClr val="bg1"/>
                </a:solidFill>
                <a:latin typeface="Arial" charset="0"/>
              </a:rPr>
              <a:t>Doxycycline</a:t>
            </a:r>
            <a:r>
              <a:rPr lang="en-US" sz="2800" dirty="0" smtClean="0">
                <a:solidFill>
                  <a:schemeClr val="bg1"/>
                </a:solidFill>
                <a:latin typeface="Arial" charset="0"/>
              </a:rPr>
              <a:t>    are used to treat </a:t>
            </a:r>
            <a:r>
              <a:rPr lang="en-US" sz="2800" dirty="0" err="1" smtClean="0">
                <a:solidFill>
                  <a:schemeClr val="bg1"/>
                </a:solidFill>
                <a:latin typeface="Arial" charset="0"/>
              </a:rPr>
              <a:t>Ehrlichiosis</a:t>
            </a:r>
            <a:r>
              <a:rPr lang="en-US" sz="2800" dirty="0" smtClean="0">
                <a:solidFill>
                  <a:schemeClr val="bg1"/>
                </a:solidFill>
                <a:latin typeface="Arial" charset="0"/>
              </a:rPr>
              <a:t>.</a:t>
            </a:r>
          </a:p>
          <a:p>
            <a:pPr marL="63500" lvl="1" indent="0">
              <a:buSzPct val="85000"/>
              <a:buFont typeface="Arial" pitchFamily="34" charset="0"/>
              <a:buChar char="•"/>
              <a:defRPr/>
            </a:pPr>
            <a:endParaRPr lang="en-US" dirty="0" smtClean="0">
              <a:solidFill>
                <a:schemeClr val="bg1"/>
              </a:solidFill>
              <a:latin typeface="Arial" charset="0"/>
            </a:endParaRPr>
          </a:p>
          <a:p>
            <a:pPr marL="63500" lvl="1" indent="0">
              <a:buSzPct val="85000"/>
              <a:buFont typeface="Arial" pitchFamily="34" charset="0"/>
              <a:buChar char="•"/>
              <a:defRPr/>
            </a:pPr>
            <a:r>
              <a:rPr lang="en-US" dirty="0" smtClean="0">
                <a:solidFill>
                  <a:schemeClr val="bg1"/>
                </a:solidFill>
                <a:latin typeface="Arial" charset="0"/>
              </a:rPr>
              <a:t> Antibiotics should be initiated </a:t>
            </a:r>
            <a:r>
              <a:rPr lang="en-US" i="1" u="sng" dirty="0" smtClean="0">
                <a:solidFill>
                  <a:schemeClr val="bg1"/>
                </a:solidFill>
                <a:latin typeface="Arial" charset="0"/>
              </a:rPr>
              <a:t>immediately</a:t>
            </a:r>
            <a:r>
              <a:rPr lang="en-US" dirty="0" smtClean="0">
                <a:solidFill>
                  <a:schemeClr val="bg1"/>
                </a:solidFill>
                <a:latin typeface="Arial" charset="0"/>
              </a:rPr>
              <a:t> when there is suspicion of </a:t>
            </a:r>
            <a:r>
              <a:rPr lang="en-US" dirty="0" err="1" smtClean="0">
                <a:solidFill>
                  <a:schemeClr val="bg1"/>
                </a:solidFill>
                <a:latin typeface="Arial" charset="0"/>
              </a:rPr>
              <a:t>Ehrlichiosis</a:t>
            </a:r>
            <a:r>
              <a:rPr lang="en-US" dirty="0" smtClean="0">
                <a:solidFill>
                  <a:schemeClr val="bg1"/>
                </a:solidFill>
                <a:latin typeface="Arial" charset="0"/>
              </a:rPr>
              <a:t>, whether it has been lab confirmed or not. This will prevent the infection from becoming critical. </a:t>
            </a:r>
          </a:p>
          <a:p>
            <a:pPr marL="63500" lvl="1" indent="0">
              <a:buSzPct val="85000"/>
              <a:buFont typeface="Arial" pitchFamily="34" charset="0"/>
              <a:buChar char="•"/>
              <a:defRPr/>
            </a:pPr>
            <a:endParaRPr lang="en-US" dirty="0" smtClean="0">
              <a:solidFill>
                <a:schemeClr val="bg1"/>
              </a:solidFill>
              <a:latin typeface="Arial" charset="0"/>
            </a:endParaRPr>
          </a:p>
          <a:p>
            <a:pPr marL="63500" lvl="1" indent="0">
              <a:buSzPct val="85000"/>
              <a:buFont typeface="Arial" pitchFamily="34" charset="0"/>
              <a:buChar char="•"/>
              <a:defRPr/>
            </a:pPr>
            <a:r>
              <a:rPr lang="en-US" dirty="0" smtClean="0">
                <a:solidFill>
                  <a:schemeClr val="bg1"/>
                </a:solidFill>
                <a:latin typeface="Arial" charset="0"/>
              </a:rPr>
              <a:t> Treatment lasts for a minimum of 7 days to 2 weeks.</a:t>
            </a:r>
          </a:p>
          <a:p>
            <a:pPr marL="63500" lvl="1" indent="0">
              <a:buSzPct val="85000"/>
              <a:buFont typeface="Arial" pitchFamily="34" charset="0"/>
              <a:buChar char="•"/>
              <a:defRPr/>
            </a:pPr>
            <a:endParaRPr lang="en-US" dirty="0" smtClean="0">
              <a:solidFill>
                <a:schemeClr val="bg1"/>
              </a:solidFill>
              <a:latin typeface="Arial" charset="0"/>
            </a:endParaRPr>
          </a:p>
          <a:p>
            <a:pPr marL="63500" lvl="1" indent="0">
              <a:buSzPct val="85000"/>
              <a:buNone/>
              <a:defRPr/>
            </a:pPr>
            <a:endParaRPr lang="en-US" dirty="0" smtClean="0">
              <a:solidFill>
                <a:schemeClr val="bg1"/>
              </a:solidFill>
              <a:latin typeface="Arial" charset="0"/>
            </a:endParaRPr>
          </a:p>
          <a:p>
            <a:pPr marL="63500" lvl="1" indent="0">
              <a:buSzPct val="85000"/>
              <a:buFont typeface="Arial" pitchFamily="34" charset="0"/>
              <a:buChar char="•"/>
              <a:defRPr/>
            </a:pPr>
            <a:endParaRPr lang="en-US" dirty="0" smtClean="0">
              <a:solidFill>
                <a:schemeClr val="bg1"/>
              </a:solidFill>
              <a:latin typeface="Arial" charset="0"/>
            </a:endParaRPr>
          </a:p>
          <a:p>
            <a:pPr marL="63500" lvl="1" indent="0">
              <a:buSzPct val="85000"/>
              <a:buFont typeface="Arial" pitchFamily="34" charset="0"/>
              <a:buChar char="•"/>
              <a:defRPr/>
            </a:pPr>
            <a:endParaRPr lang="en-US" dirty="0" smtClean="0">
              <a:solidFill>
                <a:schemeClr val="bg1"/>
              </a:solidFill>
              <a:latin typeface="Arial" charset="0"/>
            </a:endParaRPr>
          </a:p>
          <a:p>
            <a:pPr lvl="1">
              <a:buSzPct val="85000"/>
              <a:buBlip>
                <a:blip r:embed="rId3"/>
              </a:buBlip>
              <a:defRPr/>
            </a:pPr>
            <a:endParaRPr lang="en-US" sz="800" dirty="0" smtClean="0">
              <a:latin typeface="Arial" charset="0"/>
            </a:endParaRPr>
          </a:p>
          <a:p>
            <a:endParaRPr lang="en-US" dirty="0"/>
          </a:p>
        </p:txBody>
      </p:sp>
      <p:sp>
        <p:nvSpPr>
          <p:cNvPr id="6" name="TextBox 5"/>
          <p:cNvSpPr txBox="1"/>
          <p:nvPr/>
        </p:nvSpPr>
        <p:spPr>
          <a:xfrm>
            <a:off x="0" y="6400800"/>
            <a:ext cx="5715000" cy="659155"/>
          </a:xfrm>
          <a:prstGeom prst="rect">
            <a:avLst/>
          </a:prstGeom>
          <a:noFill/>
        </p:spPr>
        <p:txBody>
          <a:bodyPr wrap="square" rtlCol="0">
            <a:spAutoFit/>
          </a:bodyPr>
          <a:lstStyle/>
          <a:p>
            <a:pPr>
              <a:spcBef>
                <a:spcPts val="100"/>
              </a:spcBef>
            </a:pPr>
            <a:r>
              <a:rPr lang="en-US" sz="800" dirty="0" smtClean="0">
                <a:latin typeface="Arial" pitchFamily="34" charset="0"/>
                <a:cs typeface="Arial" pitchFamily="34" charset="0"/>
              </a:rPr>
              <a:t>Information from Brookhaven National Laboratories &amp; </a:t>
            </a:r>
            <a:r>
              <a:rPr lang="en-US" sz="800" dirty="0" err="1" smtClean="0">
                <a:latin typeface="Arial" pitchFamily="34" charset="0"/>
                <a:cs typeface="Arial" pitchFamily="34" charset="0"/>
              </a:rPr>
              <a:t>Publimed</a:t>
            </a:r>
            <a:r>
              <a:rPr lang="en-US" sz="800" dirty="0" smtClean="0">
                <a:latin typeface="Arial" pitchFamily="34" charset="0"/>
                <a:cs typeface="Arial" pitchFamily="34" charset="0"/>
              </a:rPr>
              <a:t> Health: http://www.bnl.gov/esh/shsd/PDF/ESH%20COORDINATORS%20061108%20TICKS.pdf</a:t>
            </a:r>
          </a:p>
          <a:p>
            <a:pPr>
              <a:spcBef>
                <a:spcPts val="100"/>
              </a:spcBef>
            </a:pPr>
            <a:r>
              <a:rPr lang="en-US" sz="800" dirty="0" smtClean="0">
                <a:latin typeface="Arial" pitchFamily="34" charset="0"/>
                <a:cs typeface="Arial" pitchFamily="34" charset="0"/>
              </a:rPr>
              <a:t>http://www.ncbi.nlm.nih.gov/pubmedhealth/PMH0002357/</a:t>
            </a:r>
          </a:p>
          <a:p>
            <a:pPr>
              <a:spcBef>
                <a:spcPct val="50000"/>
              </a:spcBef>
            </a:pPr>
            <a:endParaRPr lang="en-US" sz="800" dirty="0"/>
          </a:p>
        </p:txBody>
      </p:sp>
      <p:sp>
        <p:nvSpPr>
          <p:cNvPr id="4" name="Slide Number Placeholder 3"/>
          <p:cNvSpPr>
            <a:spLocks noGrp="1"/>
          </p:cNvSpPr>
          <p:nvPr>
            <p:ph type="sldNum" sz="quarter" idx="12"/>
          </p:nvPr>
        </p:nvSpPr>
        <p:spPr/>
        <p:txBody>
          <a:bodyPr/>
          <a:lstStyle/>
          <a:p>
            <a:fld id="{F55456CC-214E-43D3-A9C9-6BAAB51F4FC1}"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srcRect r="6250"/>
          <a:stretch>
            <a:fillRect/>
          </a:stretch>
        </p:blipFill>
        <p:spPr bwMode="auto">
          <a:xfrm>
            <a:off x="6400800" y="457200"/>
            <a:ext cx="2286000" cy="1828800"/>
          </a:xfrm>
          <a:prstGeom prst="rect">
            <a:avLst/>
          </a:prstGeom>
          <a:noFill/>
          <a:ln w="9525">
            <a:noFill/>
            <a:miter lim="800000"/>
            <a:headEnd/>
            <a:tailEnd/>
          </a:ln>
        </p:spPr>
      </p:pic>
      <p:sp>
        <p:nvSpPr>
          <p:cNvPr id="2" name="Title 1"/>
          <p:cNvSpPr>
            <a:spLocks noGrp="1"/>
          </p:cNvSpPr>
          <p:nvPr>
            <p:ph type="title"/>
          </p:nvPr>
        </p:nvSpPr>
        <p:spPr/>
        <p:txBody>
          <a:bodyPr/>
          <a:lstStyle/>
          <a:p>
            <a:pPr algn="l"/>
            <a:r>
              <a:rPr lang="en-US" b="1" dirty="0" err="1" smtClean="0">
                <a:solidFill>
                  <a:srgbClr val="FFFF00"/>
                </a:solidFill>
                <a:latin typeface="Arial" charset="0"/>
              </a:rPr>
              <a:t>Babesiosis</a:t>
            </a:r>
            <a:endParaRPr lang="en-US" b="1" dirty="0">
              <a:solidFill>
                <a:srgbClr val="FFFF00"/>
              </a:solidFill>
            </a:endParaRPr>
          </a:p>
        </p:txBody>
      </p:sp>
      <p:sp>
        <p:nvSpPr>
          <p:cNvPr id="3" name="Content Placeholder 2"/>
          <p:cNvSpPr>
            <a:spLocks noGrp="1"/>
          </p:cNvSpPr>
          <p:nvPr>
            <p:ph idx="1"/>
          </p:nvPr>
        </p:nvSpPr>
        <p:spPr>
          <a:xfrm>
            <a:off x="-1" y="1219200"/>
            <a:ext cx="6400799" cy="5638800"/>
          </a:xfrm>
        </p:spPr>
        <p:txBody>
          <a:bodyPr>
            <a:normAutofit fontScale="62500" lnSpcReduction="20000"/>
          </a:bodyPr>
          <a:lstStyle/>
          <a:p>
            <a:r>
              <a:rPr lang="en-US" sz="3600" dirty="0" err="1" smtClean="0">
                <a:solidFill>
                  <a:schemeClr val="bg1"/>
                </a:solidFill>
              </a:rPr>
              <a:t>B</a:t>
            </a:r>
            <a:r>
              <a:rPr lang="en-US" sz="3600" dirty="0" err="1" smtClean="0">
                <a:solidFill>
                  <a:schemeClr val="bg1"/>
                </a:solidFill>
                <a:latin typeface="Arial" charset="0"/>
                <a:cs typeface="Arial" charset="0"/>
              </a:rPr>
              <a:t>abesiosis</a:t>
            </a:r>
            <a:r>
              <a:rPr lang="en-US" sz="3600" dirty="0" smtClean="0">
                <a:solidFill>
                  <a:schemeClr val="bg1"/>
                </a:solidFill>
                <a:latin typeface="Arial" charset="0"/>
                <a:cs typeface="Arial" charset="0"/>
              </a:rPr>
              <a:t> is a malaria-like illness caused by a protozoan parasite that is primarily transmitted by the black-legged deer tick.</a:t>
            </a:r>
          </a:p>
          <a:p>
            <a:pPr marL="0" indent="0">
              <a:buNone/>
            </a:pPr>
            <a:endParaRPr lang="en-US" sz="3600" dirty="0" smtClean="0">
              <a:solidFill>
                <a:schemeClr val="bg1"/>
              </a:solidFill>
              <a:latin typeface="Arial" charset="0"/>
              <a:cs typeface="Arial" charset="0"/>
            </a:endParaRPr>
          </a:p>
          <a:p>
            <a:r>
              <a:rPr lang="en-US" sz="3600" dirty="0" smtClean="0">
                <a:solidFill>
                  <a:schemeClr val="bg1"/>
                </a:solidFill>
                <a:latin typeface="Arial" charset="0"/>
              </a:rPr>
              <a:t>The disease may be </a:t>
            </a:r>
            <a:r>
              <a:rPr lang="en-US" sz="3600" u="sng" dirty="0" smtClean="0">
                <a:solidFill>
                  <a:srgbClr val="FFC000"/>
                </a:solidFill>
                <a:latin typeface="Arial" charset="0"/>
              </a:rPr>
              <a:t>asymptomatic</a:t>
            </a:r>
            <a:r>
              <a:rPr lang="en-US" sz="3600" dirty="0" smtClean="0">
                <a:solidFill>
                  <a:schemeClr val="bg1"/>
                </a:solidFill>
                <a:latin typeface="Arial" charset="0"/>
              </a:rPr>
              <a:t> (carrier shows no symptoms), but known symptoms include:</a:t>
            </a:r>
          </a:p>
          <a:p>
            <a:pPr>
              <a:buNone/>
            </a:pPr>
            <a:r>
              <a:rPr lang="en-US" sz="3600" dirty="0" smtClean="0">
                <a:solidFill>
                  <a:schemeClr val="bg1"/>
                </a:solidFill>
                <a:latin typeface="Arial" charset="0"/>
              </a:rPr>
              <a:t>	</a:t>
            </a:r>
            <a:r>
              <a:rPr lang="en-US" sz="3600" dirty="0" smtClean="0">
                <a:solidFill>
                  <a:srgbClr val="FFC000"/>
                </a:solidFill>
                <a:latin typeface="Arial" charset="0"/>
              </a:rPr>
              <a:t>	</a:t>
            </a:r>
          </a:p>
          <a:p>
            <a:pPr>
              <a:buNone/>
            </a:pPr>
            <a:r>
              <a:rPr lang="en-US" sz="3600" i="1" dirty="0" smtClean="0">
                <a:solidFill>
                  <a:srgbClr val="FFC000"/>
                </a:solidFill>
                <a:latin typeface="Arial" charset="0"/>
              </a:rPr>
              <a:t>		fever</a:t>
            </a:r>
          </a:p>
          <a:p>
            <a:pPr>
              <a:buNone/>
            </a:pPr>
            <a:r>
              <a:rPr lang="en-US" sz="3600" i="1" dirty="0" smtClean="0">
                <a:solidFill>
                  <a:srgbClr val="FFC000"/>
                </a:solidFill>
                <a:latin typeface="Arial" charset="0"/>
              </a:rPr>
              <a:t>		chills</a:t>
            </a:r>
          </a:p>
          <a:p>
            <a:pPr>
              <a:buNone/>
            </a:pPr>
            <a:r>
              <a:rPr lang="en-US" sz="3600" i="1" dirty="0" smtClean="0">
                <a:solidFill>
                  <a:srgbClr val="FFC000"/>
                </a:solidFill>
                <a:latin typeface="Arial" charset="0"/>
              </a:rPr>
              <a:t>		sweating</a:t>
            </a:r>
          </a:p>
          <a:p>
            <a:pPr>
              <a:buNone/>
            </a:pPr>
            <a:r>
              <a:rPr lang="en-US" sz="3600" i="1" dirty="0" smtClean="0">
                <a:solidFill>
                  <a:srgbClr val="FFC000"/>
                </a:solidFill>
                <a:latin typeface="Arial" charset="0"/>
              </a:rPr>
              <a:t>		muscle aches</a:t>
            </a:r>
          </a:p>
          <a:p>
            <a:pPr>
              <a:buNone/>
            </a:pPr>
            <a:r>
              <a:rPr lang="en-US" sz="3600" i="1" dirty="0" smtClean="0">
                <a:solidFill>
                  <a:srgbClr val="FFC000"/>
                </a:solidFill>
                <a:latin typeface="Arial" charset="0"/>
              </a:rPr>
              <a:t>		fatigue</a:t>
            </a:r>
          </a:p>
          <a:p>
            <a:pPr>
              <a:buNone/>
            </a:pPr>
            <a:r>
              <a:rPr lang="en-US" sz="3600" i="1" dirty="0" smtClean="0">
                <a:solidFill>
                  <a:srgbClr val="FFC000"/>
                </a:solidFill>
                <a:latin typeface="Arial" charset="0"/>
              </a:rPr>
              <a:t>		hemolytic anemia</a:t>
            </a:r>
          </a:p>
          <a:p>
            <a:pPr>
              <a:buNone/>
            </a:pPr>
            <a:endParaRPr lang="en-US" i="1" dirty="0" smtClean="0">
              <a:solidFill>
                <a:srgbClr val="FFC000"/>
              </a:solidFill>
              <a:latin typeface="Arial" charset="0"/>
            </a:endParaRPr>
          </a:p>
          <a:p>
            <a:pPr>
              <a:buNone/>
            </a:pPr>
            <a:r>
              <a:rPr lang="en-US" dirty="0" smtClean="0">
                <a:solidFill>
                  <a:schemeClr val="bg1"/>
                </a:solidFill>
                <a:latin typeface="Arial" charset="0"/>
              </a:rPr>
              <a:t>	</a:t>
            </a:r>
          </a:p>
          <a:p>
            <a:endParaRPr lang="en-US" dirty="0">
              <a:solidFill>
                <a:schemeClr val="bg1"/>
              </a:solidFill>
            </a:endParaRPr>
          </a:p>
        </p:txBody>
      </p:sp>
      <p:sp>
        <p:nvSpPr>
          <p:cNvPr id="6" name="TextBox 5"/>
          <p:cNvSpPr txBox="1"/>
          <p:nvPr/>
        </p:nvSpPr>
        <p:spPr>
          <a:xfrm>
            <a:off x="0" y="6273225"/>
            <a:ext cx="6705600" cy="584775"/>
          </a:xfrm>
          <a:prstGeom prst="rect">
            <a:avLst/>
          </a:prstGeom>
          <a:noFill/>
        </p:spPr>
        <p:txBody>
          <a:bodyPr wrap="square" rtlCol="0">
            <a:spAutoFit/>
          </a:bodyPr>
          <a:lstStyle/>
          <a:p>
            <a:pPr>
              <a:spcBef>
                <a:spcPct val="50000"/>
              </a:spcBef>
            </a:pPr>
            <a:r>
              <a:rPr lang="en-US" sz="800" dirty="0" smtClean="0">
                <a:latin typeface="Arial" pitchFamily="34" charset="0"/>
                <a:cs typeface="Arial" pitchFamily="34" charset="0"/>
              </a:rPr>
              <a:t>Information from Brookhaven National Laboratories &amp; Global Pediatrician:</a:t>
            </a:r>
          </a:p>
          <a:p>
            <a:pPr>
              <a:spcBef>
                <a:spcPct val="50000"/>
              </a:spcBef>
            </a:pPr>
            <a:r>
              <a:rPr lang="en-US" sz="800" dirty="0" smtClean="0">
                <a:latin typeface="Arial" pitchFamily="34" charset="0"/>
                <a:cs typeface="Arial" pitchFamily="34" charset="0"/>
              </a:rPr>
              <a:t>http://www.bnl.gov/esh/shsd/PDF/ESH%20COORDINATORS%20061108%20TICKS.pdf</a:t>
            </a:r>
          </a:p>
          <a:p>
            <a:pPr>
              <a:spcBef>
                <a:spcPct val="50000"/>
              </a:spcBef>
            </a:pPr>
            <a:r>
              <a:rPr lang="en-US" sz="800" dirty="0" smtClean="0">
                <a:latin typeface="Arial" pitchFamily="34" charset="0"/>
                <a:cs typeface="Arial" pitchFamily="34" charset="0"/>
              </a:rPr>
              <a:t>http://www.globalpediatrician.com/healthtopics-q10250-c10050-Ticks_and_Tick_Borne_Diseases.aspx</a:t>
            </a:r>
            <a:endParaRPr lang="en-US" sz="800" dirty="0">
              <a:latin typeface="Arial" pitchFamily="34" charset="0"/>
              <a:cs typeface="Arial" pitchFamily="34" charset="0"/>
            </a:endParaRPr>
          </a:p>
        </p:txBody>
      </p:sp>
      <p:pic>
        <p:nvPicPr>
          <p:cNvPr id="7170" name="Picture 2"/>
          <p:cNvPicPr>
            <a:picLocks noChangeAspect="1" noChangeArrowheads="1"/>
          </p:cNvPicPr>
          <p:nvPr/>
        </p:nvPicPr>
        <p:blipFill>
          <a:blip r:embed="rId4" cstate="print"/>
          <a:srcRect r="22391"/>
          <a:stretch>
            <a:fillRect/>
          </a:stretch>
        </p:blipFill>
        <p:spPr bwMode="auto">
          <a:xfrm rot="5400000">
            <a:off x="6210299" y="4381501"/>
            <a:ext cx="2667001" cy="2286000"/>
          </a:xfrm>
          <a:prstGeom prst="rect">
            <a:avLst/>
          </a:prstGeom>
          <a:noFill/>
          <a:ln w="9525">
            <a:noFill/>
            <a:miter lim="800000"/>
            <a:headEnd/>
            <a:tailEnd/>
          </a:ln>
        </p:spPr>
      </p:pic>
      <p:sp>
        <p:nvSpPr>
          <p:cNvPr id="9" name="TextBox 8"/>
          <p:cNvSpPr txBox="1"/>
          <p:nvPr/>
        </p:nvSpPr>
        <p:spPr>
          <a:xfrm>
            <a:off x="6400800" y="2057400"/>
            <a:ext cx="3048000" cy="215444"/>
          </a:xfrm>
          <a:prstGeom prst="rect">
            <a:avLst/>
          </a:prstGeom>
          <a:noFill/>
        </p:spPr>
        <p:txBody>
          <a:bodyPr wrap="square" rtlCol="0">
            <a:spAutoFit/>
          </a:bodyPr>
          <a:lstStyle/>
          <a:p>
            <a:r>
              <a:rPr lang="en-US" sz="800" dirty="0" smtClean="0">
                <a:latin typeface="Arial" pitchFamily="34" charset="0"/>
                <a:cs typeface="Arial" pitchFamily="34" charset="0"/>
              </a:rPr>
              <a:t>Black-legged Deer Tick</a:t>
            </a:r>
            <a:endParaRPr lang="en-US" sz="800" dirty="0">
              <a:latin typeface="Arial" pitchFamily="34" charset="0"/>
              <a:cs typeface="Arial" pitchFamily="34" charset="0"/>
            </a:endParaRPr>
          </a:p>
        </p:txBody>
      </p:sp>
      <p:pic>
        <p:nvPicPr>
          <p:cNvPr id="7171" name="Picture 3"/>
          <p:cNvPicPr>
            <a:picLocks noChangeAspect="1" noChangeArrowheads="1"/>
          </p:cNvPicPr>
          <p:nvPr/>
        </p:nvPicPr>
        <p:blipFill>
          <a:blip r:embed="rId5" cstate="print"/>
          <a:srcRect/>
          <a:stretch>
            <a:fillRect/>
          </a:stretch>
        </p:blipFill>
        <p:spPr bwMode="auto">
          <a:xfrm>
            <a:off x="6400800" y="2438400"/>
            <a:ext cx="2286000" cy="1536192"/>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55456CC-214E-43D3-A9C9-6BAAB51F4FC1}"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70038"/>
            <a:ext cx="8610600" cy="4678362"/>
          </a:xfrm>
        </p:spPr>
        <p:txBody>
          <a:bodyPr>
            <a:normAutofit fontScale="85000" lnSpcReduction="10000"/>
          </a:bodyPr>
          <a:lstStyle/>
          <a:p>
            <a:r>
              <a:rPr lang="en-US" sz="3200" dirty="0" smtClean="0">
                <a:solidFill>
                  <a:schemeClr val="bg1"/>
                </a:solidFill>
                <a:latin typeface="Arial" charset="0"/>
              </a:rPr>
              <a:t> If </a:t>
            </a:r>
            <a:r>
              <a:rPr lang="en-US" dirty="0" smtClean="0">
                <a:solidFill>
                  <a:schemeClr val="bg1"/>
                </a:solidFill>
                <a:latin typeface="Arial" charset="0"/>
              </a:rPr>
              <a:t>s</a:t>
            </a:r>
            <a:r>
              <a:rPr lang="en-US" sz="3200" dirty="0" smtClean="0">
                <a:solidFill>
                  <a:schemeClr val="bg1"/>
                </a:solidFill>
                <a:latin typeface="Arial" charset="0"/>
              </a:rPr>
              <a:t>ymptoms occur, the appear after an incubation period of 1-4 weeks, and can last several weeks</a:t>
            </a:r>
          </a:p>
          <a:p>
            <a:endParaRPr lang="en-US" sz="3200" dirty="0" smtClean="0">
              <a:solidFill>
                <a:schemeClr val="bg1"/>
              </a:solidFill>
              <a:latin typeface="Arial" charset="0"/>
            </a:endParaRPr>
          </a:p>
          <a:p>
            <a:r>
              <a:rPr lang="en-US" sz="3200" dirty="0" smtClean="0">
                <a:solidFill>
                  <a:schemeClr val="bg1"/>
                </a:solidFill>
                <a:latin typeface="Arial" charset="0"/>
              </a:rPr>
              <a:t>Disease is more severe in the elderly and </a:t>
            </a:r>
            <a:r>
              <a:rPr lang="en-US" sz="3200" dirty="0" err="1" smtClean="0">
                <a:solidFill>
                  <a:schemeClr val="bg1"/>
                </a:solidFill>
                <a:latin typeface="Arial" charset="0"/>
              </a:rPr>
              <a:t>immunosuppressed</a:t>
            </a:r>
            <a:r>
              <a:rPr lang="en-US" sz="3200" dirty="0" smtClean="0">
                <a:solidFill>
                  <a:schemeClr val="bg1"/>
                </a:solidFill>
                <a:latin typeface="Arial" charset="0"/>
              </a:rPr>
              <a:t> individuals. This includes persons with HIV. </a:t>
            </a:r>
          </a:p>
          <a:p>
            <a:endParaRPr lang="en-US" dirty="0" smtClean="0">
              <a:solidFill>
                <a:schemeClr val="bg1"/>
              </a:solidFill>
            </a:endParaRPr>
          </a:p>
          <a:p>
            <a:r>
              <a:rPr lang="en-US" sz="3000" dirty="0" smtClean="0">
                <a:solidFill>
                  <a:schemeClr val="bg1"/>
                </a:solidFill>
                <a:latin typeface="Arial" pitchFamily="34" charset="0"/>
                <a:cs typeface="Arial" pitchFamily="34" charset="0"/>
              </a:rPr>
              <a:t>Treatment includes </a:t>
            </a:r>
            <a:r>
              <a:rPr lang="en-US" sz="3000" dirty="0" err="1" smtClean="0">
                <a:solidFill>
                  <a:schemeClr val="bg1"/>
                </a:solidFill>
                <a:latin typeface="Arial" pitchFamily="34" charset="0"/>
                <a:cs typeface="Arial" pitchFamily="34" charset="0"/>
              </a:rPr>
              <a:t>Clindamycin</a:t>
            </a:r>
            <a:r>
              <a:rPr lang="en-US" sz="3000" dirty="0" smtClean="0">
                <a:solidFill>
                  <a:schemeClr val="bg1"/>
                </a:solidFill>
                <a:latin typeface="Arial" pitchFamily="34" charset="0"/>
                <a:cs typeface="Arial" pitchFamily="34" charset="0"/>
              </a:rPr>
              <a:t> and Quinine or </a:t>
            </a:r>
            <a:r>
              <a:rPr lang="en-US" sz="3000" dirty="0" err="1" smtClean="0">
                <a:solidFill>
                  <a:schemeClr val="bg1"/>
                </a:solidFill>
                <a:latin typeface="Arial" pitchFamily="34" charset="0"/>
                <a:cs typeface="Arial" pitchFamily="34" charset="0"/>
              </a:rPr>
              <a:t>Atovaquone</a:t>
            </a:r>
            <a:r>
              <a:rPr lang="en-US" sz="3000" dirty="0" smtClean="0">
                <a:solidFill>
                  <a:schemeClr val="bg1"/>
                </a:solidFill>
                <a:latin typeface="Arial" pitchFamily="34" charset="0"/>
                <a:cs typeface="Arial" pitchFamily="34" charset="0"/>
              </a:rPr>
              <a:t> and </a:t>
            </a:r>
            <a:r>
              <a:rPr lang="en-US" sz="3000" dirty="0" err="1" smtClean="0">
                <a:solidFill>
                  <a:schemeClr val="bg1"/>
                </a:solidFill>
                <a:latin typeface="Arial" pitchFamily="34" charset="0"/>
                <a:cs typeface="Arial" pitchFamily="34" charset="0"/>
              </a:rPr>
              <a:t>Azithromycin</a:t>
            </a:r>
            <a:r>
              <a:rPr lang="en-US" sz="3000" dirty="0" smtClean="0">
                <a:solidFill>
                  <a:schemeClr val="bg1"/>
                </a:solidFill>
                <a:latin typeface="Arial" pitchFamily="34" charset="0"/>
                <a:cs typeface="Arial" pitchFamily="34" charset="0"/>
              </a:rPr>
              <a:t> for period of typically 7 days. Improvements are typically seen within 48 hours.</a:t>
            </a:r>
          </a:p>
          <a:p>
            <a:pPr>
              <a:buNone/>
            </a:pPr>
            <a:endParaRPr lang="en-US" sz="3000" dirty="0" smtClean="0">
              <a:solidFill>
                <a:schemeClr val="bg1"/>
              </a:solidFill>
              <a:latin typeface="Arial" pitchFamily="34" charset="0"/>
              <a:cs typeface="Arial" pitchFamily="34" charset="0"/>
            </a:endParaRPr>
          </a:p>
          <a:p>
            <a:endParaRPr lang="en-US" dirty="0">
              <a:solidFill>
                <a:schemeClr val="bg1"/>
              </a:solidFill>
            </a:endParaRPr>
          </a:p>
        </p:txBody>
      </p:sp>
      <p:sp>
        <p:nvSpPr>
          <p:cNvPr id="7" name="Text Box 7"/>
          <p:cNvSpPr txBox="1">
            <a:spLocks noChangeArrowheads="1"/>
          </p:cNvSpPr>
          <p:nvPr/>
        </p:nvSpPr>
        <p:spPr bwMode="auto">
          <a:xfrm>
            <a:off x="0" y="6519446"/>
            <a:ext cx="5486400" cy="338554"/>
          </a:xfrm>
          <a:prstGeom prst="rect">
            <a:avLst/>
          </a:prstGeom>
          <a:noFill/>
          <a:ln w="9525">
            <a:noFill/>
            <a:miter lim="800000"/>
            <a:headEnd/>
            <a:tailEnd/>
          </a:ln>
        </p:spPr>
        <p:txBody>
          <a:bodyPr wrap="square">
            <a:spAutoFit/>
          </a:bodyPr>
          <a:lstStyle/>
          <a:p>
            <a:pPr>
              <a:spcBef>
                <a:spcPct val="50000"/>
              </a:spcBef>
            </a:pPr>
            <a:r>
              <a:rPr lang="en-US" sz="800" dirty="0">
                <a:latin typeface="Arial" pitchFamily="34" charset="0"/>
                <a:cs typeface="Arial" pitchFamily="34" charset="0"/>
              </a:rPr>
              <a:t>Information from Brookhaven National Laboratories: http://www.bnl.gov/esh/shsd/PDF/ESH%20COORDINATORS%20061108%20TICKS.pdf</a:t>
            </a:r>
          </a:p>
        </p:txBody>
      </p:sp>
      <p:sp>
        <p:nvSpPr>
          <p:cNvPr id="10"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rgbClr val="FFFF00"/>
                </a:solidFill>
                <a:effectLst/>
                <a:uLnTx/>
                <a:uFillTx/>
                <a:latin typeface="Arial" pitchFamily="34" charset="0"/>
                <a:ea typeface="+mj-ea"/>
                <a:cs typeface="Arial" pitchFamily="34" charset="0"/>
              </a:rPr>
              <a:t>Babesiosis</a:t>
            </a:r>
            <a:r>
              <a:rPr kumimoji="0" lang="en-US" sz="44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 - Treatment</a:t>
            </a:r>
            <a:endParaRPr kumimoji="0" lang="en-US" sz="4400" b="1" i="0" u="none" strike="noStrike" kern="1200" cap="none" spc="0" normalizeH="0" baseline="0" noProof="0" dirty="0">
              <a:ln>
                <a:noFill/>
              </a:ln>
              <a:solidFill>
                <a:srgbClr val="FFFF00"/>
              </a:solidFill>
              <a:effectLst/>
              <a:uLnTx/>
              <a:uFillTx/>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fld id="{F55456CC-214E-43D3-A9C9-6BAAB51F4FC1}"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indent="0" algn="l"/>
            <a:r>
              <a:rPr lang="en-US" sz="3200" b="1" dirty="0" smtClean="0">
                <a:solidFill>
                  <a:srgbClr val="FFFF00"/>
                </a:solidFill>
                <a:latin typeface="Arial" pitchFamily="34" charset="0"/>
                <a:cs typeface="Arial" pitchFamily="34" charset="0"/>
              </a:rPr>
              <a:t>Rocky Mountain Spotted Fever</a:t>
            </a:r>
          </a:p>
        </p:txBody>
      </p:sp>
      <p:sp>
        <p:nvSpPr>
          <p:cNvPr id="3" name="Content Placeholder 2"/>
          <p:cNvSpPr>
            <a:spLocks noGrp="1"/>
          </p:cNvSpPr>
          <p:nvPr>
            <p:ph idx="1"/>
          </p:nvPr>
        </p:nvSpPr>
        <p:spPr>
          <a:xfrm>
            <a:off x="0" y="1219200"/>
            <a:ext cx="6400800" cy="5300246"/>
          </a:xfrm>
        </p:spPr>
        <p:txBody>
          <a:bodyPr>
            <a:normAutofit fontScale="92500" lnSpcReduction="20000"/>
          </a:bodyPr>
          <a:lstStyle/>
          <a:p>
            <a:r>
              <a:rPr lang="en-US" sz="2600" dirty="0" smtClean="0">
                <a:solidFill>
                  <a:schemeClr val="bg1"/>
                </a:solidFill>
              </a:rPr>
              <a:t>The disease is transmitted by Wood Ticks and Brown Dog Dicks.</a:t>
            </a:r>
          </a:p>
          <a:p>
            <a:endParaRPr lang="en-US" sz="2600" i="1" dirty="0" smtClean="0">
              <a:solidFill>
                <a:schemeClr val="bg1"/>
              </a:solidFill>
            </a:endParaRPr>
          </a:p>
          <a:p>
            <a:r>
              <a:rPr lang="en-US" sz="2600" i="1" dirty="0" err="1" smtClean="0">
                <a:solidFill>
                  <a:schemeClr val="bg1"/>
                </a:solidFill>
              </a:rPr>
              <a:t>Rickettsia</a:t>
            </a:r>
            <a:r>
              <a:rPr lang="en-US" sz="2600" i="1" dirty="0" smtClean="0">
                <a:solidFill>
                  <a:schemeClr val="bg1"/>
                </a:solidFill>
              </a:rPr>
              <a:t> </a:t>
            </a:r>
            <a:r>
              <a:rPr lang="en-US" sz="2600" i="1" dirty="0" err="1" smtClean="0">
                <a:solidFill>
                  <a:schemeClr val="bg1"/>
                </a:solidFill>
              </a:rPr>
              <a:t>Rickettsii</a:t>
            </a:r>
            <a:r>
              <a:rPr lang="en-US" sz="2600" dirty="0" smtClean="0">
                <a:solidFill>
                  <a:schemeClr val="bg1"/>
                </a:solidFill>
              </a:rPr>
              <a:t> is the organism responsible for causing Rocky Mountain Spotted Fever.</a:t>
            </a:r>
          </a:p>
          <a:p>
            <a:endParaRPr lang="en-US" sz="2600" dirty="0" smtClean="0">
              <a:solidFill>
                <a:schemeClr val="bg1"/>
              </a:solidFill>
            </a:endParaRPr>
          </a:p>
          <a:p>
            <a:r>
              <a:rPr lang="en-US" sz="2400" dirty="0" smtClean="0">
                <a:solidFill>
                  <a:schemeClr val="bg1"/>
                </a:solidFill>
              </a:rPr>
              <a:t>Symptoms usually develop about 2 to 14 days after the tick bite</a:t>
            </a:r>
            <a:r>
              <a:rPr lang="en-US" sz="2600" dirty="0" smtClean="0">
                <a:solidFill>
                  <a:schemeClr val="bg1"/>
                </a:solidFill>
              </a:rPr>
              <a:t> and include:</a:t>
            </a:r>
          </a:p>
          <a:p>
            <a:pPr lvl="1">
              <a:buNone/>
            </a:pPr>
            <a:r>
              <a:rPr lang="en-US" sz="2600" i="1" dirty="0" smtClean="0">
                <a:solidFill>
                  <a:srgbClr val="FFC000"/>
                </a:solidFill>
              </a:rPr>
              <a:t>fever</a:t>
            </a:r>
          </a:p>
          <a:p>
            <a:pPr lvl="1">
              <a:buNone/>
            </a:pPr>
            <a:r>
              <a:rPr lang="en-US" sz="2600" i="1" dirty="0" err="1" smtClean="0">
                <a:solidFill>
                  <a:srgbClr val="FFC000"/>
                </a:solidFill>
              </a:rPr>
              <a:t>myalgias</a:t>
            </a:r>
            <a:endParaRPr lang="en-US" sz="2600" i="1" dirty="0" smtClean="0">
              <a:solidFill>
                <a:srgbClr val="FFC000"/>
              </a:solidFill>
            </a:endParaRPr>
          </a:p>
          <a:p>
            <a:pPr lvl="1">
              <a:buNone/>
            </a:pPr>
            <a:r>
              <a:rPr lang="en-US" sz="2600" i="1" dirty="0" smtClean="0">
                <a:solidFill>
                  <a:srgbClr val="FFC000"/>
                </a:solidFill>
              </a:rPr>
              <a:t>headaches</a:t>
            </a:r>
          </a:p>
          <a:p>
            <a:pPr lvl="1">
              <a:buNone/>
            </a:pPr>
            <a:r>
              <a:rPr lang="en-US" sz="2600" i="1" dirty="0" smtClean="0">
                <a:solidFill>
                  <a:srgbClr val="FFC000"/>
                </a:solidFill>
              </a:rPr>
              <a:t>muscle pains</a:t>
            </a:r>
          </a:p>
          <a:p>
            <a:pPr lvl="1">
              <a:buNone/>
            </a:pPr>
            <a:r>
              <a:rPr lang="en-US" sz="2600" i="1" dirty="0" smtClean="0">
                <a:solidFill>
                  <a:srgbClr val="FFC000"/>
                </a:solidFill>
              </a:rPr>
              <a:t>mental confusion</a:t>
            </a:r>
          </a:p>
          <a:p>
            <a:pPr lvl="1">
              <a:buNone/>
            </a:pPr>
            <a:r>
              <a:rPr lang="en-US" sz="2600" i="1" dirty="0" err="1" smtClean="0">
                <a:solidFill>
                  <a:srgbClr val="FFC000"/>
                </a:solidFill>
              </a:rPr>
              <a:t>petechial</a:t>
            </a:r>
            <a:r>
              <a:rPr lang="en-US" sz="2600" i="1" dirty="0" smtClean="0">
                <a:solidFill>
                  <a:srgbClr val="FFC000"/>
                </a:solidFill>
              </a:rPr>
              <a:t> rash</a:t>
            </a:r>
          </a:p>
          <a:p>
            <a:pPr lvl="1">
              <a:buNone/>
            </a:pPr>
            <a:endParaRPr lang="en-US" i="1" dirty="0" smtClean="0">
              <a:solidFill>
                <a:srgbClr val="FFC000"/>
              </a:solidFill>
            </a:endParaRPr>
          </a:p>
          <a:p>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6739932" y="1828800"/>
            <a:ext cx="2404068" cy="2057400"/>
          </a:xfrm>
          <a:prstGeom prst="rect">
            <a:avLst/>
          </a:prstGeom>
          <a:noFill/>
          <a:ln w="9525">
            <a:noFill/>
            <a:miter lim="800000"/>
            <a:headEnd/>
            <a:tailEnd/>
          </a:ln>
        </p:spPr>
      </p:pic>
      <p:sp>
        <p:nvSpPr>
          <p:cNvPr id="5" name="TextBox 4"/>
          <p:cNvSpPr txBox="1"/>
          <p:nvPr/>
        </p:nvSpPr>
        <p:spPr>
          <a:xfrm>
            <a:off x="6705600" y="3657600"/>
            <a:ext cx="3048000" cy="215444"/>
          </a:xfrm>
          <a:prstGeom prst="rect">
            <a:avLst/>
          </a:prstGeom>
          <a:noFill/>
        </p:spPr>
        <p:txBody>
          <a:bodyPr wrap="square" rtlCol="0">
            <a:spAutoFit/>
          </a:bodyPr>
          <a:lstStyle/>
          <a:p>
            <a:r>
              <a:rPr lang="en-US" sz="800" dirty="0" smtClean="0">
                <a:latin typeface="Arial" pitchFamily="34" charset="0"/>
                <a:cs typeface="Arial" pitchFamily="34" charset="0"/>
              </a:rPr>
              <a:t>Brown Dog Tick</a:t>
            </a:r>
            <a:endParaRPr lang="en-US" sz="800" dirty="0">
              <a:latin typeface="Arial" pitchFamily="34" charset="0"/>
              <a:cs typeface="Arial" pitchFamily="34" charset="0"/>
            </a:endParaRPr>
          </a:p>
        </p:txBody>
      </p:sp>
      <p:pic>
        <p:nvPicPr>
          <p:cNvPr id="9220" name="Picture 4"/>
          <p:cNvPicPr>
            <a:picLocks noChangeAspect="1" noChangeArrowheads="1"/>
          </p:cNvPicPr>
          <p:nvPr/>
        </p:nvPicPr>
        <p:blipFill>
          <a:blip r:embed="rId3" cstate="print"/>
          <a:srcRect/>
          <a:stretch>
            <a:fillRect/>
          </a:stretch>
        </p:blipFill>
        <p:spPr bwMode="auto">
          <a:xfrm>
            <a:off x="6752896" y="4038600"/>
            <a:ext cx="2439901" cy="1981200"/>
          </a:xfrm>
          <a:prstGeom prst="rect">
            <a:avLst/>
          </a:prstGeom>
          <a:noFill/>
          <a:ln w="9525">
            <a:noFill/>
            <a:miter lim="800000"/>
            <a:headEnd/>
            <a:tailEnd/>
          </a:ln>
        </p:spPr>
      </p:pic>
      <p:sp>
        <p:nvSpPr>
          <p:cNvPr id="8" name="TextBox 7"/>
          <p:cNvSpPr txBox="1"/>
          <p:nvPr/>
        </p:nvSpPr>
        <p:spPr>
          <a:xfrm>
            <a:off x="6781800" y="5715000"/>
            <a:ext cx="3048000" cy="215444"/>
          </a:xfrm>
          <a:prstGeom prst="rect">
            <a:avLst/>
          </a:prstGeom>
          <a:noFill/>
        </p:spPr>
        <p:txBody>
          <a:bodyPr wrap="square" rtlCol="0">
            <a:spAutoFit/>
          </a:bodyPr>
          <a:lstStyle/>
          <a:p>
            <a:r>
              <a:rPr lang="en-US" sz="800" dirty="0" err="1" smtClean="0">
                <a:latin typeface="Arial" pitchFamily="34" charset="0"/>
                <a:cs typeface="Arial" pitchFamily="34" charset="0"/>
              </a:rPr>
              <a:t>Petechial</a:t>
            </a:r>
            <a:r>
              <a:rPr lang="en-US" sz="800" dirty="0" smtClean="0">
                <a:latin typeface="Arial" pitchFamily="34" charset="0"/>
                <a:cs typeface="Arial" pitchFamily="34" charset="0"/>
              </a:rPr>
              <a:t> Rash</a:t>
            </a:r>
            <a:endParaRPr lang="en-US" sz="800" dirty="0">
              <a:latin typeface="Arial" pitchFamily="34" charset="0"/>
              <a:cs typeface="Arial" pitchFamily="34" charset="0"/>
            </a:endParaRPr>
          </a:p>
        </p:txBody>
      </p:sp>
      <p:sp>
        <p:nvSpPr>
          <p:cNvPr id="9" name="Text Box 7"/>
          <p:cNvSpPr txBox="1">
            <a:spLocks noChangeArrowheads="1"/>
          </p:cNvSpPr>
          <p:nvPr/>
        </p:nvSpPr>
        <p:spPr bwMode="auto">
          <a:xfrm>
            <a:off x="0" y="6519446"/>
            <a:ext cx="5486400" cy="400110"/>
          </a:xfrm>
          <a:prstGeom prst="rect">
            <a:avLst/>
          </a:prstGeom>
          <a:noFill/>
          <a:ln w="9525">
            <a:noFill/>
            <a:miter lim="800000"/>
            <a:headEnd/>
            <a:tailEnd/>
          </a:ln>
        </p:spPr>
        <p:txBody>
          <a:bodyPr wrap="square">
            <a:spAutoFit/>
          </a:bodyPr>
          <a:lstStyle/>
          <a:p>
            <a:pPr>
              <a:spcBef>
                <a:spcPct val="50000"/>
              </a:spcBef>
            </a:pPr>
            <a:r>
              <a:rPr lang="en-US" sz="800" dirty="0">
                <a:latin typeface="Arial" pitchFamily="34" charset="0"/>
                <a:cs typeface="Arial" pitchFamily="34" charset="0"/>
              </a:rPr>
              <a:t>Information </a:t>
            </a:r>
            <a:r>
              <a:rPr lang="en-US" sz="800" dirty="0" smtClean="0">
                <a:latin typeface="Arial" pitchFamily="34" charset="0"/>
                <a:cs typeface="Arial" pitchFamily="34" charset="0"/>
              </a:rPr>
              <a:t>from </a:t>
            </a:r>
            <a:r>
              <a:rPr lang="en-US" sz="800" dirty="0" err="1" smtClean="0">
                <a:latin typeface="Arial" pitchFamily="34" charset="0"/>
                <a:cs typeface="Arial" pitchFamily="34" charset="0"/>
              </a:rPr>
              <a:t>Publimed</a:t>
            </a:r>
            <a:r>
              <a:rPr lang="en-US" sz="800" dirty="0" smtClean="0">
                <a:latin typeface="Arial" pitchFamily="34" charset="0"/>
                <a:cs typeface="Arial" pitchFamily="34" charset="0"/>
              </a:rPr>
              <a:t> Health:</a:t>
            </a:r>
          </a:p>
          <a:p>
            <a:pPr>
              <a:spcBef>
                <a:spcPct val="50000"/>
              </a:spcBef>
            </a:pPr>
            <a:r>
              <a:rPr lang="en-US" sz="800" dirty="0" smtClean="0">
                <a:latin typeface="Arial" pitchFamily="34" charset="0"/>
                <a:cs typeface="Arial" pitchFamily="34" charset="0"/>
              </a:rPr>
              <a:t>http://www.ncbi.nlm.nih.gov/pubmedhealth/PMH0001677/</a:t>
            </a:r>
            <a:endParaRPr lang="en-US" sz="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55456CC-214E-43D3-A9C9-6BAAB51F4FC1}"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763000" cy="4191000"/>
          </a:xfrm>
        </p:spPr>
        <p:txBody>
          <a:bodyPr>
            <a:normAutofit/>
          </a:bodyPr>
          <a:lstStyle/>
          <a:p>
            <a:r>
              <a:rPr lang="en-US" sz="2800" dirty="0" err="1" smtClean="0">
                <a:solidFill>
                  <a:schemeClr val="bg1"/>
                </a:solidFill>
              </a:rPr>
              <a:t>Doxycycline</a:t>
            </a:r>
            <a:r>
              <a:rPr lang="en-US" sz="2800" dirty="0" smtClean="0">
                <a:solidFill>
                  <a:schemeClr val="bg1"/>
                </a:solidFill>
              </a:rPr>
              <a:t> and Tetracycline are frequently used for both confirmed and suspected cases.</a:t>
            </a:r>
          </a:p>
          <a:p>
            <a:endParaRPr lang="en-US" sz="2800" dirty="0" smtClean="0">
              <a:solidFill>
                <a:schemeClr val="bg1"/>
              </a:solidFill>
            </a:endParaRPr>
          </a:p>
          <a:p>
            <a:r>
              <a:rPr lang="en-US" sz="2800" dirty="0" smtClean="0">
                <a:solidFill>
                  <a:schemeClr val="bg1"/>
                </a:solidFill>
              </a:rPr>
              <a:t>Treatment usually lasts for 7 days. Patients usually see improvement within 48 hours. </a:t>
            </a:r>
          </a:p>
          <a:p>
            <a:endParaRPr lang="en-US" dirty="0">
              <a:solidFill>
                <a:schemeClr val="bg1"/>
              </a:solidFill>
            </a:endParaRPr>
          </a:p>
        </p:txBody>
      </p:sp>
      <p:sp>
        <p:nvSpPr>
          <p:cNvPr id="7" name="Text Box 7"/>
          <p:cNvSpPr txBox="1">
            <a:spLocks noChangeArrowheads="1"/>
          </p:cNvSpPr>
          <p:nvPr/>
        </p:nvSpPr>
        <p:spPr bwMode="auto">
          <a:xfrm>
            <a:off x="0" y="6519446"/>
            <a:ext cx="5486400" cy="338554"/>
          </a:xfrm>
          <a:prstGeom prst="rect">
            <a:avLst/>
          </a:prstGeom>
          <a:noFill/>
          <a:ln w="9525">
            <a:noFill/>
            <a:miter lim="800000"/>
            <a:headEnd/>
            <a:tailEnd/>
          </a:ln>
        </p:spPr>
        <p:txBody>
          <a:bodyPr wrap="square">
            <a:spAutoFit/>
          </a:bodyPr>
          <a:lstStyle/>
          <a:p>
            <a:pPr>
              <a:spcBef>
                <a:spcPct val="50000"/>
              </a:spcBef>
            </a:pPr>
            <a:r>
              <a:rPr lang="en-US" sz="800" dirty="0">
                <a:latin typeface="Arial" pitchFamily="34" charset="0"/>
                <a:cs typeface="Arial" pitchFamily="34" charset="0"/>
              </a:rPr>
              <a:t>Information from Brookhaven National Laboratories: http://www.bnl.gov/esh/shsd/PDF/ESH%20COORDINATORS%20061108%20TICKS.pdf</a:t>
            </a:r>
          </a:p>
        </p:txBody>
      </p:sp>
      <p:sp>
        <p:nvSpPr>
          <p:cNvPr id="10" name="Title 1"/>
          <p:cNvSpPr txBox="1">
            <a:spLocks/>
          </p:cNvSpPr>
          <p:nvPr/>
        </p:nvSpPr>
        <p:spPr>
          <a:xfrm>
            <a:off x="609600" y="427038"/>
            <a:ext cx="82296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Rocky Mountain</a:t>
            </a:r>
            <a:r>
              <a:rPr kumimoji="0" lang="en-US" sz="4400" b="1" i="0" u="none" strike="noStrike" kern="1200" cap="none" spc="0" normalizeH="0" noProof="0" dirty="0" smtClean="0">
                <a:ln>
                  <a:noFill/>
                </a:ln>
                <a:solidFill>
                  <a:srgbClr val="FFFF00"/>
                </a:solidFill>
                <a:effectLst/>
                <a:uLnTx/>
                <a:uFillTx/>
                <a:latin typeface="Arial" pitchFamily="34" charset="0"/>
                <a:ea typeface="+mj-ea"/>
                <a:cs typeface="Arial" pitchFamily="34" charset="0"/>
              </a:rPr>
              <a:t> Spotted Fever </a:t>
            </a:r>
            <a:r>
              <a:rPr kumimoji="0" lang="en-US" sz="44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 Treatment</a:t>
            </a:r>
            <a:endParaRPr kumimoji="0" lang="en-US" sz="4400" b="1" i="0" u="none" strike="noStrike" kern="1200" cap="none" spc="0" normalizeH="0" baseline="0" noProof="0" dirty="0">
              <a:ln>
                <a:noFill/>
              </a:ln>
              <a:solidFill>
                <a:srgbClr val="FFFF00"/>
              </a:solidFill>
              <a:effectLst/>
              <a:uLnTx/>
              <a:uFillTx/>
              <a:latin typeface="Arial" pitchFamily="34" charset="0"/>
              <a:ea typeface="+mj-ea"/>
              <a:cs typeface="Arial" pitchFamily="34" charset="0"/>
            </a:endParaRPr>
          </a:p>
        </p:txBody>
      </p:sp>
      <p:sp>
        <p:nvSpPr>
          <p:cNvPr id="2" name="Slide Number Placeholder 1"/>
          <p:cNvSpPr>
            <a:spLocks noGrp="1"/>
          </p:cNvSpPr>
          <p:nvPr>
            <p:ph type="sldNum" sz="quarter" idx="12"/>
          </p:nvPr>
        </p:nvSpPr>
        <p:spPr/>
        <p:txBody>
          <a:bodyPr/>
          <a:lstStyle/>
          <a:p>
            <a:fld id="{F55456CC-214E-43D3-A9C9-6BAAB51F4FC1}"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OSHA Tick Statistics</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lnSpcReduction="10000"/>
          </a:bodyPr>
          <a:lstStyle/>
          <a:p>
            <a:pPr>
              <a:buSzPct val="85000"/>
              <a:buBlip>
                <a:blip r:embed="rId3"/>
              </a:buBlip>
              <a:defRPr/>
            </a:pPr>
            <a:r>
              <a:rPr lang="en-US" dirty="0" smtClean="0">
                <a:solidFill>
                  <a:schemeClr val="bg1"/>
                </a:solidFill>
                <a:latin typeface="Arial" pitchFamily="34" charset="0"/>
                <a:cs typeface="Arial" pitchFamily="34" charset="0"/>
              </a:rPr>
              <a:t>There were no </a:t>
            </a:r>
            <a:r>
              <a:rPr lang="en-US" dirty="0" smtClean="0">
                <a:solidFill>
                  <a:schemeClr val="bg1"/>
                </a:solidFill>
                <a:latin typeface="Arial" pitchFamily="34" charset="0"/>
                <a:cs typeface="Arial" pitchFamily="34" charset="0"/>
              </a:rPr>
              <a:t>OSHA-investigated fatalities </a:t>
            </a:r>
            <a:r>
              <a:rPr lang="en-US" dirty="0" smtClean="0">
                <a:solidFill>
                  <a:schemeClr val="bg1"/>
                </a:solidFill>
                <a:latin typeface="Arial" pitchFamily="34" charset="0"/>
                <a:cs typeface="Arial" pitchFamily="34" charset="0"/>
              </a:rPr>
              <a:t>caused by Ticks during the time period of </a:t>
            </a:r>
            <a:r>
              <a:rPr lang="en-US" dirty="0" smtClean="0">
                <a:solidFill>
                  <a:schemeClr val="bg1"/>
                </a:solidFill>
                <a:latin typeface="Arial" pitchFamily="34" charset="0"/>
                <a:cs typeface="Arial" pitchFamily="34" charset="0"/>
              </a:rPr>
              <a:t>1990 thru 2010. </a:t>
            </a:r>
            <a:r>
              <a:rPr lang="en-US" dirty="0" smtClean="0">
                <a:solidFill>
                  <a:schemeClr val="bg1"/>
                </a:solidFill>
                <a:latin typeface="Arial" pitchFamily="34" charset="0"/>
                <a:cs typeface="Arial" pitchFamily="34" charset="0"/>
              </a:rPr>
              <a:t>		</a:t>
            </a:r>
            <a:endParaRPr lang="en-US" sz="700" dirty="0" smtClean="0">
              <a:solidFill>
                <a:schemeClr val="bg1"/>
              </a:solidFill>
              <a:latin typeface="Arial" pitchFamily="34" charset="0"/>
              <a:cs typeface="Arial" pitchFamily="34" charset="0"/>
            </a:endParaRPr>
          </a:p>
          <a:p>
            <a:pPr>
              <a:buSzPct val="85000"/>
              <a:buBlip>
                <a:blip r:embed="rId3"/>
              </a:buBlip>
              <a:defRPr/>
            </a:pPr>
            <a:endParaRPr lang="en-US" sz="1100" dirty="0" smtClean="0">
              <a:latin typeface="Arial" pitchFamily="34" charset="0"/>
              <a:cs typeface="Arial" pitchFamily="34" charset="0"/>
            </a:endParaRPr>
          </a:p>
          <a:p>
            <a:pPr>
              <a:buSzPct val="85000"/>
              <a:buBlip>
                <a:blip r:embed="rId3"/>
              </a:buBlip>
              <a:defRPr/>
            </a:pPr>
            <a:r>
              <a:rPr lang="en-US" i="1" dirty="0" smtClean="0">
                <a:solidFill>
                  <a:srgbClr val="FFC000"/>
                </a:solidFill>
                <a:latin typeface="Arial" pitchFamily="34" charset="0"/>
                <a:cs typeface="Arial" pitchFamily="34" charset="0"/>
              </a:rPr>
              <a:t>While </a:t>
            </a:r>
            <a:r>
              <a:rPr lang="en-US" i="1" dirty="0" smtClean="0">
                <a:solidFill>
                  <a:srgbClr val="FFC000"/>
                </a:solidFill>
                <a:latin typeface="Arial" pitchFamily="34" charset="0"/>
                <a:cs typeface="Arial" pitchFamily="34" charset="0"/>
              </a:rPr>
              <a:t>there are no recorded fatalities relating to Ticks in the construction industry, serious precautions should nevertheless be taken to reduce incidents. Tick bites can still result in severe pain and missed work due to illness.</a:t>
            </a:r>
            <a:r>
              <a:rPr lang="en-US" sz="800" dirty="0" smtClean="0">
                <a:solidFill>
                  <a:schemeClr val="bg1"/>
                </a:solidFill>
                <a:latin typeface="Arial" pitchFamily="34" charset="0"/>
                <a:cs typeface="Arial" pitchFamily="34" charset="0"/>
              </a:rPr>
              <a:t>	</a:t>
            </a:r>
            <a:endParaRPr lang="en-US" sz="700" dirty="0" smtClean="0">
              <a:solidFill>
                <a:schemeClr val="bg1"/>
              </a:solidFill>
              <a:latin typeface="Arial" pitchFamily="34" charset="0"/>
              <a:cs typeface="Arial" pitchFamily="34" charset="0"/>
            </a:endParaRPr>
          </a:p>
          <a:p>
            <a:pPr>
              <a:buSzPct val="85000"/>
              <a:buBlip>
                <a:blip r:embed="rId3"/>
              </a:buBlip>
              <a:defRPr/>
            </a:pPr>
            <a:endParaRPr lang="en-US" sz="700" dirty="0" smtClean="0">
              <a:solidFill>
                <a:schemeClr val="bg1"/>
              </a:solidFill>
              <a:latin typeface="Arial" pitchFamily="34" charset="0"/>
              <a:cs typeface="Arial" pitchFamily="34" charset="0"/>
            </a:endParaRPr>
          </a:p>
          <a:p>
            <a:pPr>
              <a:buSzPct val="85000"/>
              <a:buBlip>
                <a:blip r:embed="rId3"/>
              </a:buBlip>
              <a:defRPr/>
            </a:pPr>
            <a:endParaRPr lang="en-US" sz="700" dirty="0" smtClean="0">
              <a:solidFill>
                <a:schemeClr val="bg1"/>
              </a:solidFill>
              <a:latin typeface="Arial" pitchFamily="34" charset="0"/>
              <a:cs typeface="Arial" pitchFamily="34" charset="0"/>
            </a:endParaRPr>
          </a:p>
          <a:p>
            <a:endParaRPr lang="en-US" dirty="0"/>
          </a:p>
        </p:txBody>
      </p:sp>
      <p:sp>
        <p:nvSpPr>
          <p:cNvPr id="4" name="Text Box 7"/>
          <p:cNvSpPr txBox="1">
            <a:spLocks noChangeArrowheads="1"/>
          </p:cNvSpPr>
          <p:nvPr/>
        </p:nvSpPr>
        <p:spPr bwMode="auto">
          <a:xfrm>
            <a:off x="0" y="6642556"/>
            <a:ext cx="5486400" cy="215444"/>
          </a:xfrm>
          <a:prstGeom prst="rect">
            <a:avLst/>
          </a:prstGeom>
          <a:noFill/>
          <a:ln w="9525">
            <a:noFill/>
            <a:miter lim="800000"/>
            <a:headEnd/>
            <a:tailEnd/>
          </a:ln>
        </p:spPr>
        <p:txBody>
          <a:bodyPr wrap="square">
            <a:spAutoFit/>
          </a:bodyPr>
          <a:lstStyle/>
          <a:p>
            <a:pPr>
              <a:spcBef>
                <a:spcPct val="50000"/>
              </a:spcBef>
            </a:pPr>
            <a:r>
              <a:rPr lang="en-US" sz="800" dirty="0" smtClean="0">
                <a:latin typeface="Arial" pitchFamily="34" charset="0"/>
                <a:cs typeface="Arial" pitchFamily="34" charset="0"/>
              </a:rPr>
              <a:t>OSHA Fatality Data: 1190 – 2007 &amp; 2007 - 2010</a:t>
            </a:r>
            <a:endParaRPr lang="en-US" sz="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55456CC-214E-43D3-A9C9-6BAAB51F4FC1}"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OSHA Regulations</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p:txBody>
          <a:bodyPr>
            <a:normAutofit fontScale="92500"/>
          </a:bodyPr>
          <a:lstStyle/>
          <a:p>
            <a:r>
              <a:rPr lang="en-US" sz="2400" b="1" u="sng" dirty="0" smtClean="0">
                <a:solidFill>
                  <a:schemeClr val="bg1"/>
                </a:solidFill>
                <a:latin typeface="Arial" pitchFamily="34" charset="0"/>
                <a:cs typeface="Arial" pitchFamily="34" charset="0"/>
              </a:rPr>
              <a:t>1926.21(b)(2)</a:t>
            </a:r>
            <a:endParaRPr lang="en-US" sz="2400" u="sng" dirty="0" smtClean="0">
              <a:solidFill>
                <a:schemeClr val="bg1"/>
              </a:solidFill>
              <a:latin typeface="Arial" pitchFamily="34" charset="0"/>
              <a:cs typeface="Arial" pitchFamily="34" charset="0"/>
            </a:endParaRPr>
          </a:p>
          <a:p>
            <a:pPr>
              <a:buNone/>
            </a:pPr>
            <a:r>
              <a:rPr lang="en-US" sz="2400" dirty="0" smtClean="0">
                <a:solidFill>
                  <a:schemeClr val="bg1"/>
                </a:solidFill>
                <a:latin typeface="Arial" pitchFamily="34" charset="0"/>
                <a:cs typeface="Arial" pitchFamily="34" charset="0"/>
              </a:rPr>
              <a:t>	</a:t>
            </a:r>
            <a:r>
              <a:rPr lang="en-US" sz="2400" i="1" dirty="0" smtClean="0">
                <a:solidFill>
                  <a:schemeClr val="bg1"/>
                </a:solidFill>
                <a:latin typeface="Arial" pitchFamily="34" charset="0"/>
                <a:cs typeface="Arial" pitchFamily="34" charset="0"/>
              </a:rPr>
              <a:t>The employer shall </a:t>
            </a:r>
            <a:r>
              <a:rPr lang="en-US" sz="2400" i="1" dirty="0" smtClean="0">
                <a:solidFill>
                  <a:srgbClr val="FFC000"/>
                </a:solidFill>
                <a:latin typeface="Arial" pitchFamily="34" charset="0"/>
                <a:cs typeface="Arial" pitchFamily="34" charset="0"/>
              </a:rPr>
              <a:t>instruct each employee in the recognition and avoidance of unsafe conditions </a:t>
            </a:r>
            <a:r>
              <a:rPr lang="en-US" sz="2400" i="1" dirty="0" smtClean="0">
                <a:solidFill>
                  <a:schemeClr val="bg1"/>
                </a:solidFill>
                <a:latin typeface="Arial" pitchFamily="34" charset="0"/>
                <a:cs typeface="Arial" pitchFamily="34" charset="0"/>
              </a:rPr>
              <a:t>and the regulations applicable to his work environment to </a:t>
            </a:r>
            <a:r>
              <a:rPr lang="en-US" sz="2400" i="1" dirty="0" smtClean="0">
                <a:solidFill>
                  <a:srgbClr val="FFC000"/>
                </a:solidFill>
                <a:latin typeface="Arial" pitchFamily="34" charset="0"/>
                <a:cs typeface="Arial" pitchFamily="34" charset="0"/>
              </a:rPr>
              <a:t>control or eliminate any hazards </a:t>
            </a:r>
            <a:r>
              <a:rPr lang="en-US" sz="2400" i="1" dirty="0" smtClean="0">
                <a:solidFill>
                  <a:schemeClr val="bg1"/>
                </a:solidFill>
                <a:latin typeface="Arial" pitchFamily="34" charset="0"/>
                <a:cs typeface="Arial" pitchFamily="34" charset="0"/>
              </a:rPr>
              <a:t>or other exposure to illness or injury.</a:t>
            </a:r>
          </a:p>
          <a:p>
            <a:pPr>
              <a:buSzPct val="85000"/>
              <a:buNone/>
              <a:defRPr/>
            </a:pPr>
            <a:r>
              <a:rPr lang="en-US" sz="2400" i="1" dirty="0" smtClean="0">
                <a:solidFill>
                  <a:schemeClr val="bg1"/>
                </a:solidFill>
                <a:latin typeface="Arial" pitchFamily="34" charset="0"/>
                <a:cs typeface="Arial" pitchFamily="34" charset="0"/>
              </a:rPr>
              <a:t>	</a:t>
            </a:r>
          </a:p>
          <a:p>
            <a:r>
              <a:rPr lang="en-US" sz="2400" b="1" u="sng" dirty="0" smtClean="0">
                <a:solidFill>
                  <a:schemeClr val="bg1"/>
                </a:solidFill>
                <a:latin typeface="Arial" pitchFamily="34" charset="0"/>
                <a:cs typeface="Arial" pitchFamily="34" charset="0"/>
              </a:rPr>
              <a:t>1926.21(b)(4)</a:t>
            </a:r>
            <a:endParaRPr lang="en-US" sz="2400" u="sng" dirty="0" smtClean="0">
              <a:solidFill>
                <a:schemeClr val="bg1"/>
              </a:solidFill>
              <a:latin typeface="Arial" pitchFamily="34" charset="0"/>
              <a:cs typeface="Arial" pitchFamily="34" charset="0"/>
            </a:endParaRPr>
          </a:p>
          <a:p>
            <a:r>
              <a:rPr lang="en-US" sz="2400" i="1" dirty="0" smtClean="0">
                <a:solidFill>
                  <a:schemeClr val="bg1"/>
                </a:solidFill>
                <a:latin typeface="Arial" pitchFamily="34" charset="0"/>
                <a:cs typeface="Arial" pitchFamily="34" charset="0"/>
              </a:rPr>
              <a:t>In job site areas </a:t>
            </a:r>
            <a:r>
              <a:rPr lang="en-US" sz="2400" i="1" dirty="0" smtClean="0">
                <a:solidFill>
                  <a:srgbClr val="FFC000"/>
                </a:solidFill>
                <a:latin typeface="Arial" pitchFamily="34" charset="0"/>
                <a:cs typeface="Arial" pitchFamily="34" charset="0"/>
              </a:rPr>
              <a:t>where harmful plants or animals are present, employees who may be exposed shall be instructed regarding the potential hazards</a:t>
            </a:r>
            <a:r>
              <a:rPr lang="en-US" sz="2400" i="1" dirty="0" smtClean="0">
                <a:solidFill>
                  <a:schemeClr val="bg1"/>
                </a:solidFill>
                <a:latin typeface="Arial" pitchFamily="34" charset="0"/>
                <a:cs typeface="Arial" pitchFamily="34" charset="0"/>
              </a:rPr>
              <a:t>, and how to avoid injury, and the first aid procedures to be used in the event of injury.</a:t>
            </a:r>
          </a:p>
          <a:p>
            <a:pPr>
              <a:buSzPct val="85000"/>
              <a:buNone/>
              <a:defRPr/>
            </a:pPr>
            <a:endParaRPr lang="en-US" sz="2400" dirty="0" smtClean="0">
              <a:solidFill>
                <a:schemeClr val="bg1"/>
              </a:solidFill>
              <a:latin typeface="Arial" pitchFamily="34" charset="0"/>
              <a:cs typeface="Arial" pitchFamily="34" charset="0"/>
            </a:endParaRPr>
          </a:p>
          <a:p>
            <a:pPr>
              <a:buSzPct val="85000"/>
              <a:buBlip>
                <a:blip r:embed="rId3"/>
              </a:buBlip>
              <a:defRPr/>
            </a:pPr>
            <a:endParaRPr lang="en-US" sz="700" dirty="0" smtClean="0">
              <a:solidFill>
                <a:schemeClr val="bg1"/>
              </a:solidFill>
              <a:latin typeface="Arial" pitchFamily="34" charset="0"/>
              <a:cs typeface="Arial" pitchFamily="34" charset="0"/>
            </a:endParaRPr>
          </a:p>
          <a:p>
            <a:pPr>
              <a:buSzPct val="85000"/>
              <a:buBlip>
                <a:blip r:embed="rId3"/>
              </a:buBlip>
              <a:defRPr/>
            </a:pPr>
            <a:endParaRPr lang="en-US" sz="700" dirty="0" smtClean="0">
              <a:solidFill>
                <a:schemeClr val="bg1"/>
              </a:solidFill>
              <a:latin typeface="Arial" pitchFamily="34" charset="0"/>
              <a:cs typeface="Arial" pitchFamily="34" charset="0"/>
            </a:endParaRPr>
          </a:p>
          <a:p>
            <a:endParaRPr lang="en-US" dirty="0"/>
          </a:p>
        </p:txBody>
      </p:sp>
      <p:sp>
        <p:nvSpPr>
          <p:cNvPr id="4" name="Text Box 7"/>
          <p:cNvSpPr txBox="1">
            <a:spLocks noChangeArrowheads="1"/>
          </p:cNvSpPr>
          <p:nvPr/>
        </p:nvSpPr>
        <p:spPr bwMode="auto">
          <a:xfrm>
            <a:off x="0" y="6642556"/>
            <a:ext cx="5486400" cy="215444"/>
          </a:xfrm>
          <a:prstGeom prst="rect">
            <a:avLst/>
          </a:prstGeom>
          <a:noFill/>
          <a:ln w="9525">
            <a:noFill/>
            <a:miter lim="800000"/>
            <a:headEnd/>
            <a:tailEnd/>
          </a:ln>
        </p:spPr>
        <p:txBody>
          <a:bodyPr wrap="square">
            <a:spAutoFit/>
          </a:bodyPr>
          <a:lstStyle/>
          <a:p>
            <a:pPr>
              <a:spcBef>
                <a:spcPct val="50000"/>
              </a:spcBef>
            </a:pPr>
            <a:r>
              <a:rPr lang="en-US" sz="800" dirty="0" smtClean="0">
                <a:latin typeface="Arial" pitchFamily="34" charset="0"/>
                <a:cs typeface="Arial" pitchFamily="34" charset="0"/>
              </a:rPr>
              <a:t>OSHA Website: http://www.osha.gov/pls/oshaweb/owadisp.show_document?p_id=10607&amp;p_table=STANDARDS</a:t>
            </a:r>
            <a:endParaRPr lang="en-US" sz="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55456CC-214E-43D3-A9C9-6BAAB51F4FC1}"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143000"/>
          </a:xfrm>
        </p:spPr>
        <p:txBody>
          <a:bodyPr>
            <a:normAutofit fontScale="90000"/>
          </a:bodyPr>
          <a:lstStyle/>
          <a:p>
            <a:r>
              <a:rPr lang="en-US" sz="4800" b="1" dirty="0" smtClean="0">
                <a:solidFill>
                  <a:srgbClr val="FFFF00"/>
                </a:solidFill>
                <a:latin typeface="Arial" pitchFamily="34" charset="0"/>
                <a:cs typeface="Arial" pitchFamily="34" charset="0"/>
              </a:rPr>
              <a:t>Personal Protection Measures</a:t>
            </a:r>
            <a:br>
              <a:rPr lang="en-US" sz="4800" b="1" dirty="0" smtClean="0">
                <a:solidFill>
                  <a:srgbClr val="FFFF00"/>
                </a:solidFill>
                <a:latin typeface="Arial" pitchFamily="34" charset="0"/>
                <a:cs typeface="Arial" pitchFamily="34" charset="0"/>
              </a:rPr>
            </a:b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600200"/>
            <a:ext cx="5791200" cy="4525963"/>
          </a:xfrm>
        </p:spPr>
        <p:txBody>
          <a:bodyPr>
            <a:normAutofit lnSpcReduction="10000"/>
          </a:bodyPr>
          <a:lstStyle/>
          <a:p>
            <a:pPr>
              <a:lnSpc>
                <a:spcPct val="80000"/>
              </a:lnSpc>
              <a:buNone/>
              <a:defRPr/>
            </a:pPr>
            <a:r>
              <a:rPr lang="en-US" sz="3200" i="1" dirty="0" smtClean="0">
                <a:solidFill>
                  <a:schemeClr val="bg1"/>
                </a:solidFill>
                <a:latin typeface="Arial" charset="0"/>
              </a:rPr>
              <a:t>When entering possible tick habitats…</a:t>
            </a:r>
          </a:p>
          <a:p>
            <a:pPr>
              <a:lnSpc>
                <a:spcPct val="80000"/>
              </a:lnSpc>
              <a:buNone/>
              <a:defRPr/>
            </a:pPr>
            <a:endParaRPr lang="en-US" sz="3200" dirty="0" smtClean="0">
              <a:latin typeface="Arial" charset="0"/>
            </a:endParaRPr>
          </a:p>
          <a:p>
            <a:pPr>
              <a:lnSpc>
                <a:spcPct val="80000"/>
              </a:lnSpc>
              <a:defRPr/>
            </a:pPr>
            <a:r>
              <a:rPr lang="en-US" sz="2600" dirty="0" smtClean="0">
                <a:solidFill>
                  <a:schemeClr val="bg1"/>
                </a:solidFill>
                <a:latin typeface="Arial" charset="0"/>
              </a:rPr>
              <a:t>Wear light-colored clothing </a:t>
            </a:r>
          </a:p>
          <a:p>
            <a:pPr>
              <a:lnSpc>
                <a:spcPct val="80000"/>
              </a:lnSpc>
              <a:defRPr/>
            </a:pPr>
            <a:r>
              <a:rPr lang="en-US" sz="2600" dirty="0" smtClean="0">
                <a:solidFill>
                  <a:schemeClr val="bg1"/>
                </a:solidFill>
                <a:latin typeface="Arial" charset="0"/>
              </a:rPr>
              <a:t>Wear loose-fitting clothing</a:t>
            </a:r>
          </a:p>
          <a:p>
            <a:pPr>
              <a:lnSpc>
                <a:spcPct val="80000"/>
              </a:lnSpc>
              <a:defRPr/>
            </a:pPr>
            <a:r>
              <a:rPr lang="en-US" sz="2600" dirty="0" smtClean="0">
                <a:solidFill>
                  <a:schemeClr val="bg1"/>
                </a:solidFill>
                <a:latin typeface="Arial" charset="0"/>
              </a:rPr>
              <a:t>Wear leather gloves</a:t>
            </a:r>
          </a:p>
          <a:p>
            <a:pPr>
              <a:lnSpc>
                <a:spcPct val="80000"/>
              </a:lnSpc>
              <a:defRPr/>
            </a:pPr>
            <a:r>
              <a:rPr lang="en-US" sz="2600" dirty="0" smtClean="0">
                <a:solidFill>
                  <a:schemeClr val="bg1"/>
                </a:solidFill>
                <a:latin typeface="Arial" charset="0"/>
              </a:rPr>
              <a:t>Tuck shirt into pants and pants into socks</a:t>
            </a:r>
          </a:p>
          <a:p>
            <a:pPr>
              <a:lnSpc>
                <a:spcPct val="80000"/>
              </a:lnSpc>
              <a:defRPr/>
            </a:pPr>
            <a:r>
              <a:rPr lang="en-US" sz="2600" dirty="0" smtClean="0">
                <a:solidFill>
                  <a:schemeClr val="bg1"/>
                </a:solidFill>
                <a:latin typeface="Arial" charset="0"/>
              </a:rPr>
              <a:t>Wear </a:t>
            </a:r>
            <a:r>
              <a:rPr lang="en-US" sz="2600" dirty="0" smtClean="0">
                <a:solidFill>
                  <a:schemeClr val="bg1"/>
                </a:solidFill>
                <a:latin typeface="Arial" charset="0"/>
              </a:rPr>
              <a:t>closed-toed </a:t>
            </a:r>
            <a:r>
              <a:rPr lang="en-US" sz="2600" dirty="0" smtClean="0">
                <a:solidFill>
                  <a:schemeClr val="bg1"/>
                </a:solidFill>
                <a:latin typeface="Arial" charset="0"/>
              </a:rPr>
              <a:t>shoes</a:t>
            </a:r>
            <a:endParaRPr lang="en-US" sz="1400" b="1" dirty="0" smtClean="0">
              <a:solidFill>
                <a:schemeClr val="bg1"/>
              </a:solidFill>
              <a:latin typeface="Arial" charset="0"/>
            </a:endParaRPr>
          </a:p>
          <a:p>
            <a:pPr>
              <a:lnSpc>
                <a:spcPct val="80000"/>
              </a:lnSpc>
              <a:defRPr/>
            </a:pPr>
            <a:r>
              <a:rPr lang="en-US" sz="2800" dirty="0" smtClean="0">
                <a:solidFill>
                  <a:schemeClr val="bg1"/>
                </a:solidFill>
                <a:latin typeface="Arial" charset="0"/>
              </a:rPr>
              <a:t>Keep close to the center of pathways if possible</a:t>
            </a:r>
          </a:p>
          <a:p>
            <a:pPr>
              <a:lnSpc>
                <a:spcPct val="80000"/>
              </a:lnSpc>
              <a:defRPr/>
            </a:pPr>
            <a:r>
              <a:rPr lang="en-US" sz="2800" dirty="0" smtClean="0">
                <a:solidFill>
                  <a:schemeClr val="bg1"/>
                </a:solidFill>
                <a:latin typeface="Arial" charset="0"/>
              </a:rPr>
              <a:t>Use a tick repellent</a:t>
            </a:r>
          </a:p>
          <a:p>
            <a:endParaRPr lang="en-US" dirty="0"/>
          </a:p>
        </p:txBody>
      </p:sp>
      <p:pic>
        <p:nvPicPr>
          <p:cNvPr id="4" name="Picture 6" descr="pantsinsox"/>
          <p:cNvPicPr>
            <a:picLocks noChangeAspect="1" noChangeArrowheads="1"/>
          </p:cNvPicPr>
          <p:nvPr/>
        </p:nvPicPr>
        <p:blipFill>
          <a:blip r:embed="rId3" cstate="print"/>
          <a:srcRect/>
          <a:stretch>
            <a:fillRect/>
          </a:stretch>
        </p:blipFill>
        <p:spPr>
          <a:xfrm>
            <a:off x="6705600" y="2514600"/>
            <a:ext cx="1981200" cy="3074649"/>
          </a:xfrm>
          <a:prstGeom prst="rect">
            <a:avLst/>
          </a:prstGeom>
        </p:spPr>
      </p:pic>
      <p:sp>
        <p:nvSpPr>
          <p:cNvPr id="5" name="Text Box 7"/>
          <p:cNvSpPr txBox="1">
            <a:spLocks noChangeArrowheads="1"/>
          </p:cNvSpPr>
          <p:nvPr/>
        </p:nvSpPr>
        <p:spPr bwMode="auto">
          <a:xfrm>
            <a:off x="0" y="6642556"/>
            <a:ext cx="5486400" cy="215444"/>
          </a:xfrm>
          <a:prstGeom prst="rect">
            <a:avLst/>
          </a:prstGeom>
          <a:noFill/>
          <a:ln w="9525">
            <a:noFill/>
            <a:miter lim="800000"/>
            <a:headEnd/>
            <a:tailEnd/>
          </a:ln>
        </p:spPr>
        <p:txBody>
          <a:bodyPr wrap="square">
            <a:spAutoFit/>
          </a:bodyPr>
          <a:lstStyle/>
          <a:p>
            <a:pPr>
              <a:spcBef>
                <a:spcPct val="50000"/>
              </a:spcBef>
            </a:pPr>
            <a:r>
              <a:rPr lang="en-US" sz="800" dirty="0" smtClean="0">
                <a:latin typeface="Arial" pitchFamily="34" charset="0"/>
                <a:cs typeface="Arial" pitchFamily="34" charset="0"/>
              </a:rPr>
              <a:t>Information from: http://turnthecorner.org/content/tips-protect-your-loved-ones</a:t>
            </a:r>
            <a:endParaRPr lang="en-US" sz="800"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F55456CC-214E-43D3-A9C9-6BAAB51F4FC1}"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What are Ticks?</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28600" y="1676400"/>
            <a:ext cx="5943600" cy="4830763"/>
          </a:xfrm>
        </p:spPr>
        <p:txBody>
          <a:bodyPr>
            <a:normAutofit fontScale="55000" lnSpcReduction="20000"/>
          </a:bodyPr>
          <a:lstStyle/>
          <a:p>
            <a:pPr>
              <a:lnSpc>
                <a:spcPct val="120000"/>
              </a:lnSpc>
              <a:spcAft>
                <a:spcPts val="600"/>
              </a:spcAft>
              <a:buSzPct val="85000"/>
              <a:buBlip>
                <a:blip r:embed="rId3"/>
              </a:buBlip>
              <a:defRPr/>
            </a:pPr>
            <a:r>
              <a:rPr lang="en-US" sz="3800" dirty="0" smtClean="0">
                <a:solidFill>
                  <a:schemeClr val="bg1"/>
                </a:solidFill>
                <a:latin typeface="Arial" pitchFamily="34" charset="0"/>
                <a:cs typeface="Arial" pitchFamily="34" charset="0"/>
              </a:rPr>
              <a:t>Ticks fall under the class “</a:t>
            </a:r>
            <a:r>
              <a:rPr lang="en-US" sz="3800" i="1" dirty="0" err="1" smtClean="0">
                <a:solidFill>
                  <a:schemeClr val="bg1"/>
                </a:solidFill>
                <a:latin typeface="Arial" pitchFamily="34" charset="0"/>
                <a:cs typeface="Arial" pitchFamily="34" charset="0"/>
              </a:rPr>
              <a:t>Arachnidia</a:t>
            </a:r>
            <a:r>
              <a:rPr lang="en-US" sz="3800" dirty="0" smtClean="0">
                <a:solidFill>
                  <a:schemeClr val="bg1"/>
                </a:solidFill>
                <a:latin typeface="Arial" pitchFamily="34" charset="0"/>
                <a:cs typeface="Arial" pitchFamily="34" charset="0"/>
              </a:rPr>
              <a:t>,” which includes </a:t>
            </a:r>
            <a:r>
              <a:rPr lang="en-US" sz="3800" dirty="0">
                <a:solidFill>
                  <a:schemeClr val="bg1"/>
                </a:solidFill>
                <a:latin typeface="Arial" pitchFamily="34" charset="0"/>
                <a:cs typeface="Arial" pitchFamily="34" charset="0"/>
              </a:rPr>
              <a:t>s</a:t>
            </a:r>
            <a:r>
              <a:rPr lang="en-US" sz="3800" dirty="0" smtClean="0">
                <a:solidFill>
                  <a:schemeClr val="bg1"/>
                </a:solidFill>
                <a:latin typeface="Arial" pitchFamily="34" charset="0"/>
                <a:cs typeface="Arial" pitchFamily="34" charset="0"/>
              </a:rPr>
              <a:t>piders, </a:t>
            </a:r>
            <a:r>
              <a:rPr lang="en-US" sz="3800" dirty="0">
                <a:solidFill>
                  <a:schemeClr val="bg1"/>
                </a:solidFill>
                <a:latin typeface="Arial" pitchFamily="34" charset="0"/>
                <a:cs typeface="Arial" pitchFamily="34" charset="0"/>
              </a:rPr>
              <a:t>s</a:t>
            </a:r>
            <a:r>
              <a:rPr lang="en-US" sz="3800" dirty="0" smtClean="0">
                <a:solidFill>
                  <a:schemeClr val="bg1"/>
                </a:solidFill>
                <a:latin typeface="Arial" pitchFamily="34" charset="0"/>
                <a:cs typeface="Arial" pitchFamily="34" charset="0"/>
              </a:rPr>
              <a:t>corpions and mites.</a:t>
            </a:r>
          </a:p>
          <a:p>
            <a:pPr>
              <a:lnSpc>
                <a:spcPct val="120000"/>
              </a:lnSpc>
              <a:spcAft>
                <a:spcPts val="600"/>
              </a:spcAft>
              <a:buSzPct val="85000"/>
              <a:buBlip>
                <a:blip r:embed="rId3"/>
              </a:buBlip>
              <a:defRPr/>
            </a:pPr>
            <a:endParaRPr lang="en-US" sz="3800" dirty="0" smtClean="0">
              <a:solidFill>
                <a:schemeClr val="bg1"/>
              </a:solidFill>
              <a:latin typeface="Arial" pitchFamily="34" charset="0"/>
              <a:cs typeface="Arial" pitchFamily="34" charset="0"/>
            </a:endParaRPr>
          </a:p>
          <a:p>
            <a:pPr>
              <a:lnSpc>
                <a:spcPct val="120000"/>
              </a:lnSpc>
              <a:spcAft>
                <a:spcPts val="600"/>
              </a:spcAft>
              <a:buSzPct val="85000"/>
              <a:buBlip>
                <a:blip r:embed="rId3"/>
              </a:buBlip>
              <a:defRPr/>
            </a:pPr>
            <a:r>
              <a:rPr lang="en-US" sz="3800" dirty="0" smtClean="0">
                <a:solidFill>
                  <a:schemeClr val="bg1"/>
                </a:solidFill>
                <a:latin typeface="Arial" pitchFamily="34" charset="0"/>
                <a:cs typeface="Arial" pitchFamily="34" charset="0"/>
              </a:rPr>
              <a:t>Ticks are small parasitic creatures that feed off the blood of host.</a:t>
            </a:r>
          </a:p>
          <a:p>
            <a:pPr>
              <a:lnSpc>
                <a:spcPct val="120000"/>
              </a:lnSpc>
              <a:spcAft>
                <a:spcPts val="600"/>
              </a:spcAft>
              <a:buSzPct val="85000"/>
              <a:buBlip>
                <a:blip r:embed="rId3"/>
              </a:buBlip>
              <a:defRPr/>
            </a:pPr>
            <a:endParaRPr lang="en-US" sz="3800" dirty="0" smtClean="0">
              <a:solidFill>
                <a:schemeClr val="bg1"/>
              </a:solidFill>
              <a:latin typeface="Arial" pitchFamily="34" charset="0"/>
              <a:cs typeface="Arial" pitchFamily="34" charset="0"/>
            </a:endParaRPr>
          </a:p>
          <a:p>
            <a:pPr>
              <a:lnSpc>
                <a:spcPct val="120000"/>
              </a:lnSpc>
              <a:spcAft>
                <a:spcPts val="600"/>
              </a:spcAft>
              <a:buSzPct val="85000"/>
              <a:buBlip>
                <a:blip r:embed="rId3"/>
              </a:buBlip>
              <a:defRPr/>
            </a:pPr>
            <a:r>
              <a:rPr lang="en-US" sz="3800" dirty="0" smtClean="0">
                <a:solidFill>
                  <a:schemeClr val="bg1"/>
                </a:solidFill>
                <a:latin typeface="Arial" pitchFamily="34" charset="0"/>
                <a:cs typeface="Arial" pitchFamily="34" charset="0"/>
              </a:rPr>
              <a:t>Ticks typically dwell on the skin </a:t>
            </a:r>
            <a:r>
              <a:rPr lang="en-US" sz="3800" dirty="0" smtClean="0">
                <a:solidFill>
                  <a:schemeClr val="bg1"/>
                </a:solidFill>
                <a:latin typeface="Arial" pitchFamily="34" charset="0"/>
                <a:cs typeface="Arial" pitchFamily="34" charset="0"/>
              </a:rPr>
              <a:t>of </a:t>
            </a:r>
            <a:r>
              <a:rPr lang="en-US" sz="3800" dirty="0" smtClean="0">
                <a:solidFill>
                  <a:schemeClr val="bg1"/>
                </a:solidFill>
                <a:latin typeface="Arial" pitchFamily="34" charset="0"/>
                <a:cs typeface="Arial" pitchFamily="34" charset="0"/>
              </a:rPr>
              <a:t>hosts. Hosts can be animal or human.</a:t>
            </a:r>
          </a:p>
          <a:p>
            <a:pPr>
              <a:lnSpc>
                <a:spcPct val="120000"/>
              </a:lnSpc>
              <a:spcAft>
                <a:spcPts val="600"/>
              </a:spcAft>
              <a:buSzPct val="85000"/>
              <a:buBlip>
                <a:blip r:embed="rId3"/>
              </a:buBlip>
              <a:defRPr/>
            </a:pPr>
            <a:endParaRPr lang="en-US" sz="3800" dirty="0" smtClean="0">
              <a:solidFill>
                <a:schemeClr val="bg1"/>
              </a:solidFill>
              <a:latin typeface="Arial" pitchFamily="34" charset="0"/>
              <a:cs typeface="Arial" pitchFamily="34" charset="0"/>
            </a:endParaRPr>
          </a:p>
          <a:p>
            <a:pPr>
              <a:lnSpc>
                <a:spcPct val="120000"/>
              </a:lnSpc>
              <a:spcAft>
                <a:spcPts val="600"/>
              </a:spcAft>
              <a:buSzPct val="85000"/>
              <a:buBlip>
                <a:blip r:embed="rId3"/>
              </a:buBlip>
              <a:defRPr/>
            </a:pPr>
            <a:r>
              <a:rPr lang="en-US" sz="3800" dirty="0" smtClean="0">
                <a:solidFill>
                  <a:schemeClr val="bg1"/>
                </a:solidFill>
                <a:latin typeface="Arial" pitchFamily="34" charset="0"/>
                <a:cs typeface="Arial" pitchFamily="34" charset="0"/>
              </a:rPr>
              <a:t>There are roughly 850 species of ticks. Nearly </a:t>
            </a:r>
            <a:r>
              <a:rPr lang="en-US" sz="3800" b="1" dirty="0" smtClean="0">
                <a:solidFill>
                  <a:schemeClr val="bg1"/>
                </a:solidFill>
                <a:latin typeface="Arial" pitchFamily="34" charset="0"/>
                <a:cs typeface="Arial" pitchFamily="34" charset="0"/>
              </a:rPr>
              <a:t>100 of them are disease-transmitting</a:t>
            </a:r>
          </a:p>
          <a:p>
            <a:endParaRPr lang="en-US" dirty="0"/>
          </a:p>
        </p:txBody>
      </p:sp>
      <p:pic>
        <p:nvPicPr>
          <p:cNvPr id="4" name="Picture 7" descr="ticks and paperclip"/>
          <p:cNvPicPr>
            <a:picLocks noChangeAspect="1" noChangeArrowheads="1"/>
          </p:cNvPicPr>
          <p:nvPr/>
        </p:nvPicPr>
        <p:blipFill>
          <a:blip r:embed="rId4" cstate="print"/>
          <a:srcRect/>
          <a:stretch>
            <a:fillRect/>
          </a:stretch>
        </p:blipFill>
        <p:spPr>
          <a:xfrm>
            <a:off x="6324600" y="3581400"/>
            <a:ext cx="2293620" cy="2133600"/>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6324601" y="1760220"/>
            <a:ext cx="2286000" cy="166878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55456CC-214E-43D3-A9C9-6BAAB51F4FC1}"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Tick Repellents </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457200" y="1600201"/>
            <a:ext cx="4953000" cy="2209799"/>
          </a:xfrm>
        </p:spPr>
        <p:txBody>
          <a:bodyPr>
            <a:normAutofit/>
          </a:bodyPr>
          <a:lstStyle/>
          <a:p>
            <a:pPr>
              <a:lnSpc>
                <a:spcPct val="90000"/>
              </a:lnSpc>
              <a:defRPr/>
            </a:pPr>
            <a:r>
              <a:rPr lang="en-US" sz="2400" dirty="0" smtClean="0">
                <a:solidFill>
                  <a:schemeClr val="bg1"/>
                </a:solidFill>
                <a:latin typeface="Arial" charset="0"/>
              </a:rPr>
              <a:t>30% - 40% </a:t>
            </a:r>
            <a:r>
              <a:rPr lang="en-US" sz="2400" b="1" i="1" dirty="0" smtClean="0">
                <a:solidFill>
                  <a:schemeClr val="bg1"/>
                </a:solidFill>
                <a:latin typeface="Arial" charset="0"/>
              </a:rPr>
              <a:t>DEET</a:t>
            </a:r>
            <a:r>
              <a:rPr lang="en-US" sz="2400" dirty="0" smtClean="0">
                <a:solidFill>
                  <a:schemeClr val="bg1"/>
                </a:solidFill>
                <a:latin typeface="Arial" charset="0"/>
              </a:rPr>
              <a:t> content most effective for ticks</a:t>
            </a:r>
          </a:p>
          <a:p>
            <a:pPr>
              <a:lnSpc>
                <a:spcPct val="90000"/>
              </a:lnSpc>
              <a:defRPr/>
            </a:pPr>
            <a:r>
              <a:rPr lang="en-US" sz="2400" dirty="0" smtClean="0">
                <a:solidFill>
                  <a:schemeClr val="bg1"/>
                </a:solidFill>
                <a:latin typeface="Arial" charset="0"/>
              </a:rPr>
              <a:t>Use on skin or clothing as directed</a:t>
            </a:r>
          </a:p>
          <a:p>
            <a:pPr>
              <a:lnSpc>
                <a:spcPct val="90000"/>
              </a:lnSpc>
              <a:defRPr/>
            </a:pPr>
            <a:r>
              <a:rPr lang="en-US" sz="2400" dirty="0" smtClean="0">
                <a:solidFill>
                  <a:schemeClr val="bg1"/>
                </a:solidFill>
                <a:latin typeface="Arial" charset="0"/>
              </a:rPr>
              <a:t>Apply to the shoes and pant legs</a:t>
            </a:r>
          </a:p>
          <a:p>
            <a:endParaRPr lang="en-US" dirty="0"/>
          </a:p>
        </p:txBody>
      </p:sp>
      <p:sp>
        <p:nvSpPr>
          <p:cNvPr id="5" name="TextBox 4"/>
          <p:cNvSpPr txBox="1"/>
          <p:nvPr/>
        </p:nvSpPr>
        <p:spPr>
          <a:xfrm>
            <a:off x="2971800" y="4572000"/>
            <a:ext cx="5943600" cy="1631216"/>
          </a:xfrm>
          <a:prstGeom prst="rect">
            <a:avLst/>
          </a:prstGeom>
          <a:noFill/>
        </p:spPr>
        <p:txBody>
          <a:bodyPr wrap="square" rtlCol="0">
            <a:spAutoFit/>
          </a:bodyPr>
          <a:lstStyle/>
          <a:p>
            <a:pPr marL="347663" indent="-347663">
              <a:buFont typeface="Arial" pitchFamily="34" charset="0"/>
              <a:buChar char="•"/>
              <a:defRPr/>
            </a:pPr>
            <a:r>
              <a:rPr lang="en-US" sz="2400" b="1" i="1" dirty="0" err="1" smtClean="0">
                <a:solidFill>
                  <a:schemeClr val="bg1"/>
                </a:solidFill>
                <a:latin typeface="Arial" charset="0"/>
              </a:rPr>
              <a:t>Permethrin</a:t>
            </a:r>
            <a:r>
              <a:rPr lang="en-US" sz="2400" b="1" i="1" dirty="0" smtClean="0">
                <a:solidFill>
                  <a:schemeClr val="bg1"/>
                </a:solidFill>
                <a:latin typeface="Arial" charset="0"/>
              </a:rPr>
              <a:t> </a:t>
            </a:r>
            <a:r>
              <a:rPr lang="en-US" sz="2400" dirty="0" smtClean="0">
                <a:solidFill>
                  <a:schemeClr val="bg1"/>
                </a:solidFill>
                <a:latin typeface="Arial" charset="0"/>
              </a:rPr>
              <a:t>containing </a:t>
            </a:r>
            <a:r>
              <a:rPr lang="en-US" sz="2400" dirty="0">
                <a:solidFill>
                  <a:schemeClr val="bg1"/>
                </a:solidFill>
                <a:latin typeface="Arial" charset="0"/>
              </a:rPr>
              <a:t>products</a:t>
            </a:r>
          </a:p>
          <a:p>
            <a:pPr marL="347663" indent="-347663">
              <a:buFont typeface="Arial" pitchFamily="34" charset="0"/>
              <a:buChar char="•"/>
              <a:defRPr/>
            </a:pPr>
            <a:r>
              <a:rPr lang="en-US" sz="2400" dirty="0" smtClean="0">
                <a:solidFill>
                  <a:schemeClr val="bg1"/>
                </a:solidFill>
                <a:latin typeface="Arial" charset="0"/>
              </a:rPr>
              <a:t>Use </a:t>
            </a:r>
            <a:r>
              <a:rPr lang="en-US" sz="2400" dirty="0">
                <a:solidFill>
                  <a:schemeClr val="bg1"/>
                </a:solidFill>
                <a:latin typeface="Arial" charset="0"/>
              </a:rPr>
              <a:t>on clothing only, as it is an </a:t>
            </a:r>
            <a:r>
              <a:rPr lang="en-US" sz="2400" dirty="0" smtClean="0">
                <a:solidFill>
                  <a:schemeClr val="bg1"/>
                </a:solidFill>
                <a:latin typeface="Arial" charset="0"/>
              </a:rPr>
              <a:t>insecticide </a:t>
            </a:r>
            <a:r>
              <a:rPr lang="en-US" sz="2400" dirty="0">
                <a:solidFill>
                  <a:schemeClr val="bg1"/>
                </a:solidFill>
                <a:latin typeface="Arial" charset="0"/>
              </a:rPr>
              <a:t>and can cause </a:t>
            </a:r>
            <a:r>
              <a:rPr lang="en-US" sz="2400" i="1" dirty="0">
                <a:solidFill>
                  <a:schemeClr val="bg1"/>
                </a:solidFill>
                <a:latin typeface="Arial" charset="0"/>
              </a:rPr>
              <a:t>serious </a:t>
            </a:r>
            <a:r>
              <a:rPr lang="en-US" sz="2400" i="1" dirty="0" smtClean="0">
                <a:solidFill>
                  <a:schemeClr val="bg1"/>
                </a:solidFill>
                <a:latin typeface="Arial" charset="0"/>
              </a:rPr>
              <a:t>reactions </a:t>
            </a:r>
            <a:r>
              <a:rPr lang="en-US" sz="2400" dirty="0" smtClean="0">
                <a:solidFill>
                  <a:schemeClr val="bg1"/>
                </a:solidFill>
                <a:latin typeface="Arial" charset="0"/>
              </a:rPr>
              <a:t>if </a:t>
            </a:r>
            <a:r>
              <a:rPr lang="en-US" sz="2400" dirty="0">
                <a:solidFill>
                  <a:schemeClr val="bg1"/>
                </a:solidFill>
                <a:latin typeface="Arial" charset="0"/>
              </a:rPr>
              <a:t>applied to skin</a:t>
            </a:r>
          </a:p>
        </p:txBody>
      </p:sp>
      <p:pic>
        <p:nvPicPr>
          <p:cNvPr id="6" name="Picture 6" descr="cutter and off"/>
          <p:cNvPicPr>
            <a:picLocks noChangeAspect="1" noChangeArrowheads="1"/>
          </p:cNvPicPr>
          <p:nvPr/>
        </p:nvPicPr>
        <p:blipFill>
          <a:blip r:embed="rId3" cstate="print"/>
          <a:srcRect t="14035" r="20743" b="5263"/>
          <a:stretch>
            <a:fillRect/>
          </a:stretch>
        </p:blipFill>
        <p:spPr>
          <a:xfrm>
            <a:off x="5867400" y="1447800"/>
            <a:ext cx="1676400" cy="2410210"/>
          </a:xfrm>
          <a:prstGeom prst="rect">
            <a:avLst/>
          </a:prstGeom>
        </p:spPr>
      </p:pic>
      <p:pic>
        <p:nvPicPr>
          <p:cNvPr id="7" name="Picture 6" descr="duranoncan"/>
          <p:cNvPicPr>
            <a:picLocks noChangeAspect="1" noChangeArrowheads="1"/>
          </p:cNvPicPr>
          <p:nvPr/>
        </p:nvPicPr>
        <p:blipFill>
          <a:blip r:embed="rId4" cstate="print"/>
          <a:srcRect l="11111" r="31482"/>
          <a:stretch>
            <a:fillRect/>
          </a:stretch>
        </p:blipFill>
        <p:spPr>
          <a:xfrm>
            <a:off x="1219200" y="4267200"/>
            <a:ext cx="1676400" cy="2189854"/>
          </a:xfrm>
          <a:prstGeom prst="rect">
            <a:avLst/>
          </a:prstGeom>
        </p:spPr>
      </p:pic>
      <p:sp>
        <p:nvSpPr>
          <p:cNvPr id="8" name="Text Box 7"/>
          <p:cNvSpPr txBox="1">
            <a:spLocks noChangeArrowheads="1"/>
          </p:cNvSpPr>
          <p:nvPr/>
        </p:nvSpPr>
        <p:spPr bwMode="auto">
          <a:xfrm>
            <a:off x="0" y="6642556"/>
            <a:ext cx="5486400" cy="215444"/>
          </a:xfrm>
          <a:prstGeom prst="rect">
            <a:avLst/>
          </a:prstGeom>
          <a:noFill/>
          <a:ln w="9525">
            <a:noFill/>
            <a:miter lim="800000"/>
            <a:headEnd/>
            <a:tailEnd/>
          </a:ln>
        </p:spPr>
        <p:txBody>
          <a:bodyPr wrap="square">
            <a:spAutoFit/>
          </a:bodyPr>
          <a:lstStyle/>
          <a:p>
            <a:pPr>
              <a:spcBef>
                <a:spcPct val="50000"/>
              </a:spcBef>
            </a:pPr>
            <a:r>
              <a:rPr lang="en-US" sz="800" dirty="0" smtClean="0">
                <a:latin typeface="Arial" pitchFamily="34" charset="0"/>
                <a:cs typeface="Arial" pitchFamily="34" charset="0"/>
              </a:rPr>
              <a:t>Information from: http://turnthecorner.org/content/tips-protect-your-loved-ones</a:t>
            </a:r>
            <a:endParaRPr lang="en-US" sz="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55456CC-214E-43D3-A9C9-6BAAB51F4FC1}"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7200" y="762000"/>
            <a:ext cx="4114800" cy="4678363"/>
          </a:xfrm>
        </p:spPr>
        <p:txBody>
          <a:bodyPr>
            <a:normAutofit fontScale="92500" lnSpcReduction="20000"/>
          </a:bodyPr>
          <a:lstStyle/>
          <a:p>
            <a:pPr algn="ctr">
              <a:lnSpc>
                <a:spcPct val="90000"/>
              </a:lnSpc>
              <a:buNone/>
              <a:defRPr/>
            </a:pPr>
            <a:r>
              <a:rPr lang="en-US" sz="2800" b="1" i="1" dirty="0" smtClean="0">
                <a:solidFill>
                  <a:srgbClr val="FFFF00"/>
                </a:solidFill>
                <a:latin typeface="Arial" charset="0"/>
              </a:rPr>
              <a:t>Perform </a:t>
            </a:r>
          </a:p>
          <a:p>
            <a:pPr algn="ctr">
              <a:lnSpc>
                <a:spcPct val="90000"/>
              </a:lnSpc>
              <a:buNone/>
              <a:defRPr/>
            </a:pPr>
            <a:r>
              <a:rPr lang="en-US" sz="2800" b="1" i="1" dirty="0" smtClean="0">
                <a:solidFill>
                  <a:srgbClr val="FFFF00"/>
                </a:solidFill>
                <a:latin typeface="Arial" charset="0"/>
              </a:rPr>
              <a:t>Frequent Tick                 </a:t>
            </a:r>
          </a:p>
          <a:p>
            <a:pPr algn="ctr">
              <a:lnSpc>
                <a:spcPct val="90000"/>
              </a:lnSpc>
              <a:buNone/>
              <a:defRPr/>
            </a:pPr>
            <a:r>
              <a:rPr lang="en-US" sz="2800" b="1" i="1" dirty="0" smtClean="0">
                <a:solidFill>
                  <a:srgbClr val="FFFF00"/>
                </a:solidFill>
                <a:latin typeface="Arial" charset="0"/>
              </a:rPr>
              <a:t>Checks….</a:t>
            </a:r>
          </a:p>
          <a:p>
            <a:pPr algn="ctr">
              <a:lnSpc>
                <a:spcPct val="90000"/>
              </a:lnSpc>
              <a:buNone/>
              <a:defRPr/>
            </a:pPr>
            <a:endParaRPr lang="en-US" sz="2800" b="1" i="1" dirty="0" smtClean="0">
              <a:latin typeface="Arial" charset="0"/>
            </a:endParaRPr>
          </a:p>
          <a:p>
            <a:pPr algn="ctr">
              <a:lnSpc>
                <a:spcPct val="90000"/>
              </a:lnSpc>
              <a:buNone/>
              <a:defRPr/>
            </a:pPr>
            <a:endParaRPr lang="en-US" sz="2800" dirty="0" smtClean="0">
              <a:latin typeface="Arial" charset="0"/>
            </a:endParaRPr>
          </a:p>
          <a:p>
            <a:pPr algn="ctr">
              <a:buNone/>
            </a:pPr>
            <a:r>
              <a:rPr lang="en-US" sz="2800" b="1" i="1" dirty="0" smtClean="0">
                <a:solidFill>
                  <a:schemeClr val="bg1"/>
                </a:solidFill>
                <a:latin typeface="Arial" charset="0"/>
              </a:rPr>
              <a:t>…while in tick habitats </a:t>
            </a:r>
            <a:r>
              <a:rPr lang="en-US" sz="2800" b="1" i="1" u="sng" dirty="0" smtClean="0">
                <a:solidFill>
                  <a:schemeClr val="bg1"/>
                </a:solidFill>
                <a:latin typeface="Arial" charset="0"/>
              </a:rPr>
              <a:t>AND</a:t>
            </a:r>
            <a:r>
              <a:rPr lang="en-US" sz="2800" b="1" i="1" dirty="0" smtClean="0">
                <a:solidFill>
                  <a:schemeClr val="bg1"/>
                </a:solidFill>
                <a:latin typeface="Arial" charset="0"/>
              </a:rPr>
              <a:t> when returning from tick infested areas</a:t>
            </a:r>
          </a:p>
          <a:p>
            <a:pPr algn="ctr">
              <a:buNone/>
            </a:pPr>
            <a:endParaRPr lang="en-US" sz="2800" b="1" i="1" dirty="0" smtClean="0">
              <a:solidFill>
                <a:schemeClr val="bg1"/>
              </a:solidFill>
              <a:latin typeface="Arial" charset="0"/>
            </a:endParaRPr>
          </a:p>
          <a:p>
            <a:pPr algn="ctr">
              <a:buNone/>
            </a:pPr>
            <a:r>
              <a:rPr lang="en-US" sz="2800" b="1" dirty="0" smtClean="0">
                <a:solidFill>
                  <a:schemeClr val="bg1"/>
                </a:solidFill>
                <a:latin typeface="Arial" charset="0"/>
              </a:rPr>
              <a:t>Have another person check for ticks in hard to spot areas.</a:t>
            </a:r>
          </a:p>
          <a:p>
            <a:endParaRPr lang="en-US" dirty="0"/>
          </a:p>
        </p:txBody>
      </p:sp>
      <p:pic>
        <p:nvPicPr>
          <p:cNvPr id="4" name="Picture 6" descr="tickcheck2"/>
          <p:cNvPicPr>
            <a:picLocks noChangeAspect="1" noChangeArrowheads="1"/>
          </p:cNvPicPr>
          <p:nvPr/>
        </p:nvPicPr>
        <p:blipFill>
          <a:blip r:embed="rId3" cstate="print"/>
          <a:srcRect l="7346" r="34001"/>
          <a:stretch>
            <a:fillRect/>
          </a:stretch>
        </p:blipFill>
        <p:spPr>
          <a:xfrm>
            <a:off x="762000" y="1447800"/>
            <a:ext cx="3257550" cy="4343400"/>
          </a:xfrm>
          <a:prstGeom prst="rect">
            <a:avLst/>
          </a:prstGeom>
        </p:spPr>
      </p:pic>
      <p:sp>
        <p:nvSpPr>
          <p:cNvPr id="2" name="Slide Number Placeholder 1"/>
          <p:cNvSpPr>
            <a:spLocks noGrp="1"/>
          </p:cNvSpPr>
          <p:nvPr>
            <p:ph type="sldNum" sz="quarter" idx="12"/>
          </p:nvPr>
        </p:nvSpPr>
        <p:spPr/>
        <p:txBody>
          <a:bodyPr/>
          <a:lstStyle/>
          <a:p>
            <a:fld id="{F55456CC-214E-43D3-A9C9-6BAAB51F4FC1}"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467600" cy="1143000"/>
          </a:xfrm>
        </p:spPr>
        <p:txBody>
          <a:bodyPr/>
          <a:lstStyle/>
          <a:p>
            <a:r>
              <a:rPr lang="en-US" b="1" dirty="0" smtClean="0">
                <a:solidFill>
                  <a:srgbClr val="FFFF00"/>
                </a:solidFill>
                <a:latin typeface="Arial" pitchFamily="34" charset="0"/>
                <a:cs typeface="Arial" pitchFamily="34" charset="0"/>
              </a:rPr>
              <a:t>Tick Removal</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066800"/>
            <a:ext cx="8915400" cy="3886200"/>
          </a:xfrm>
        </p:spPr>
        <p:txBody>
          <a:bodyPr>
            <a:normAutofit fontScale="55000" lnSpcReduction="20000"/>
          </a:bodyPr>
          <a:lstStyle/>
          <a:p>
            <a:pPr marL="514350" indent="-514350">
              <a:lnSpc>
                <a:spcPct val="90000"/>
              </a:lnSpc>
              <a:buFont typeface="+mj-lt"/>
              <a:buAutoNum type="arabicPeriod"/>
              <a:defRPr/>
            </a:pPr>
            <a:r>
              <a:rPr lang="en-US" sz="4200" dirty="0" smtClean="0">
                <a:solidFill>
                  <a:srgbClr val="FFC000"/>
                </a:solidFill>
                <a:latin typeface="Arial" charset="0"/>
              </a:rPr>
              <a:t>Use fine-point tweezers</a:t>
            </a:r>
          </a:p>
          <a:p>
            <a:pPr marL="514350" indent="-514350">
              <a:lnSpc>
                <a:spcPct val="90000"/>
              </a:lnSpc>
              <a:buFont typeface="+mj-lt"/>
              <a:buAutoNum type="arabicPeriod"/>
              <a:defRPr/>
            </a:pPr>
            <a:r>
              <a:rPr lang="en-US" sz="4200" dirty="0" smtClean="0">
                <a:solidFill>
                  <a:srgbClr val="FFC000"/>
                </a:solidFill>
                <a:latin typeface="Arial" charset="0"/>
              </a:rPr>
              <a:t>Grasp the tick CLOSE TO SKIN</a:t>
            </a:r>
          </a:p>
          <a:p>
            <a:pPr marL="514350" indent="-514350">
              <a:lnSpc>
                <a:spcPct val="90000"/>
              </a:lnSpc>
              <a:buFont typeface="+mj-lt"/>
              <a:buAutoNum type="arabicPeriod"/>
              <a:defRPr/>
            </a:pPr>
            <a:r>
              <a:rPr lang="en-US" sz="4200" dirty="0" smtClean="0">
                <a:solidFill>
                  <a:srgbClr val="FFC000"/>
                </a:solidFill>
                <a:latin typeface="Arial" charset="0"/>
              </a:rPr>
              <a:t>Pull gently</a:t>
            </a:r>
          </a:p>
          <a:p>
            <a:pPr marL="514350" indent="-514350">
              <a:lnSpc>
                <a:spcPct val="90000"/>
              </a:lnSpc>
              <a:buFont typeface="+mj-lt"/>
              <a:buAutoNum type="arabicPeriod"/>
              <a:defRPr/>
            </a:pPr>
            <a:r>
              <a:rPr lang="en-US" sz="4200" dirty="0" smtClean="0">
                <a:solidFill>
                  <a:srgbClr val="FFC000"/>
                </a:solidFill>
                <a:latin typeface="Arial" charset="0"/>
              </a:rPr>
              <a:t>Place removed tick in a plastic zip top bag marked with the current date (to bring to doctor’s office to see if it is carrying any diseases)</a:t>
            </a:r>
          </a:p>
          <a:p>
            <a:pPr marL="514350" indent="-514350">
              <a:lnSpc>
                <a:spcPct val="90000"/>
              </a:lnSpc>
              <a:buFont typeface="+mj-lt"/>
              <a:buAutoNum type="arabicPeriod"/>
              <a:defRPr/>
            </a:pPr>
            <a:r>
              <a:rPr lang="en-US" sz="4200" dirty="0" smtClean="0">
                <a:solidFill>
                  <a:srgbClr val="FFC000"/>
                </a:solidFill>
                <a:latin typeface="Arial" charset="0"/>
              </a:rPr>
              <a:t>Wash area with soap, water and antiseptic</a:t>
            </a:r>
          </a:p>
          <a:p>
            <a:pPr marL="514350" indent="-514350">
              <a:lnSpc>
                <a:spcPct val="90000"/>
              </a:lnSpc>
              <a:buFont typeface="+mj-lt"/>
              <a:buAutoNum type="arabicPeriod"/>
              <a:defRPr/>
            </a:pPr>
            <a:r>
              <a:rPr lang="en-US" sz="4200" dirty="0" smtClean="0">
                <a:solidFill>
                  <a:srgbClr val="FFC000"/>
                </a:solidFill>
                <a:latin typeface="Arial" charset="0"/>
              </a:rPr>
              <a:t>Contact a physician immediately </a:t>
            </a:r>
          </a:p>
          <a:p>
            <a:pPr marL="514350" indent="-514350">
              <a:lnSpc>
                <a:spcPct val="90000"/>
              </a:lnSpc>
              <a:buNone/>
              <a:defRPr/>
            </a:pPr>
            <a:endParaRPr lang="en-US" sz="4200" dirty="0" smtClean="0">
              <a:solidFill>
                <a:schemeClr val="bg1"/>
              </a:solidFill>
              <a:latin typeface="Arial" charset="0"/>
            </a:endParaRPr>
          </a:p>
          <a:p>
            <a:pPr>
              <a:lnSpc>
                <a:spcPct val="90000"/>
              </a:lnSpc>
              <a:defRPr/>
            </a:pPr>
            <a:endParaRPr lang="en-US" sz="4200" i="1" dirty="0" smtClean="0">
              <a:solidFill>
                <a:schemeClr val="bg1"/>
              </a:solidFill>
              <a:latin typeface="Arial" charset="0"/>
            </a:endParaRPr>
          </a:p>
          <a:p>
            <a:pPr>
              <a:lnSpc>
                <a:spcPct val="90000"/>
              </a:lnSpc>
              <a:buNone/>
              <a:defRPr/>
            </a:pPr>
            <a:r>
              <a:rPr lang="en-US" sz="4200" i="1" dirty="0" smtClean="0">
                <a:solidFill>
                  <a:schemeClr val="bg1"/>
                </a:solidFill>
                <a:latin typeface="Arial" charset="0"/>
              </a:rPr>
              <a:t>	Burning, suffocating, and poisoning of ticks does NOT work in removing them from host</a:t>
            </a:r>
          </a:p>
          <a:p>
            <a:endParaRPr lang="en-US" dirty="0"/>
          </a:p>
        </p:txBody>
      </p:sp>
      <p:pic>
        <p:nvPicPr>
          <p:cNvPr id="4" name="Picture 8" descr="removeatick"/>
          <p:cNvPicPr>
            <a:picLocks noChangeAspect="1" noChangeArrowheads="1"/>
          </p:cNvPicPr>
          <p:nvPr/>
        </p:nvPicPr>
        <p:blipFill>
          <a:blip r:embed="rId3" cstate="print">
            <a:lum bright="-24000" contrast="6000"/>
          </a:blip>
          <a:srcRect/>
          <a:stretch>
            <a:fillRect/>
          </a:stretch>
        </p:blipFill>
        <p:spPr>
          <a:xfrm flipV="1">
            <a:off x="4648200" y="4572000"/>
            <a:ext cx="3153038" cy="1940790"/>
          </a:xfrm>
          <a:prstGeom prst="rect">
            <a:avLst/>
          </a:prstGeom>
          <a:noFill/>
        </p:spPr>
      </p:pic>
      <p:pic>
        <p:nvPicPr>
          <p:cNvPr id="35842" name="Picture 2"/>
          <p:cNvPicPr>
            <a:picLocks noChangeAspect="1" noChangeArrowheads="1"/>
          </p:cNvPicPr>
          <p:nvPr/>
        </p:nvPicPr>
        <p:blipFill>
          <a:blip r:embed="rId4" cstate="print"/>
          <a:srcRect/>
          <a:stretch>
            <a:fillRect/>
          </a:stretch>
        </p:blipFill>
        <p:spPr bwMode="auto">
          <a:xfrm>
            <a:off x="1524000" y="4572000"/>
            <a:ext cx="2908396" cy="1905000"/>
          </a:xfrm>
          <a:prstGeom prst="rect">
            <a:avLst/>
          </a:prstGeom>
          <a:noFill/>
          <a:ln w="9525">
            <a:noFill/>
            <a:miter lim="800000"/>
            <a:headEnd/>
            <a:tailEnd/>
          </a:ln>
        </p:spPr>
      </p:pic>
      <p:sp>
        <p:nvSpPr>
          <p:cNvPr id="6" name="Text Box 7"/>
          <p:cNvSpPr txBox="1">
            <a:spLocks noChangeArrowheads="1"/>
          </p:cNvSpPr>
          <p:nvPr/>
        </p:nvSpPr>
        <p:spPr bwMode="auto">
          <a:xfrm>
            <a:off x="0" y="6642556"/>
            <a:ext cx="5486400" cy="215444"/>
          </a:xfrm>
          <a:prstGeom prst="rect">
            <a:avLst/>
          </a:prstGeom>
          <a:noFill/>
          <a:ln w="9525">
            <a:noFill/>
            <a:miter lim="800000"/>
            <a:headEnd/>
            <a:tailEnd/>
          </a:ln>
        </p:spPr>
        <p:txBody>
          <a:bodyPr wrap="square">
            <a:spAutoFit/>
          </a:bodyPr>
          <a:lstStyle/>
          <a:p>
            <a:pPr>
              <a:spcBef>
                <a:spcPct val="50000"/>
              </a:spcBef>
            </a:pPr>
            <a:r>
              <a:rPr lang="en-US" sz="800" dirty="0" smtClean="0">
                <a:latin typeface="Arial" pitchFamily="34" charset="0"/>
                <a:cs typeface="Arial" pitchFamily="34" charset="0"/>
              </a:rPr>
              <a:t>Information from: http://turnthecorner.org/content/proper-tick-removal</a:t>
            </a:r>
            <a:endParaRPr lang="en-US" sz="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55456CC-214E-43D3-A9C9-6BAAB51F4FC1}"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620000" cy="1325562"/>
          </a:xfrm>
        </p:spPr>
        <p:txBody>
          <a:bodyPr>
            <a:normAutofit/>
          </a:bodyPr>
          <a:lstStyle/>
          <a:p>
            <a:r>
              <a:rPr lang="en-US" b="1" dirty="0" smtClean="0">
                <a:solidFill>
                  <a:srgbClr val="FFFF00"/>
                </a:solidFill>
                <a:latin typeface="Arial" charset="0"/>
              </a:rPr>
              <a:t>Site Precautions </a:t>
            </a:r>
            <a:endParaRPr lang="en-US" b="1" dirty="0">
              <a:solidFill>
                <a:srgbClr val="FFFF00"/>
              </a:solidFill>
            </a:endParaRPr>
          </a:p>
        </p:txBody>
      </p:sp>
      <p:sp>
        <p:nvSpPr>
          <p:cNvPr id="3" name="Content Placeholder 2"/>
          <p:cNvSpPr>
            <a:spLocks noGrp="1"/>
          </p:cNvSpPr>
          <p:nvPr>
            <p:ph idx="1"/>
          </p:nvPr>
        </p:nvSpPr>
        <p:spPr>
          <a:xfrm>
            <a:off x="0" y="1066800"/>
            <a:ext cx="5410200" cy="5257800"/>
          </a:xfrm>
        </p:spPr>
        <p:txBody>
          <a:bodyPr>
            <a:normAutofit/>
          </a:bodyPr>
          <a:lstStyle/>
          <a:p>
            <a:pPr>
              <a:buNone/>
            </a:pPr>
            <a:r>
              <a:rPr lang="en-US" sz="2000" dirty="0" smtClean="0">
                <a:solidFill>
                  <a:srgbClr val="FFC000"/>
                </a:solidFill>
                <a:latin typeface="Arial" pitchFamily="34" charset="0"/>
                <a:cs typeface="Arial" pitchFamily="34" charset="0"/>
              </a:rPr>
              <a:t>Proper Site Care</a:t>
            </a:r>
          </a:p>
          <a:p>
            <a:pPr>
              <a:lnSpc>
                <a:spcPct val="90000"/>
              </a:lnSpc>
              <a:defRPr/>
            </a:pPr>
            <a:r>
              <a:rPr lang="en-US" sz="2000" dirty="0" smtClean="0">
                <a:solidFill>
                  <a:schemeClr val="bg1"/>
                </a:solidFill>
                <a:latin typeface="Arial" pitchFamily="34" charset="0"/>
                <a:cs typeface="Arial" pitchFamily="34" charset="0"/>
              </a:rPr>
              <a:t>Keep grass and foliage short</a:t>
            </a:r>
          </a:p>
          <a:p>
            <a:pPr>
              <a:lnSpc>
                <a:spcPct val="90000"/>
              </a:lnSpc>
              <a:defRPr/>
            </a:pPr>
            <a:r>
              <a:rPr lang="en-US" sz="2000" dirty="0" smtClean="0">
                <a:solidFill>
                  <a:schemeClr val="bg1"/>
                </a:solidFill>
                <a:latin typeface="Arial" pitchFamily="34" charset="0"/>
                <a:cs typeface="Arial" pitchFamily="34" charset="0"/>
              </a:rPr>
              <a:t>Prune trees and shrubbery </a:t>
            </a:r>
          </a:p>
          <a:p>
            <a:pPr>
              <a:lnSpc>
                <a:spcPct val="90000"/>
              </a:lnSpc>
              <a:defRPr/>
            </a:pPr>
            <a:r>
              <a:rPr lang="en-US" sz="2000" dirty="0" smtClean="0">
                <a:solidFill>
                  <a:schemeClr val="bg1"/>
                </a:solidFill>
                <a:latin typeface="Arial" pitchFamily="34" charset="0"/>
                <a:cs typeface="Arial" pitchFamily="34" charset="0"/>
              </a:rPr>
              <a:t>Remove </a:t>
            </a:r>
            <a:r>
              <a:rPr lang="en-US" sz="2000" dirty="0" smtClean="0">
                <a:solidFill>
                  <a:schemeClr val="bg1"/>
                </a:solidFill>
                <a:latin typeface="Arial" pitchFamily="34" charset="0"/>
                <a:cs typeface="Arial" pitchFamily="34" charset="0"/>
              </a:rPr>
              <a:t>old  </a:t>
            </a:r>
            <a:r>
              <a:rPr lang="en-US" sz="2000" dirty="0" smtClean="0">
                <a:solidFill>
                  <a:schemeClr val="bg1"/>
                </a:solidFill>
                <a:latin typeface="Arial" pitchFamily="34" charset="0"/>
                <a:cs typeface="Arial" pitchFamily="34" charset="0"/>
              </a:rPr>
              <a:t>leaf and debris piles</a:t>
            </a:r>
          </a:p>
          <a:p>
            <a:pPr>
              <a:lnSpc>
                <a:spcPct val="90000"/>
              </a:lnSpc>
              <a:defRPr/>
            </a:pPr>
            <a:r>
              <a:rPr lang="en-US" sz="2000" dirty="0" smtClean="0">
                <a:solidFill>
                  <a:schemeClr val="bg1"/>
                </a:solidFill>
                <a:latin typeface="Arial" pitchFamily="34" charset="0"/>
                <a:cs typeface="Arial" pitchFamily="34" charset="0"/>
              </a:rPr>
              <a:t>Increase sunlit area on site</a:t>
            </a:r>
          </a:p>
          <a:p>
            <a:pPr>
              <a:lnSpc>
                <a:spcPct val="90000"/>
              </a:lnSpc>
              <a:defRPr/>
            </a:pPr>
            <a:r>
              <a:rPr lang="en-US" sz="2000" dirty="0" smtClean="0">
                <a:solidFill>
                  <a:schemeClr val="bg1"/>
                </a:solidFill>
                <a:latin typeface="Arial" pitchFamily="34" charset="0"/>
                <a:cs typeface="Arial" pitchFamily="34" charset="0"/>
              </a:rPr>
              <a:t>Avoid storing materials such as lumber near wooded areas</a:t>
            </a:r>
          </a:p>
          <a:p>
            <a:pPr>
              <a:lnSpc>
                <a:spcPct val="90000"/>
              </a:lnSpc>
              <a:buNone/>
              <a:defRPr/>
            </a:pPr>
            <a:endParaRPr lang="en-US" sz="2000" dirty="0" smtClean="0">
              <a:latin typeface="Arial" charset="0"/>
            </a:endParaRPr>
          </a:p>
          <a:p>
            <a:pPr>
              <a:lnSpc>
                <a:spcPct val="90000"/>
              </a:lnSpc>
              <a:buNone/>
              <a:defRPr/>
            </a:pPr>
            <a:r>
              <a:rPr lang="en-US" sz="2000" dirty="0" smtClean="0">
                <a:solidFill>
                  <a:srgbClr val="FFC000"/>
                </a:solidFill>
                <a:latin typeface="Arial" charset="0"/>
              </a:rPr>
              <a:t>Insecticides</a:t>
            </a:r>
          </a:p>
          <a:p>
            <a:pPr>
              <a:lnSpc>
                <a:spcPct val="90000"/>
              </a:lnSpc>
              <a:defRPr/>
            </a:pPr>
            <a:r>
              <a:rPr lang="en-US" sz="2000" dirty="0" smtClean="0">
                <a:solidFill>
                  <a:schemeClr val="bg1"/>
                </a:solidFill>
                <a:latin typeface="Arial" charset="0"/>
              </a:rPr>
              <a:t>The Proper Use of Insecticides Can Greatly Reduce the Incidence of Tick Bites</a:t>
            </a:r>
          </a:p>
          <a:p>
            <a:pPr marL="0" indent="0" algn="ctr">
              <a:buNone/>
              <a:defRPr/>
            </a:pPr>
            <a:endParaRPr lang="en-US" sz="2000" dirty="0" smtClean="0">
              <a:solidFill>
                <a:schemeClr val="bg1"/>
              </a:solidFill>
              <a:latin typeface="Arial" charset="0"/>
            </a:endParaRPr>
          </a:p>
          <a:p>
            <a:pPr algn="ctr">
              <a:buNone/>
              <a:defRPr/>
            </a:pPr>
            <a:r>
              <a:rPr lang="en-US" sz="2000" u="sng" dirty="0" smtClean="0">
                <a:solidFill>
                  <a:schemeClr val="bg1"/>
                </a:solidFill>
                <a:latin typeface="Arial" charset="0"/>
              </a:rPr>
              <a:t>Late May</a:t>
            </a:r>
            <a:r>
              <a:rPr lang="en-US" sz="2000" dirty="0" smtClean="0">
                <a:solidFill>
                  <a:schemeClr val="bg1"/>
                </a:solidFill>
                <a:latin typeface="Arial" charset="0"/>
              </a:rPr>
              <a:t>:  Apply Granular Insecticides</a:t>
            </a:r>
          </a:p>
          <a:p>
            <a:pPr algn="ctr">
              <a:buNone/>
              <a:defRPr/>
            </a:pPr>
            <a:r>
              <a:rPr lang="en-US" sz="2000" u="sng" dirty="0" smtClean="0">
                <a:solidFill>
                  <a:schemeClr val="bg1"/>
                </a:solidFill>
                <a:latin typeface="Arial" charset="0"/>
              </a:rPr>
              <a:t>Late September</a:t>
            </a:r>
            <a:r>
              <a:rPr lang="en-US" sz="2000" dirty="0" smtClean="0">
                <a:solidFill>
                  <a:schemeClr val="bg1"/>
                </a:solidFill>
                <a:latin typeface="Arial" charset="0"/>
              </a:rPr>
              <a:t>: Apply Liquid Insecticides</a:t>
            </a:r>
          </a:p>
          <a:p>
            <a:pPr>
              <a:lnSpc>
                <a:spcPct val="90000"/>
              </a:lnSpc>
              <a:buNone/>
              <a:defRPr/>
            </a:pPr>
            <a:endParaRPr lang="en-US" sz="2000" dirty="0"/>
          </a:p>
        </p:txBody>
      </p:sp>
      <p:pic>
        <p:nvPicPr>
          <p:cNvPr id="4" name="Picture 6" descr="sevin"/>
          <p:cNvPicPr>
            <a:picLocks noChangeAspect="1" noChangeArrowheads="1"/>
          </p:cNvPicPr>
          <p:nvPr/>
        </p:nvPicPr>
        <p:blipFill>
          <a:blip r:embed="rId3" cstate="print"/>
          <a:srcRect b="8824"/>
          <a:stretch>
            <a:fillRect/>
          </a:stretch>
        </p:blipFill>
        <p:spPr>
          <a:xfrm>
            <a:off x="5715000" y="3657600"/>
            <a:ext cx="2209800" cy="2686424"/>
          </a:xfrm>
          <a:prstGeom prst="rect">
            <a:avLst/>
          </a:prstGeom>
        </p:spPr>
      </p:pic>
      <p:pic>
        <p:nvPicPr>
          <p:cNvPr id="10243" name="Picture 3"/>
          <p:cNvPicPr>
            <a:picLocks noChangeAspect="1" noChangeArrowheads="1"/>
          </p:cNvPicPr>
          <p:nvPr/>
        </p:nvPicPr>
        <p:blipFill>
          <a:blip r:embed="rId4" cstate="print"/>
          <a:srcRect t="10811" r="21622"/>
          <a:stretch>
            <a:fillRect/>
          </a:stretch>
        </p:blipFill>
        <p:spPr bwMode="auto">
          <a:xfrm>
            <a:off x="5715000" y="1657350"/>
            <a:ext cx="2209800" cy="1885950"/>
          </a:xfrm>
          <a:prstGeom prst="rect">
            <a:avLst/>
          </a:prstGeom>
          <a:noFill/>
          <a:ln w="9525">
            <a:noFill/>
            <a:miter lim="800000"/>
            <a:headEnd/>
            <a:tailEnd/>
          </a:ln>
        </p:spPr>
      </p:pic>
      <p:sp>
        <p:nvSpPr>
          <p:cNvPr id="8" name="Text Box 7"/>
          <p:cNvSpPr txBox="1">
            <a:spLocks noChangeArrowheads="1"/>
          </p:cNvSpPr>
          <p:nvPr/>
        </p:nvSpPr>
        <p:spPr bwMode="auto">
          <a:xfrm>
            <a:off x="0" y="6642556"/>
            <a:ext cx="5486400" cy="215444"/>
          </a:xfrm>
          <a:prstGeom prst="rect">
            <a:avLst/>
          </a:prstGeom>
          <a:noFill/>
          <a:ln w="9525">
            <a:noFill/>
            <a:miter lim="800000"/>
            <a:headEnd/>
            <a:tailEnd/>
          </a:ln>
        </p:spPr>
        <p:txBody>
          <a:bodyPr wrap="square">
            <a:spAutoFit/>
          </a:bodyPr>
          <a:lstStyle/>
          <a:p>
            <a:pPr>
              <a:spcBef>
                <a:spcPct val="50000"/>
              </a:spcBef>
            </a:pPr>
            <a:r>
              <a:rPr lang="en-US" sz="800" dirty="0" smtClean="0">
                <a:latin typeface="Arial" pitchFamily="34" charset="0"/>
                <a:cs typeface="Arial" pitchFamily="34" charset="0"/>
              </a:rPr>
              <a:t>Information from: http://turnthecorner.org/content/tips-protect-your-loved-ones</a:t>
            </a:r>
            <a:endParaRPr lang="en-US" sz="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55456CC-214E-43D3-A9C9-6BAAB51F4FC1}"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33600"/>
            <a:ext cx="7467600" cy="4525963"/>
          </a:xfrm>
        </p:spPr>
        <p:txBody>
          <a:bodyPr/>
          <a:lstStyle/>
          <a:p>
            <a:pPr algn="ctr">
              <a:buNone/>
            </a:pPr>
            <a:r>
              <a:rPr lang="en-US" sz="5400" b="1" dirty="0" smtClean="0">
                <a:solidFill>
                  <a:srgbClr val="FFFF00"/>
                </a:solidFill>
                <a:latin typeface="Arial" pitchFamily="34" charset="0"/>
                <a:cs typeface="Arial" pitchFamily="34" charset="0"/>
              </a:rPr>
              <a:t>Think Safety</a:t>
            </a:r>
          </a:p>
          <a:p>
            <a:pPr algn="ctr">
              <a:buNone/>
            </a:pPr>
            <a:endParaRPr lang="en-US" sz="5400" b="1" dirty="0" smtClean="0">
              <a:solidFill>
                <a:srgbClr val="FFFF00"/>
              </a:solidFill>
              <a:latin typeface="Arial" pitchFamily="34" charset="0"/>
              <a:cs typeface="Arial" pitchFamily="34" charset="0"/>
            </a:endParaRPr>
          </a:p>
          <a:p>
            <a:pPr algn="ctr">
              <a:buNone/>
            </a:pPr>
            <a:r>
              <a:rPr lang="en-US" sz="5400" b="1" dirty="0" smtClean="0">
                <a:solidFill>
                  <a:srgbClr val="FFFF00"/>
                </a:solidFill>
                <a:latin typeface="Arial" pitchFamily="34" charset="0"/>
                <a:cs typeface="Arial" pitchFamily="34" charset="0"/>
              </a:rPr>
              <a:t>Work Safely</a:t>
            </a:r>
          </a:p>
          <a:p>
            <a:endParaRPr lang="en-US" dirty="0">
              <a:solidFill>
                <a:srgbClr val="FFC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55456CC-214E-43D3-A9C9-6BAAB51F4FC1}" type="slidenum">
              <a:rPr lang="en-US" smtClean="0"/>
              <a:pPr/>
              <a:t>24</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72"/>
            <a:ext cx="8229600" cy="1143000"/>
          </a:xfrm>
        </p:spPr>
        <p:txBody>
          <a:bodyPr/>
          <a:lstStyle/>
          <a:p>
            <a:pPr algn="ctr"/>
            <a:r>
              <a:rPr lang="en-US" b="1" dirty="0" smtClean="0">
                <a:solidFill>
                  <a:srgbClr val="FFFF00"/>
                </a:solidFill>
                <a:latin typeface="Arial" pitchFamily="34" charset="0"/>
                <a:cs typeface="Arial" pitchFamily="34" charset="0"/>
              </a:rPr>
              <a:t>Tick Life Cycle</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28600" y="3720964"/>
            <a:ext cx="7924800" cy="1249363"/>
          </a:xfrm>
        </p:spPr>
        <p:txBody>
          <a:bodyPr>
            <a:noAutofit/>
          </a:bodyPr>
          <a:lstStyle/>
          <a:p>
            <a:r>
              <a:rPr lang="en-US" sz="2400" dirty="0" smtClean="0">
                <a:solidFill>
                  <a:schemeClr val="bg1"/>
                </a:solidFill>
                <a:latin typeface="Arial" pitchFamily="34" charset="0"/>
                <a:cs typeface="Arial" pitchFamily="34" charset="0"/>
              </a:rPr>
              <a:t>Ticks have 3 developmental stages (</a:t>
            </a:r>
            <a:r>
              <a:rPr lang="en-US" sz="2400" i="1" dirty="0" smtClean="0">
                <a:solidFill>
                  <a:schemeClr val="bg1"/>
                </a:solidFill>
                <a:latin typeface="Arial" pitchFamily="34" charset="0"/>
                <a:cs typeface="Arial" pitchFamily="34" charset="0"/>
              </a:rPr>
              <a:t>larvae, nymphs and adult ticks</a:t>
            </a:r>
            <a:r>
              <a:rPr lang="en-US" sz="2400" dirty="0" smtClean="0">
                <a:solidFill>
                  <a:schemeClr val="bg1"/>
                </a:solidFill>
                <a:latin typeface="Arial" pitchFamily="34" charset="0"/>
                <a:cs typeface="Arial" pitchFamily="34" charset="0"/>
              </a:rPr>
              <a:t>). The type of host may change between each stage.</a:t>
            </a:r>
          </a:p>
          <a:p>
            <a:pPr>
              <a:buNone/>
            </a:pPr>
            <a:endParaRPr lang="en-US" sz="2400" dirty="0" smtClean="0">
              <a:solidFill>
                <a:schemeClr val="bg1"/>
              </a:solidFill>
              <a:latin typeface="Arial" pitchFamily="34" charset="0"/>
              <a:cs typeface="Arial" pitchFamily="34" charset="0"/>
            </a:endParaRPr>
          </a:p>
          <a:p>
            <a:r>
              <a:rPr lang="en-US" sz="2400" dirty="0" smtClean="0">
                <a:solidFill>
                  <a:schemeClr val="bg1"/>
                </a:solidFill>
                <a:latin typeface="Arial" pitchFamily="34" charset="0"/>
                <a:cs typeface="Arial" pitchFamily="34" charset="0"/>
              </a:rPr>
              <a:t>Ticks have the widest range of hosts </a:t>
            </a:r>
            <a:r>
              <a:rPr lang="en-US" sz="2400" dirty="0" smtClean="0">
                <a:solidFill>
                  <a:schemeClr val="bg1"/>
                </a:solidFill>
                <a:latin typeface="Arial" pitchFamily="34" charset="0"/>
                <a:cs typeface="Arial" pitchFamily="34" charset="0"/>
              </a:rPr>
              <a:t>during the  </a:t>
            </a:r>
            <a:r>
              <a:rPr lang="en-US" sz="2400" i="1" dirty="0" err="1" smtClean="0">
                <a:solidFill>
                  <a:schemeClr val="bg1"/>
                </a:solidFill>
                <a:latin typeface="Arial" pitchFamily="34" charset="0"/>
                <a:cs typeface="Arial" pitchFamily="34" charset="0"/>
              </a:rPr>
              <a:t>nymphal</a:t>
            </a:r>
            <a:r>
              <a:rPr lang="en-US" sz="2400" dirty="0" smtClean="0">
                <a:solidFill>
                  <a:schemeClr val="bg1"/>
                </a:solidFill>
                <a:latin typeface="Arial" pitchFamily="34" charset="0"/>
                <a:cs typeface="Arial" pitchFamily="34" charset="0"/>
              </a:rPr>
              <a:t> development stage. This means an increased chance of spreading disease. </a:t>
            </a:r>
          </a:p>
        </p:txBody>
      </p:sp>
      <p:pic>
        <p:nvPicPr>
          <p:cNvPr id="4" name="Picture 5"/>
          <p:cNvPicPr>
            <a:picLocks noChangeArrowheads="1"/>
          </p:cNvPicPr>
          <p:nvPr/>
        </p:nvPicPr>
        <p:blipFill>
          <a:blip r:embed="rId3" cstate="print"/>
          <a:srcRect/>
          <a:stretch>
            <a:fillRect/>
          </a:stretch>
        </p:blipFill>
        <p:spPr>
          <a:xfrm>
            <a:off x="2133600" y="838200"/>
            <a:ext cx="5029200" cy="2854411"/>
          </a:xfrm>
          <a:prstGeom prst="rect">
            <a:avLst/>
          </a:prstGeom>
          <a:noFill/>
        </p:spPr>
      </p:pic>
      <p:sp>
        <p:nvSpPr>
          <p:cNvPr id="5" name="Slide Number Placeholder 4"/>
          <p:cNvSpPr>
            <a:spLocks noGrp="1"/>
          </p:cNvSpPr>
          <p:nvPr>
            <p:ph type="sldNum" sz="quarter" idx="12"/>
          </p:nvPr>
        </p:nvSpPr>
        <p:spPr/>
        <p:txBody>
          <a:bodyPr/>
          <a:lstStyle/>
          <a:p>
            <a:fld id="{F55456CC-214E-43D3-A9C9-6BAAB51F4FC1}"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b="1" dirty="0" smtClean="0">
                <a:solidFill>
                  <a:srgbClr val="FFFF00"/>
                </a:solidFill>
                <a:latin typeface="Arial" pitchFamily="34" charset="0"/>
                <a:cs typeface="Arial" pitchFamily="34" charset="0"/>
              </a:rPr>
              <a:t>Tick Habitats</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0" y="1600200"/>
            <a:ext cx="6248400" cy="5029200"/>
          </a:xfrm>
        </p:spPr>
        <p:txBody>
          <a:bodyPr>
            <a:normAutofit fontScale="85000" lnSpcReduction="20000"/>
          </a:bodyPr>
          <a:lstStyle/>
          <a:p>
            <a:pPr>
              <a:lnSpc>
                <a:spcPct val="90000"/>
              </a:lnSpc>
              <a:buSzPct val="85000"/>
              <a:defRPr/>
            </a:pPr>
            <a:r>
              <a:rPr lang="en-US" sz="3100" dirty="0" smtClean="0">
                <a:solidFill>
                  <a:schemeClr val="bg1"/>
                </a:solidFill>
                <a:latin typeface="Arial" charset="0"/>
              </a:rPr>
              <a:t>Ticks attach themselves to their hosts as they pass by, and are found in:</a:t>
            </a:r>
          </a:p>
          <a:p>
            <a:pPr>
              <a:lnSpc>
                <a:spcPct val="90000"/>
              </a:lnSpc>
              <a:buSzPct val="85000"/>
              <a:buNone/>
              <a:defRPr/>
            </a:pPr>
            <a:endParaRPr lang="en-US" sz="3100" i="1" dirty="0" smtClean="0">
              <a:solidFill>
                <a:schemeClr val="bg1"/>
              </a:solidFill>
              <a:latin typeface="Arial" charset="0"/>
            </a:endParaRPr>
          </a:p>
          <a:p>
            <a:pPr lvl="1">
              <a:lnSpc>
                <a:spcPct val="90000"/>
              </a:lnSpc>
              <a:buSzPct val="85000"/>
              <a:buBlip>
                <a:blip r:embed="rId3"/>
              </a:buBlip>
              <a:defRPr/>
            </a:pPr>
            <a:r>
              <a:rPr lang="en-US" sz="3100" i="1" dirty="0" smtClean="0">
                <a:solidFill>
                  <a:srgbClr val="FFC000"/>
                </a:solidFill>
                <a:latin typeface="Arial" charset="0"/>
              </a:rPr>
              <a:t>Dense wooded areas</a:t>
            </a:r>
          </a:p>
          <a:p>
            <a:pPr lvl="1">
              <a:lnSpc>
                <a:spcPct val="90000"/>
              </a:lnSpc>
              <a:buSzPct val="85000"/>
              <a:buBlip>
                <a:blip r:embed="rId3"/>
              </a:buBlip>
              <a:defRPr/>
            </a:pPr>
            <a:r>
              <a:rPr lang="en-US" sz="3100" i="1" dirty="0" smtClean="0">
                <a:solidFill>
                  <a:srgbClr val="FFC000"/>
                </a:solidFill>
                <a:latin typeface="Arial" charset="0"/>
              </a:rPr>
              <a:t>Tall </a:t>
            </a:r>
            <a:r>
              <a:rPr lang="en-US" sz="3100" i="1" dirty="0" smtClean="0">
                <a:solidFill>
                  <a:srgbClr val="FFC000"/>
                </a:solidFill>
                <a:latin typeface="Arial" charset="0"/>
              </a:rPr>
              <a:t>grassy areas </a:t>
            </a:r>
          </a:p>
          <a:p>
            <a:pPr lvl="1">
              <a:lnSpc>
                <a:spcPct val="90000"/>
              </a:lnSpc>
              <a:buSzPct val="85000"/>
              <a:buBlip>
                <a:blip r:embed="rId3"/>
              </a:buBlip>
              <a:defRPr/>
            </a:pPr>
            <a:r>
              <a:rPr lang="en-US" sz="3100" i="1" dirty="0" smtClean="0">
                <a:solidFill>
                  <a:srgbClr val="FFC000"/>
                </a:solidFill>
                <a:latin typeface="Arial" charset="0"/>
              </a:rPr>
              <a:t>Leaf </a:t>
            </a:r>
            <a:r>
              <a:rPr lang="en-US" sz="3100" i="1" dirty="0" smtClean="0">
                <a:solidFill>
                  <a:srgbClr val="FFC000"/>
                </a:solidFill>
                <a:latin typeface="Arial" charset="0"/>
              </a:rPr>
              <a:t>litter</a:t>
            </a:r>
          </a:p>
          <a:p>
            <a:pPr lvl="1">
              <a:lnSpc>
                <a:spcPct val="90000"/>
              </a:lnSpc>
              <a:buSzPct val="85000"/>
              <a:buBlip>
                <a:blip r:embed="rId3"/>
              </a:buBlip>
              <a:defRPr/>
            </a:pPr>
            <a:r>
              <a:rPr lang="en-US" sz="3100" i="1" dirty="0" smtClean="0">
                <a:solidFill>
                  <a:srgbClr val="FFC000"/>
                </a:solidFill>
                <a:latin typeface="Arial" charset="0"/>
              </a:rPr>
              <a:t>Ground </a:t>
            </a:r>
            <a:r>
              <a:rPr lang="en-US" sz="3100" i="1" dirty="0" smtClean="0">
                <a:solidFill>
                  <a:srgbClr val="FFC000"/>
                </a:solidFill>
                <a:latin typeface="Arial" charset="0"/>
              </a:rPr>
              <a:t>cover</a:t>
            </a:r>
          </a:p>
          <a:p>
            <a:pPr lvl="1">
              <a:lnSpc>
                <a:spcPct val="90000"/>
              </a:lnSpc>
              <a:buSzPct val="85000"/>
              <a:buBlip>
                <a:blip r:embed="rId3"/>
              </a:buBlip>
              <a:defRPr/>
            </a:pPr>
            <a:r>
              <a:rPr lang="en-US" sz="3100" i="1" dirty="0" smtClean="0">
                <a:solidFill>
                  <a:srgbClr val="FFC000"/>
                </a:solidFill>
                <a:latin typeface="Arial" charset="0"/>
              </a:rPr>
              <a:t>Low </a:t>
            </a:r>
            <a:r>
              <a:rPr lang="en-US" sz="3100" i="1" dirty="0" smtClean="0">
                <a:solidFill>
                  <a:srgbClr val="FFC000"/>
                </a:solidFill>
                <a:latin typeface="Arial" charset="0"/>
              </a:rPr>
              <a:t>bushes / shrubs</a:t>
            </a:r>
          </a:p>
          <a:p>
            <a:pPr lvl="1">
              <a:lnSpc>
                <a:spcPct val="110000"/>
              </a:lnSpc>
              <a:buSzPct val="85000"/>
              <a:buNone/>
              <a:defRPr/>
            </a:pPr>
            <a:endParaRPr lang="en-US" sz="3100" i="1" u="sng" dirty="0" smtClean="0">
              <a:solidFill>
                <a:srgbClr val="FFC000"/>
              </a:solidFill>
              <a:latin typeface="Arial" charset="0"/>
            </a:endParaRPr>
          </a:p>
          <a:p>
            <a:pPr marL="115888" lvl="1" indent="0">
              <a:lnSpc>
                <a:spcPct val="110000"/>
              </a:lnSpc>
              <a:buSzPct val="85000"/>
              <a:buNone/>
              <a:defRPr/>
            </a:pPr>
            <a:r>
              <a:rPr lang="en-US" sz="3100" u="sng" dirty="0" smtClean="0">
                <a:solidFill>
                  <a:srgbClr val="FFC000"/>
                </a:solidFill>
                <a:latin typeface="Arial" charset="0"/>
              </a:rPr>
              <a:t>Beware of similar conditions for tick habitats in and around construction sites! Avoid such areas and </a:t>
            </a:r>
            <a:r>
              <a:rPr lang="en-US" sz="3100" u="sng" dirty="0" smtClean="0">
                <a:solidFill>
                  <a:srgbClr val="FFC000"/>
                </a:solidFill>
                <a:latin typeface="Arial" charset="0"/>
              </a:rPr>
              <a:t>enter </a:t>
            </a:r>
            <a:r>
              <a:rPr lang="en-US" sz="3100" u="sng" dirty="0" smtClean="0">
                <a:solidFill>
                  <a:srgbClr val="FFC000"/>
                </a:solidFill>
                <a:latin typeface="Arial" charset="0"/>
              </a:rPr>
              <a:t>only while wearing PPE. </a:t>
            </a:r>
          </a:p>
          <a:p>
            <a:pPr>
              <a:lnSpc>
                <a:spcPct val="90000"/>
              </a:lnSpc>
              <a:buSzPct val="85000"/>
              <a:buBlip>
                <a:blip r:embed="rId3"/>
              </a:buBlip>
              <a:defRPr/>
            </a:pPr>
            <a:endParaRPr lang="en-US" sz="700" u="sng" dirty="0" smtClean="0">
              <a:solidFill>
                <a:srgbClr val="FFC000"/>
              </a:solidFill>
              <a:latin typeface="Arial" charset="0"/>
            </a:endParaRPr>
          </a:p>
          <a:p>
            <a:pPr>
              <a:buNone/>
            </a:pPr>
            <a:endParaRPr lang="en-US" dirty="0"/>
          </a:p>
        </p:txBody>
      </p:sp>
      <p:pic>
        <p:nvPicPr>
          <p:cNvPr id="4" name="Picture 8" descr="groundcover"/>
          <p:cNvPicPr>
            <a:picLocks noChangeAspect="1" noChangeArrowheads="1"/>
          </p:cNvPicPr>
          <p:nvPr/>
        </p:nvPicPr>
        <p:blipFill>
          <a:blip r:embed="rId4" cstate="print"/>
          <a:srcRect/>
          <a:stretch>
            <a:fillRect/>
          </a:stretch>
        </p:blipFill>
        <p:spPr bwMode="auto">
          <a:xfrm>
            <a:off x="6400800" y="5105400"/>
            <a:ext cx="2514600" cy="2019300"/>
          </a:xfrm>
          <a:prstGeom prst="rect">
            <a:avLst/>
          </a:prstGeom>
          <a:noFill/>
          <a:ln w="9525">
            <a:noFill/>
            <a:miter lim="800000"/>
            <a:headEnd/>
            <a:tailEnd/>
          </a:ln>
        </p:spPr>
      </p:pic>
      <p:pic>
        <p:nvPicPr>
          <p:cNvPr id="6" name="Picture 6" descr="overgrowth"/>
          <p:cNvPicPr>
            <a:picLocks noChangeAspect="1" noChangeArrowheads="1"/>
          </p:cNvPicPr>
          <p:nvPr/>
        </p:nvPicPr>
        <p:blipFill>
          <a:blip r:embed="rId5" cstate="print"/>
          <a:srcRect/>
          <a:stretch>
            <a:fillRect/>
          </a:stretch>
        </p:blipFill>
        <p:spPr>
          <a:xfrm>
            <a:off x="6400800" y="1219200"/>
            <a:ext cx="2514600" cy="1787525"/>
          </a:xfrm>
          <a:prstGeom prst="rect">
            <a:avLst/>
          </a:prstGeom>
        </p:spPr>
      </p:pic>
      <p:pic>
        <p:nvPicPr>
          <p:cNvPr id="7" name="Picture 7" descr="leaflitter"/>
          <p:cNvPicPr>
            <a:picLocks noChangeAspect="1" noChangeArrowheads="1"/>
          </p:cNvPicPr>
          <p:nvPr/>
        </p:nvPicPr>
        <p:blipFill>
          <a:blip r:embed="rId6" cstate="print"/>
          <a:srcRect/>
          <a:stretch>
            <a:fillRect/>
          </a:stretch>
        </p:blipFill>
        <p:spPr bwMode="auto">
          <a:xfrm>
            <a:off x="6400800" y="3124200"/>
            <a:ext cx="2514600" cy="188595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55456CC-214E-43D3-A9C9-6BAAB51F4FC1}"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772"/>
            <a:ext cx="8229600" cy="1143000"/>
          </a:xfrm>
        </p:spPr>
        <p:txBody>
          <a:bodyPr/>
          <a:lstStyle/>
          <a:p>
            <a:r>
              <a:rPr lang="en-US" b="1" dirty="0" smtClean="0">
                <a:solidFill>
                  <a:srgbClr val="FFFF00"/>
                </a:solidFill>
                <a:latin typeface="Arial" pitchFamily="34" charset="0"/>
                <a:cs typeface="Arial" pitchFamily="34" charset="0"/>
              </a:rPr>
              <a:t>Tick Facts </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533400" y="1066800"/>
            <a:ext cx="8229600" cy="5257800"/>
          </a:xfrm>
        </p:spPr>
        <p:txBody>
          <a:bodyPr>
            <a:normAutofit/>
          </a:bodyPr>
          <a:lstStyle/>
          <a:p>
            <a:pPr>
              <a:lnSpc>
                <a:spcPct val="80000"/>
              </a:lnSpc>
              <a:buSzPct val="85000"/>
              <a:buBlip>
                <a:blip r:embed="rId3"/>
              </a:buBlip>
              <a:defRPr/>
            </a:pPr>
            <a:r>
              <a:rPr lang="en-US" sz="2400" dirty="0" smtClean="0">
                <a:solidFill>
                  <a:schemeClr val="bg1"/>
                </a:solidFill>
                <a:latin typeface="Arial" pitchFamily="34" charset="0"/>
                <a:cs typeface="Arial" pitchFamily="34" charset="0"/>
              </a:rPr>
              <a:t>20% of ticks carry some form of disease causing bacteria.</a:t>
            </a:r>
          </a:p>
          <a:p>
            <a:pPr>
              <a:lnSpc>
                <a:spcPct val="80000"/>
              </a:lnSpc>
              <a:buSzPct val="85000"/>
              <a:buNone/>
              <a:defRPr/>
            </a:pPr>
            <a:endParaRPr lang="en-US" sz="2400" dirty="0" smtClean="0">
              <a:solidFill>
                <a:schemeClr val="bg1"/>
              </a:solidFill>
              <a:latin typeface="Arial" pitchFamily="34" charset="0"/>
              <a:cs typeface="Arial" pitchFamily="34" charset="0"/>
            </a:endParaRPr>
          </a:p>
          <a:p>
            <a:pPr>
              <a:lnSpc>
                <a:spcPct val="80000"/>
              </a:lnSpc>
              <a:buSzPct val="85000"/>
              <a:buBlip>
                <a:blip r:embed="rId3"/>
              </a:buBlip>
              <a:defRPr/>
            </a:pPr>
            <a:r>
              <a:rPr lang="en-US" sz="2400" dirty="0" smtClean="0">
                <a:solidFill>
                  <a:schemeClr val="bg1"/>
                </a:solidFill>
                <a:latin typeface="Arial" pitchFamily="34" charset="0"/>
                <a:cs typeface="Arial" pitchFamily="34" charset="0"/>
              </a:rPr>
              <a:t>Ticks </a:t>
            </a:r>
            <a:r>
              <a:rPr lang="en-US" sz="2400" u="sng" dirty="0" smtClean="0">
                <a:solidFill>
                  <a:schemeClr val="bg1"/>
                </a:solidFill>
                <a:latin typeface="Arial" pitchFamily="34" charset="0"/>
                <a:cs typeface="Arial" pitchFamily="34" charset="0"/>
              </a:rPr>
              <a:t>must be attached at least </a:t>
            </a:r>
            <a:r>
              <a:rPr lang="en-US" sz="2400" b="1" u="sng" dirty="0" smtClean="0">
                <a:solidFill>
                  <a:schemeClr val="bg1"/>
                </a:solidFill>
                <a:latin typeface="Arial" pitchFamily="34" charset="0"/>
                <a:cs typeface="Arial" pitchFamily="34" charset="0"/>
              </a:rPr>
              <a:t>36 hours</a:t>
            </a:r>
            <a:r>
              <a:rPr lang="en-US" sz="2400" b="1" dirty="0" smtClean="0">
                <a:solidFill>
                  <a:schemeClr val="bg1"/>
                </a:solidFill>
                <a:latin typeface="Arial" pitchFamily="34" charset="0"/>
                <a:cs typeface="Arial" pitchFamily="34" charset="0"/>
              </a:rPr>
              <a:t> </a:t>
            </a:r>
            <a:r>
              <a:rPr lang="en-US" sz="2400" dirty="0" smtClean="0">
                <a:solidFill>
                  <a:schemeClr val="bg1"/>
                </a:solidFill>
                <a:latin typeface="Arial" pitchFamily="34" charset="0"/>
                <a:cs typeface="Arial" pitchFamily="34" charset="0"/>
              </a:rPr>
              <a:t>to transmit bacteria.</a:t>
            </a:r>
          </a:p>
          <a:p>
            <a:pPr>
              <a:lnSpc>
                <a:spcPct val="80000"/>
              </a:lnSpc>
              <a:buSzPct val="85000"/>
              <a:buBlip>
                <a:blip r:embed="rId3"/>
              </a:buBlip>
              <a:defRPr/>
            </a:pPr>
            <a:endParaRPr lang="en-US" sz="2400" dirty="0" smtClean="0">
              <a:solidFill>
                <a:schemeClr val="bg1"/>
              </a:solidFill>
              <a:latin typeface="Arial" pitchFamily="34" charset="0"/>
              <a:cs typeface="Arial" pitchFamily="34" charset="0"/>
            </a:endParaRPr>
          </a:p>
          <a:p>
            <a:pPr>
              <a:lnSpc>
                <a:spcPct val="80000"/>
              </a:lnSpc>
              <a:buSzPct val="85000"/>
              <a:buBlip>
                <a:blip r:embed="rId3"/>
              </a:buBlip>
              <a:defRPr/>
            </a:pPr>
            <a:r>
              <a:rPr lang="en-US" sz="2400" dirty="0" err="1" smtClean="0">
                <a:solidFill>
                  <a:schemeClr val="bg1"/>
                </a:solidFill>
                <a:latin typeface="Arial" pitchFamily="34" charset="0"/>
                <a:cs typeface="Arial" pitchFamily="34" charset="0"/>
              </a:rPr>
              <a:t>Nymphal</a:t>
            </a:r>
            <a:r>
              <a:rPr lang="en-US" sz="2400" dirty="0" smtClean="0">
                <a:solidFill>
                  <a:schemeClr val="bg1"/>
                </a:solidFill>
                <a:latin typeface="Arial" pitchFamily="34" charset="0"/>
                <a:cs typeface="Arial" pitchFamily="34" charset="0"/>
              </a:rPr>
              <a:t> tick bites cause </a:t>
            </a:r>
            <a:r>
              <a:rPr lang="en-US" sz="2400" dirty="0" smtClean="0">
                <a:solidFill>
                  <a:schemeClr val="bg1"/>
                </a:solidFill>
                <a:latin typeface="Arial" pitchFamily="34" charset="0"/>
                <a:cs typeface="Arial" pitchFamily="34" charset="0"/>
              </a:rPr>
              <a:t>the majority </a:t>
            </a:r>
            <a:r>
              <a:rPr lang="en-US" sz="2400" dirty="0" smtClean="0">
                <a:solidFill>
                  <a:schemeClr val="bg1"/>
                </a:solidFill>
                <a:latin typeface="Arial" pitchFamily="34" charset="0"/>
                <a:cs typeface="Arial" pitchFamily="34" charset="0"/>
              </a:rPr>
              <a:t>of disease cases. </a:t>
            </a:r>
          </a:p>
          <a:p>
            <a:pPr>
              <a:lnSpc>
                <a:spcPct val="80000"/>
              </a:lnSpc>
              <a:buSzPct val="85000"/>
              <a:buBlip>
                <a:blip r:embed="rId3"/>
              </a:buBlip>
              <a:defRPr/>
            </a:pPr>
            <a:endParaRPr lang="en-US" sz="2400" dirty="0" smtClean="0">
              <a:solidFill>
                <a:schemeClr val="bg1"/>
              </a:solidFill>
              <a:latin typeface="Arial" pitchFamily="34" charset="0"/>
              <a:cs typeface="Arial" pitchFamily="34" charset="0"/>
            </a:endParaRPr>
          </a:p>
          <a:p>
            <a:pPr>
              <a:lnSpc>
                <a:spcPct val="80000"/>
              </a:lnSpc>
              <a:buSzPct val="85000"/>
              <a:buBlip>
                <a:blip r:embed="rId3"/>
              </a:buBlip>
              <a:defRPr/>
            </a:pPr>
            <a:r>
              <a:rPr lang="en-US" sz="2400" dirty="0" err="1" smtClean="0">
                <a:solidFill>
                  <a:schemeClr val="bg1"/>
                </a:solidFill>
                <a:latin typeface="Arial" pitchFamily="34" charset="0"/>
                <a:cs typeface="Arial" pitchFamily="34" charset="0"/>
              </a:rPr>
              <a:t>Nymphal</a:t>
            </a:r>
            <a:r>
              <a:rPr lang="en-US" sz="2400" dirty="0" smtClean="0">
                <a:solidFill>
                  <a:schemeClr val="bg1"/>
                </a:solidFill>
                <a:latin typeface="Arial" pitchFamily="34" charset="0"/>
                <a:cs typeface="Arial" pitchFamily="34" charset="0"/>
              </a:rPr>
              <a:t> ticks are most </a:t>
            </a:r>
            <a:r>
              <a:rPr lang="en-US" sz="2400" dirty="0" smtClean="0">
                <a:solidFill>
                  <a:schemeClr val="bg1"/>
                </a:solidFill>
                <a:latin typeface="Arial" pitchFamily="34" charset="0"/>
                <a:cs typeface="Arial" pitchFamily="34" charset="0"/>
              </a:rPr>
              <a:t>active in </a:t>
            </a:r>
            <a:r>
              <a:rPr lang="en-US" sz="2400" dirty="0" smtClean="0">
                <a:solidFill>
                  <a:schemeClr val="bg1"/>
                </a:solidFill>
                <a:latin typeface="Arial" pitchFamily="34" charset="0"/>
                <a:cs typeface="Arial" pitchFamily="34" charset="0"/>
              </a:rPr>
              <a:t>late May thru July</a:t>
            </a:r>
          </a:p>
          <a:p>
            <a:pPr>
              <a:lnSpc>
                <a:spcPct val="80000"/>
              </a:lnSpc>
              <a:buSzPct val="85000"/>
              <a:buBlip>
                <a:blip r:embed="rId3"/>
              </a:buBlip>
              <a:defRPr/>
            </a:pPr>
            <a:endParaRPr lang="en-US" sz="2400" dirty="0" smtClean="0">
              <a:solidFill>
                <a:schemeClr val="bg1"/>
              </a:solidFill>
              <a:latin typeface="Arial" pitchFamily="34" charset="0"/>
              <a:cs typeface="Arial" pitchFamily="34" charset="0"/>
            </a:endParaRPr>
          </a:p>
          <a:p>
            <a:pPr>
              <a:lnSpc>
                <a:spcPct val="80000"/>
              </a:lnSpc>
              <a:buSzPct val="85000"/>
              <a:buBlip>
                <a:blip r:embed="rId3"/>
              </a:buBlip>
              <a:defRPr/>
            </a:pPr>
            <a:r>
              <a:rPr lang="en-US" sz="2400" dirty="0" smtClean="0">
                <a:solidFill>
                  <a:schemeClr val="bg1"/>
                </a:solidFill>
                <a:latin typeface="Arial" pitchFamily="34" charset="0"/>
                <a:cs typeface="Arial" pitchFamily="34" charset="0"/>
              </a:rPr>
              <a:t>Adult ticks are most active late October and early November</a:t>
            </a:r>
          </a:p>
          <a:p>
            <a:pPr>
              <a:lnSpc>
                <a:spcPct val="80000"/>
              </a:lnSpc>
              <a:buSzPct val="85000"/>
              <a:buBlip>
                <a:blip r:embed="rId3"/>
              </a:buBlip>
              <a:defRPr/>
            </a:pPr>
            <a:endParaRPr lang="en-US" sz="2400" dirty="0" smtClean="0">
              <a:solidFill>
                <a:schemeClr val="bg1"/>
              </a:solidFill>
              <a:latin typeface="Arial" pitchFamily="34" charset="0"/>
              <a:cs typeface="Arial" pitchFamily="34" charset="0"/>
            </a:endParaRPr>
          </a:p>
          <a:p>
            <a:pPr>
              <a:lnSpc>
                <a:spcPct val="80000"/>
              </a:lnSpc>
              <a:buSzPct val="85000"/>
              <a:buBlip>
                <a:blip r:embed="rId3"/>
              </a:buBlip>
              <a:defRPr/>
            </a:pPr>
            <a:r>
              <a:rPr lang="en-US" sz="2400" dirty="0" smtClean="0">
                <a:solidFill>
                  <a:schemeClr val="bg1"/>
                </a:solidFill>
                <a:latin typeface="Arial" pitchFamily="34" charset="0"/>
                <a:cs typeface="Arial" pitchFamily="34" charset="0"/>
              </a:rPr>
              <a:t>If an attached tick is found in time and removed, chances of developing Lyme Disease is just 1-3%</a:t>
            </a:r>
          </a:p>
          <a:p>
            <a:endParaRPr lang="en-US" dirty="0"/>
          </a:p>
        </p:txBody>
      </p:sp>
      <p:sp>
        <p:nvSpPr>
          <p:cNvPr id="4" name="Rectangle 3"/>
          <p:cNvSpPr/>
          <p:nvPr/>
        </p:nvSpPr>
        <p:spPr>
          <a:xfrm>
            <a:off x="4191000" y="6324600"/>
            <a:ext cx="4572000" cy="215444"/>
          </a:xfrm>
          <a:prstGeom prst="rect">
            <a:avLst/>
          </a:prstGeom>
        </p:spPr>
        <p:txBody>
          <a:bodyPr>
            <a:spAutoFit/>
          </a:bodyPr>
          <a:lstStyle/>
          <a:p>
            <a:pPr>
              <a:spcBef>
                <a:spcPct val="50000"/>
              </a:spcBef>
            </a:pPr>
            <a:r>
              <a:rPr lang="en-US" sz="800" dirty="0" smtClean="0">
                <a:latin typeface="Arial" pitchFamily="34" charset="0"/>
                <a:cs typeface="Arial" pitchFamily="34" charset="0"/>
              </a:rPr>
              <a:t>Information from Hunterdon Health Department: </a:t>
            </a:r>
            <a:r>
              <a:rPr kumimoji="1" lang="en-US" sz="800" dirty="0" smtClean="0">
                <a:latin typeface="Arial" pitchFamily="34" charset="0"/>
                <a:cs typeface="Arial" pitchFamily="34" charset="0"/>
              </a:rPr>
              <a:t>www.co.hunterdon.nj.us/health/lymeinfo.htm</a:t>
            </a:r>
            <a:endParaRPr kumimoji="1" lang="en-US" sz="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F55456CC-214E-43D3-A9C9-6BAAB51F4FC1}"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r>
              <a:rPr lang="en-US" b="1" dirty="0" smtClean="0">
                <a:solidFill>
                  <a:srgbClr val="FFFF00"/>
                </a:solidFill>
                <a:latin typeface="Arial" pitchFamily="34" charset="0"/>
                <a:cs typeface="Arial" pitchFamily="34" charset="0"/>
              </a:rPr>
              <a:t>Diseases Carried by Ticks</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 y="1447800"/>
            <a:ext cx="6172198" cy="4983163"/>
          </a:xfrm>
        </p:spPr>
        <p:txBody>
          <a:bodyPr>
            <a:normAutofit fontScale="70000" lnSpcReduction="20000"/>
          </a:bodyPr>
          <a:lstStyle/>
          <a:p>
            <a:pPr indent="0">
              <a:buNone/>
            </a:pPr>
            <a:r>
              <a:rPr lang="en-US" sz="3400" dirty="0" smtClean="0">
                <a:solidFill>
                  <a:schemeClr val="bg1"/>
                </a:solidFill>
                <a:latin typeface="Arial" pitchFamily="34" charset="0"/>
                <a:cs typeface="Arial" pitchFamily="34" charset="0"/>
              </a:rPr>
              <a:t>Many diseases can be transmitted by ticks, most commonly… </a:t>
            </a:r>
          </a:p>
          <a:p>
            <a:pPr indent="0">
              <a:buNone/>
            </a:pPr>
            <a:endParaRPr lang="en-US" dirty="0" smtClean="0">
              <a:solidFill>
                <a:schemeClr val="bg1"/>
              </a:solidFill>
              <a:latin typeface="Arial" pitchFamily="34" charset="0"/>
              <a:cs typeface="Arial" pitchFamily="34" charset="0"/>
            </a:endParaRPr>
          </a:p>
          <a:p>
            <a:pPr indent="0"/>
            <a:r>
              <a:rPr lang="en-US" i="1" dirty="0" smtClean="0">
                <a:solidFill>
                  <a:srgbClr val="FFC000"/>
                </a:solidFill>
                <a:latin typeface="Arial" pitchFamily="34" charset="0"/>
                <a:cs typeface="Arial" pitchFamily="34" charset="0"/>
              </a:rPr>
              <a:t>LYME DISEASE (most common)</a:t>
            </a:r>
          </a:p>
          <a:p>
            <a:pPr indent="0"/>
            <a:endParaRPr lang="en-US" dirty="0" smtClean="0">
              <a:solidFill>
                <a:srgbClr val="FFC000"/>
              </a:solidFill>
              <a:latin typeface="Arial" pitchFamily="34" charset="0"/>
              <a:cs typeface="Arial" pitchFamily="34" charset="0"/>
            </a:endParaRPr>
          </a:p>
          <a:p>
            <a:pPr indent="0"/>
            <a:r>
              <a:rPr lang="en-US" i="1" dirty="0" smtClean="0">
                <a:solidFill>
                  <a:srgbClr val="FFC000"/>
                </a:solidFill>
                <a:latin typeface="Arial" pitchFamily="34" charset="0"/>
                <a:cs typeface="Arial" pitchFamily="34" charset="0"/>
              </a:rPr>
              <a:t>HUMAN EHRLICHIOSIS</a:t>
            </a:r>
          </a:p>
          <a:p>
            <a:pPr indent="0"/>
            <a:endParaRPr lang="en-US" i="1" dirty="0" smtClean="0">
              <a:solidFill>
                <a:srgbClr val="FFC000"/>
              </a:solidFill>
              <a:latin typeface="Arial" pitchFamily="34" charset="0"/>
              <a:cs typeface="Arial" pitchFamily="34" charset="0"/>
            </a:endParaRPr>
          </a:p>
          <a:p>
            <a:pPr indent="0"/>
            <a:r>
              <a:rPr lang="en-US" i="1" dirty="0" smtClean="0">
                <a:solidFill>
                  <a:srgbClr val="FFC000"/>
                </a:solidFill>
                <a:latin typeface="Arial" pitchFamily="34" charset="0"/>
                <a:cs typeface="Arial" pitchFamily="34" charset="0"/>
              </a:rPr>
              <a:t>BABESIOSIS</a:t>
            </a:r>
          </a:p>
          <a:p>
            <a:pPr indent="0"/>
            <a:endParaRPr lang="en-US" dirty="0" smtClean="0">
              <a:solidFill>
                <a:srgbClr val="FFC000"/>
              </a:solidFill>
              <a:latin typeface="Arial" pitchFamily="34" charset="0"/>
              <a:cs typeface="Arial" pitchFamily="34" charset="0"/>
            </a:endParaRPr>
          </a:p>
          <a:p>
            <a:pPr indent="0"/>
            <a:r>
              <a:rPr lang="en-US" i="1" dirty="0" smtClean="0">
                <a:solidFill>
                  <a:srgbClr val="FFC000"/>
                </a:solidFill>
                <a:latin typeface="Arial" pitchFamily="34" charset="0"/>
                <a:cs typeface="Arial" pitchFamily="34" charset="0"/>
              </a:rPr>
              <a:t>ROCKY MOUNTAIN SPOTTED FEVER</a:t>
            </a:r>
          </a:p>
          <a:p>
            <a:pPr indent="0">
              <a:buNone/>
            </a:pPr>
            <a:endParaRPr lang="en-US" sz="2400" i="1" dirty="0">
              <a:solidFill>
                <a:schemeClr val="bg1"/>
              </a:solidFill>
              <a:latin typeface="Arial" pitchFamily="34" charset="0"/>
              <a:cs typeface="Arial" pitchFamily="34" charset="0"/>
            </a:endParaRPr>
          </a:p>
          <a:p>
            <a:pPr indent="0">
              <a:buNone/>
            </a:pPr>
            <a:r>
              <a:rPr lang="en-US" sz="3400" dirty="0" smtClean="0">
                <a:solidFill>
                  <a:schemeClr val="bg1"/>
                </a:solidFill>
                <a:latin typeface="Arial" pitchFamily="34" charset="0"/>
                <a:cs typeface="Arial" pitchFamily="34" charset="0"/>
              </a:rPr>
              <a:t>One bite can transmit any of these and more diseases…Diseases are rarely fatal if treated promptly.</a:t>
            </a:r>
          </a:p>
          <a:p>
            <a:pPr>
              <a:buNone/>
            </a:pPr>
            <a:endParaRPr lang="en-US" dirty="0"/>
          </a:p>
        </p:txBody>
      </p:sp>
      <p:pic>
        <p:nvPicPr>
          <p:cNvPr id="8" name="Picture 2054" descr="nymphal w pinhead"/>
          <p:cNvPicPr>
            <a:picLocks noChangeAspect="1" noChangeArrowheads="1"/>
          </p:cNvPicPr>
          <p:nvPr/>
        </p:nvPicPr>
        <p:blipFill>
          <a:blip r:embed="rId3" cstate="print"/>
          <a:srcRect/>
          <a:stretch>
            <a:fillRect/>
          </a:stretch>
        </p:blipFill>
        <p:spPr>
          <a:xfrm rot="5400000">
            <a:off x="5624929" y="2604671"/>
            <a:ext cx="3609141" cy="2514600"/>
          </a:xfrm>
          <a:prstGeom prst="rect">
            <a:avLst/>
          </a:prstGeom>
        </p:spPr>
      </p:pic>
      <p:sp>
        <p:nvSpPr>
          <p:cNvPr id="5" name="TextBox 4"/>
          <p:cNvSpPr txBox="1"/>
          <p:nvPr/>
        </p:nvSpPr>
        <p:spPr>
          <a:xfrm>
            <a:off x="6248400" y="5334000"/>
            <a:ext cx="3048000" cy="276999"/>
          </a:xfrm>
          <a:prstGeom prst="rect">
            <a:avLst/>
          </a:prstGeom>
          <a:noFill/>
        </p:spPr>
        <p:txBody>
          <a:bodyPr wrap="square" rtlCol="0">
            <a:spAutoFit/>
          </a:bodyPr>
          <a:lstStyle/>
          <a:p>
            <a:r>
              <a:rPr lang="en-US" sz="1200" dirty="0" smtClean="0">
                <a:latin typeface="Arial" pitchFamily="34" charset="0"/>
                <a:cs typeface="Arial" pitchFamily="34" charset="0"/>
              </a:rPr>
              <a:t>Engorged Deer Tick</a:t>
            </a:r>
            <a:endParaRPr lang="en-US" sz="12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55456CC-214E-43D3-A9C9-6BAAB51F4FC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Lyme Disease</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2667000" y="1752599"/>
            <a:ext cx="6477000" cy="4936123"/>
          </a:xfrm>
        </p:spPr>
        <p:txBody>
          <a:bodyPr>
            <a:normAutofit fontScale="47500" lnSpcReduction="20000"/>
          </a:bodyPr>
          <a:lstStyle/>
          <a:p>
            <a:pPr>
              <a:defRPr/>
            </a:pPr>
            <a:r>
              <a:rPr lang="en-US" sz="5100" dirty="0" smtClean="0">
                <a:solidFill>
                  <a:schemeClr val="bg1"/>
                </a:solidFill>
                <a:latin typeface="Arial" pitchFamily="34" charset="0"/>
                <a:cs typeface="Arial" pitchFamily="34" charset="0"/>
              </a:rPr>
              <a:t>Black-legged Deer Ticks are responsible for this most common type of tick-transmitted bacterial disease. </a:t>
            </a:r>
          </a:p>
          <a:p>
            <a:pPr>
              <a:lnSpc>
                <a:spcPct val="120000"/>
              </a:lnSpc>
              <a:defRPr/>
            </a:pPr>
            <a:endParaRPr lang="en-US" sz="4400" dirty="0" smtClean="0">
              <a:solidFill>
                <a:schemeClr val="bg1"/>
              </a:solidFill>
              <a:latin typeface="Arial" pitchFamily="34" charset="0"/>
              <a:cs typeface="Arial" pitchFamily="34" charset="0"/>
            </a:endParaRPr>
          </a:p>
          <a:p>
            <a:pPr>
              <a:lnSpc>
                <a:spcPct val="120000"/>
              </a:lnSpc>
              <a:buNone/>
              <a:defRPr/>
            </a:pPr>
            <a:r>
              <a:rPr lang="en-US" sz="4400" b="1" dirty="0" smtClean="0">
                <a:solidFill>
                  <a:srgbClr val="FFC000"/>
                </a:solidFill>
                <a:latin typeface="Arial" charset="0"/>
              </a:rPr>
              <a:t>Early Lyme Disease (days to month after bite)</a:t>
            </a:r>
          </a:p>
          <a:p>
            <a:pPr lvl="1">
              <a:lnSpc>
                <a:spcPct val="120000"/>
              </a:lnSpc>
              <a:buSzPct val="85000"/>
              <a:buBlip>
                <a:blip r:embed="rId3"/>
              </a:buBlip>
              <a:defRPr/>
            </a:pPr>
            <a:r>
              <a:rPr lang="en-US" sz="4400" dirty="0" smtClean="0">
                <a:solidFill>
                  <a:schemeClr val="bg1"/>
                </a:solidFill>
                <a:latin typeface="Arial" charset="0"/>
              </a:rPr>
              <a:t>Large ring shaped rash appears at the location of bite.</a:t>
            </a:r>
          </a:p>
          <a:p>
            <a:pPr lvl="1">
              <a:lnSpc>
                <a:spcPct val="120000"/>
              </a:lnSpc>
              <a:buSzPct val="85000"/>
              <a:buBlip>
                <a:blip r:embed="rId3"/>
              </a:buBlip>
              <a:defRPr/>
            </a:pPr>
            <a:r>
              <a:rPr lang="en-US" sz="4400" dirty="0" smtClean="0">
                <a:solidFill>
                  <a:schemeClr val="bg1"/>
                </a:solidFill>
                <a:latin typeface="Arial" charset="0"/>
              </a:rPr>
              <a:t>Symptoms are similar to the </a:t>
            </a:r>
            <a:r>
              <a:rPr lang="en-US" sz="4400" b="1" dirty="0" smtClean="0">
                <a:solidFill>
                  <a:schemeClr val="bg1"/>
                </a:solidFill>
                <a:latin typeface="Arial" charset="0"/>
              </a:rPr>
              <a:t>flu</a:t>
            </a:r>
            <a:r>
              <a:rPr lang="en-US" sz="4400" dirty="0" smtClean="0">
                <a:solidFill>
                  <a:schemeClr val="bg1"/>
                </a:solidFill>
                <a:latin typeface="Arial" charset="0"/>
              </a:rPr>
              <a:t>, including stiff neck, chills and fever, headache, and fatigue.</a:t>
            </a:r>
          </a:p>
          <a:p>
            <a:pPr>
              <a:lnSpc>
                <a:spcPct val="120000"/>
              </a:lnSpc>
              <a:buNone/>
              <a:defRPr/>
            </a:pPr>
            <a:endParaRPr lang="en-US" sz="4400" b="1" dirty="0" smtClean="0">
              <a:solidFill>
                <a:schemeClr val="bg1"/>
              </a:solidFill>
              <a:latin typeface="Arial" charset="0"/>
            </a:endParaRPr>
          </a:p>
          <a:p>
            <a:pPr>
              <a:lnSpc>
                <a:spcPct val="120000"/>
              </a:lnSpc>
              <a:buNone/>
              <a:defRPr/>
            </a:pPr>
            <a:r>
              <a:rPr lang="en-US" sz="4400" b="1" dirty="0" smtClean="0">
                <a:solidFill>
                  <a:srgbClr val="FFC000"/>
                </a:solidFill>
                <a:latin typeface="Arial" charset="0"/>
              </a:rPr>
              <a:t>Late Lyme Disease</a:t>
            </a:r>
            <a:endParaRPr lang="en-US" sz="4400" dirty="0" smtClean="0">
              <a:solidFill>
                <a:srgbClr val="FFC000"/>
              </a:solidFill>
              <a:latin typeface="Arial" charset="0"/>
            </a:endParaRPr>
          </a:p>
          <a:p>
            <a:pPr lvl="1">
              <a:lnSpc>
                <a:spcPct val="120000"/>
              </a:lnSpc>
              <a:buSzPct val="85000"/>
              <a:buBlip>
                <a:blip r:embed="rId3"/>
              </a:buBlip>
              <a:defRPr/>
            </a:pPr>
            <a:r>
              <a:rPr lang="en-US" sz="4400" dirty="0" smtClean="0">
                <a:solidFill>
                  <a:schemeClr val="bg1"/>
                </a:solidFill>
                <a:latin typeface="Arial" charset="0"/>
              </a:rPr>
              <a:t>Symptoms include meningitis, arthritis, facial palsy, and heart abnormalities. </a:t>
            </a:r>
          </a:p>
          <a:p>
            <a:pPr>
              <a:defRPr/>
            </a:pPr>
            <a:endParaRPr lang="en-US" dirty="0" smtClean="0">
              <a:solidFill>
                <a:schemeClr val="bg1"/>
              </a:solidFill>
              <a:latin typeface="Arial" pitchFamily="34" charset="0"/>
              <a:cs typeface="Arial" pitchFamily="34" charset="0"/>
            </a:endParaRPr>
          </a:p>
          <a:p>
            <a:pPr>
              <a:buNone/>
            </a:pPr>
            <a:endParaRPr lang="en-US" dirty="0"/>
          </a:p>
        </p:txBody>
      </p:sp>
      <p:pic>
        <p:nvPicPr>
          <p:cNvPr id="7169" name="Picture 1"/>
          <p:cNvPicPr>
            <a:picLocks noChangeAspect="1" noChangeArrowheads="1"/>
          </p:cNvPicPr>
          <p:nvPr/>
        </p:nvPicPr>
        <p:blipFill>
          <a:blip r:embed="rId4" cstate="print"/>
          <a:srcRect/>
          <a:stretch>
            <a:fillRect/>
          </a:stretch>
        </p:blipFill>
        <p:spPr bwMode="auto">
          <a:xfrm>
            <a:off x="0" y="0"/>
            <a:ext cx="2286000" cy="2246812"/>
          </a:xfrm>
          <a:prstGeom prst="rect">
            <a:avLst/>
          </a:prstGeom>
          <a:noFill/>
          <a:ln w="9525">
            <a:noFill/>
            <a:miter lim="800000"/>
            <a:headEnd/>
            <a:tailEnd/>
          </a:ln>
        </p:spPr>
      </p:pic>
      <p:sp>
        <p:nvSpPr>
          <p:cNvPr id="8" name="TextBox 7"/>
          <p:cNvSpPr txBox="1"/>
          <p:nvPr/>
        </p:nvSpPr>
        <p:spPr>
          <a:xfrm>
            <a:off x="0" y="1969813"/>
            <a:ext cx="3048000" cy="215444"/>
          </a:xfrm>
          <a:prstGeom prst="rect">
            <a:avLst/>
          </a:prstGeom>
          <a:noFill/>
        </p:spPr>
        <p:txBody>
          <a:bodyPr wrap="square" rtlCol="0">
            <a:spAutoFit/>
          </a:bodyPr>
          <a:lstStyle/>
          <a:p>
            <a:r>
              <a:rPr lang="en-US" sz="800" dirty="0" smtClean="0">
                <a:latin typeface="Arial" pitchFamily="34" charset="0"/>
                <a:cs typeface="Arial" pitchFamily="34" charset="0"/>
              </a:rPr>
              <a:t>Black-legged Deer Tick</a:t>
            </a:r>
            <a:endParaRPr lang="en-US" sz="800" dirty="0">
              <a:latin typeface="Arial" pitchFamily="34" charset="0"/>
              <a:cs typeface="Arial" pitchFamily="34" charset="0"/>
            </a:endParaRPr>
          </a:p>
        </p:txBody>
      </p:sp>
      <p:sp>
        <p:nvSpPr>
          <p:cNvPr id="7" name="TextBox 6"/>
          <p:cNvSpPr txBox="1"/>
          <p:nvPr/>
        </p:nvSpPr>
        <p:spPr>
          <a:xfrm>
            <a:off x="1447800" y="6553200"/>
            <a:ext cx="5562600" cy="290977"/>
          </a:xfrm>
          <a:prstGeom prst="rect">
            <a:avLst/>
          </a:prstGeom>
          <a:noFill/>
        </p:spPr>
        <p:txBody>
          <a:bodyPr wrap="square" rtlCol="0">
            <a:spAutoFit/>
          </a:bodyPr>
          <a:lstStyle/>
          <a:p>
            <a:pPr lvl="3">
              <a:lnSpc>
                <a:spcPct val="80000"/>
              </a:lnSpc>
              <a:defRPr/>
            </a:pPr>
            <a:r>
              <a:rPr lang="en-US" sz="800" dirty="0" smtClean="0">
                <a:latin typeface="Arial" pitchFamily="34" charset="0"/>
                <a:cs typeface="Arial" pitchFamily="34" charset="0"/>
              </a:rPr>
              <a:t>Information from Brookhaven National Laboratories http://www.bnl.gov/esh/shsd/PDF/SHSD%20Disease%20Sympton%20Handout.pdf</a:t>
            </a:r>
          </a:p>
        </p:txBody>
      </p:sp>
      <p:sp>
        <p:nvSpPr>
          <p:cNvPr id="9" name="TextBox 8"/>
          <p:cNvSpPr txBox="1"/>
          <p:nvPr/>
        </p:nvSpPr>
        <p:spPr>
          <a:xfrm>
            <a:off x="6705600" y="6519446"/>
            <a:ext cx="2819400" cy="338554"/>
          </a:xfrm>
          <a:prstGeom prst="rect">
            <a:avLst/>
          </a:prstGeom>
          <a:noFill/>
        </p:spPr>
        <p:txBody>
          <a:bodyPr wrap="square" rtlCol="0">
            <a:spAutoFit/>
          </a:bodyPr>
          <a:lstStyle/>
          <a:p>
            <a:pPr>
              <a:spcBef>
                <a:spcPct val="50000"/>
              </a:spcBef>
            </a:pPr>
            <a:r>
              <a:rPr lang="en-US" sz="800" dirty="0" smtClean="0">
                <a:latin typeface="Arial" pitchFamily="34" charset="0"/>
                <a:cs typeface="Arial" pitchFamily="34" charset="0"/>
              </a:rPr>
              <a:t>Images from Hunterdon Health Department: </a:t>
            </a:r>
            <a:r>
              <a:rPr kumimoji="1" lang="en-US" sz="800" dirty="0" smtClean="0">
                <a:latin typeface="Arial" pitchFamily="34" charset="0"/>
                <a:cs typeface="Arial" pitchFamily="34" charset="0"/>
              </a:rPr>
              <a:t>www.co.hunterdon.nj.us/health/lymeinfo.htm</a:t>
            </a:r>
            <a:endParaRPr kumimoji="1" lang="en-US" sz="800" dirty="0">
              <a:latin typeface="Arial" pitchFamily="34" charset="0"/>
              <a:cs typeface="Arial" pitchFamily="34" charset="0"/>
            </a:endParaRPr>
          </a:p>
        </p:txBody>
      </p:sp>
      <p:pic>
        <p:nvPicPr>
          <p:cNvPr id="11" name="Picture 10"/>
          <p:cNvPicPr>
            <a:picLocks noChangeArrowheads="1"/>
          </p:cNvPicPr>
          <p:nvPr/>
        </p:nvPicPr>
        <p:blipFill>
          <a:blip r:embed="rId5" cstate="print">
            <a:lum contrast="12000"/>
          </a:blip>
          <a:srcRect/>
          <a:stretch>
            <a:fillRect/>
          </a:stretch>
        </p:blipFill>
        <p:spPr>
          <a:xfrm>
            <a:off x="457200" y="4572000"/>
            <a:ext cx="1828800" cy="1905000"/>
          </a:xfrm>
          <a:prstGeom prst="rect">
            <a:avLst/>
          </a:prstGeom>
          <a:noFill/>
        </p:spPr>
      </p:pic>
      <p:pic>
        <p:nvPicPr>
          <p:cNvPr id="6146" name="Picture 2"/>
          <p:cNvPicPr>
            <a:picLocks noChangeAspect="1" noChangeArrowheads="1"/>
          </p:cNvPicPr>
          <p:nvPr/>
        </p:nvPicPr>
        <p:blipFill>
          <a:blip r:embed="rId6" cstate="print"/>
          <a:srcRect l="29206" r="7071"/>
          <a:stretch>
            <a:fillRect/>
          </a:stretch>
        </p:blipFill>
        <p:spPr bwMode="auto">
          <a:xfrm>
            <a:off x="457200" y="2514600"/>
            <a:ext cx="1828800" cy="1885950"/>
          </a:xfrm>
          <a:prstGeom prst="rect">
            <a:avLst/>
          </a:prstGeom>
          <a:noFill/>
          <a:ln w="9525">
            <a:noFill/>
            <a:miter lim="800000"/>
            <a:headEnd/>
            <a:tailEnd/>
          </a:ln>
        </p:spPr>
      </p:pic>
      <p:sp>
        <p:nvSpPr>
          <p:cNvPr id="12" name="TextBox 11"/>
          <p:cNvSpPr txBox="1"/>
          <p:nvPr/>
        </p:nvSpPr>
        <p:spPr>
          <a:xfrm>
            <a:off x="457200" y="4114800"/>
            <a:ext cx="3048000" cy="215444"/>
          </a:xfrm>
          <a:prstGeom prst="rect">
            <a:avLst/>
          </a:prstGeom>
          <a:noFill/>
        </p:spPr>
        <p:txBody>
          <a:bodyPr wrap="square" rtlCol="0">
            <a:spAutoFit/>
          </a:bodyPr>
          <a:lstStyle/>
          <a:p>
            <a:r>
              <a:rPr lang="en-US" sz="800" dirty="0" smtClean="0">
                <a:latin typeface="Arial" pitchFamily="34" charset="0"/>
                <a:cs typeface="Arial" pitchFamily="34" charset="0"/>
              </a:rPr>
              <a:t>Lyme Disease  Causing Bacteria</a:t>
            </a:r>
            <a:endParaRPr lang="en-US" sz="8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F55456CC-214E-43D3-A9C9-6BAAB51F4FC1}"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FFFF00"/>
                </a:solidFill>
                <a:latin typeface="Arial" charset="0"/>
              </a:rPr>
              <a:t>Seasonal Distribution of Reported Lyme Disease Cases</a:t>
            </a:r>
            <a:endParaRPr lang="en-US" sz="3600" b="1" dirty="0">
              <a:solidFill>
                <a:srgbClr val="FFFF00"/>
              </a:solidFill>
            </a:endParaRPr>
          </a:p>
        </p:txBody>
      </p:sp>
      <p:sp>
        <p:nvSpPr>
          <p:cNvPr id="3" name="Content Placeholder 2"/>
          <p:cNvSpPr>
            <a:spLocks noGrp="1"/>
          </p:cNvSpPr>
          <p:nvPr>
            <p:ph idx="1"/>
          </p:nvPr>
        </p:nvSpPr>
        <p:spPr>
          <a:xfrm>
            <a:off x="0" y="6614318"/>
            <a:ext cx="7467600" cy="487363"/>
          </a:xfrm>
        </p:spPr>
        <p:txBody>
          <a:bodyPr>
            <a:normAutofit/>
          </a:bodyPr>
          <a:lstStyle/>
          <a:p>
            <a:pPr>
              <a:buNone/>
            </a:pPr>
            <a:r>
              <a:rPr lang="en-US" sz="800" dirty="0" smtClean="0">
                <a:latin typeface="Arial" pitchFamily="34" charset="0"/>
                <a:cs typeface="Arial" pitchFamily="34" charset="0"/>
              </a:rPr>
              <a:t>Information from: http://www.cvbd.org/4055.0.html</a:t>
            </a:r>
            <a:endParaRPr kumimoji="1" lang="en-US" sz="800" dirty="0" smtClean="0">
              <a:latin typeface="Arial" pitchFamily="34" charset="0"/>
              <a:cs typeface="Arial" pitchFamily="34" charset="0"/>
            </a:endParaRPr>
          </a:p>
          <a:p>
            <a:endParaRPr lang="en-US" dirty="0"/>
          </a:p>
        </p:txBody>
      </p:sp>
      <p:sp>
        <p:nvSpPr>
          <p:cNvPr id="6" name="Content Placeholder 2"/>
          <p:cNvSpPr txBox="1">
            <a:spLocks/>
          </p:cNvSpPr>
          <p:nvPr/>
        </p:nvSpPr>
        <p:spPr>
          <a:xfrm>
            <a:off x="0" y="5410200"/>
            <a:ext cx="9144000" cy="11430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	</a:t>
            </a:r>
            <a:r>
              <a:rPr kumimoji="0" lang="en-US" sz="2400" b="0" i="1"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Most Tick</a:t>
            </a:r>
            <a:r>
              <a:rPr kumimoji="0" lang="en-US" sz="2400" b="0" i="1" u="none" strike="noStrike" kern="1200" cap="none" spc="0" normalizeH="0" noProof="0" dirty="0" smtClean="0">
                <a:ln>
                  <a:noFill/>
                </a:ln>
                <a:solidFill>
                  <a:schemeClr val="bg1"/>
                </a:solidFill>
                <a:effectLst/>
                <a:uLnTx/>
                <a:uFillTx/>
                <a:latin typeface="Arial" pitchFamily="34" charset="0"/>
                <a:ea typeface="+mn-ea"/>
                <a:cs typeface="Arial" pitchFamily="34" charset="0"/>
              </a:rPr>
              <a:t> Related Lyme Disease Cases Occur in during the Spring and Summer Months when Tick Nymphs are most Prevalent</a:t>
            </a:r>
            <a:endParaRPr kumimoji="0" lang="en-US" sz="24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3" cstate="print"/>
          <a:srcRect/>
          <a:stretch>
            <a:fillRect/>
          </a:stretch>
        </p:blipFill>
        <p:spPr bwMode="auto">
          <a:xfrm>
            <a:off x="1905000" y="1529617"/>
            <a:ext cx="5410200" cy="372818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55456CC-214E-43D3-A9C9-6BAAB51F4FC1}"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00"/>
                </a:solidFill>
                <a:latin typeface="Arial" pitchFamily="34" charset="0"/>
                <a:cs typeface="Arial" pitchFamily="34" charset="0"/>
              </a:rPr>
              <a:t>Lyme Disease - Treatment </a:t>
            </a:r>
            <a:endParaRPr lang="en-US" b="1"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533400" y="1524000"/>
            <a:ext cx="6477000" cy="5029200"/>
          </a:xfrm>
        </p:spPr>
        <p:txBody>
          <a:bodyPr>
            <a:normAutofit lnSpcReduction="10000"/>
          </a:bodyPr>
          <a:lstStyle/>
          <a:p>
            <a:pPr marL="0" indent="0">
              <a:lnSpc>
                <a:spcPct val="90000"/>
              </a:lnSpc>
              <a:defRPr/>
            </a:pPr>
            <a:r>
              <a:rPr lang="en-US" sz="2800" dirty="0" smtClean="0">
                <a:solidFill>
                  <a:schemeClr val="bg1"/>
                </a:solidFill>
                <a:latin typeface="Arial" pitchFamily="34" charset="0"/>
                <a:cs typeface="Arial" pitchFamily="34" charset="0"/>
              </a:rPr>
              <a:t> If diagnosed in the early stages, Lyme disease can be cured with antibiotics. Without treatment, complications involving the joints, heart, and nervous system can occur. </a:t>
            </a:r>
          </a:p>
          <a:p>
            <a:pPr marL="0" indent="0">
              <a:lnSpc>
                <a:spcPct val="90000"/>
              </a:lnSpc>
              <a:defRPr/>
            </a:pPr>
            <a:endParaRPr lang="en-US" sz="2800" dirty="0" smtClean="0">
              <a:solidFill>
                <a:schemeClr val="bg1"/>
              </a:solidFill>
              <a:latin typeface="Arial" pitchFamily="34" charset="0"/>
              <a:cs typeface="Arial" pitchFamily="34" charset="0"/>
            </a:endParaRPr>
          </a:p>
          <a:p>
            <a:pPr marL="0" indent="0">
              <a:lnSpc>
                <a:spcPct val="90000"/>
              </a:lnSpc>
              <a:defRPr/>
            </a:pPr>
            <a:r>
              <a:rPr lang="en-US" sz="2800" dirty="0" smtClean="0">
                <a:solidFill>
                  <a:schemeClr val="bg1"/>
                </a:solidFill>
                <a:latin typeface="Arial" charset="0"/>
              </a:rPr>
              <a:t> Antibiotics such as </a:t>
            </a:r>
            <a:r>
              <a:rPr lang="en-US" sz="2800" dirty="0" err="1" smtClean="0">
                <a:solidFill>
                  <a:schemeClr val="bg1"/>
                </a:solidFill>
                <a:latin typeface="Arial" charset="0"/>
                <a:cs typeface="Arial" charset="0"/>
              </a:rPr>
              <a:t>Doxycycline</a:t>
            </a:r>
            <a:r>
              <a:rPr lang="en-US" sz="2800" dirty="0" smtClean="0">
                <a:solidFill>
                  <a:schemeClr val="bg1"/>
                </a:solidFill>
                <a:latin typeface="Arial" charset="0"/>
                <a:cs typeface="Arial" charset="0"/>
              </a:rPr>
              <a:t>, Amoxicillin,  </a:t>
            </a:r>
            <a:r>
              <a:rPr lang="en-US" sz="2800" dirty="0" err="1" smtClean="0">
                <a:solidFill>
                  <a:schemeClr val="bg1"/>
                </a:solidFill>
                <a:latin typeface="Arial" charset="0"/>
                <a:cs typeface="Arial" charset="0"/>
              </a:rPr>
              <a:t>Ceftin</a:t>
            </a:r>
            <a:r>
              <a:rPr lang="en-US" sz="2800" dirty="0" smtClean="0">
                <a:solidFill>
                  <a:schemeClr val="bg1"/>
                </a:solidFill>
                <a:latin typeface="Arial" charset="0"/>
                <a:cs typeface="Arial" charset="0"/>
              </a:rPr>
              <a:t>, and </a:t>
            </a:r>
            <a:r>
              <a:rPr lang="en-US" sz="2800" dirty="0" err="1" smtClean="0">
                <a:solidFill>
                  <a:schemeClr val="bg1"/>
                </a:solidFill>
                <a:latin typeface="Arial" charset="0"/>
                <a:cs typeface="Arial" charset="0"/>
              </a:rPr>
              <a:t>Ceftriaxone</a:t>
            </a:r>
            <a:r>
              <a:rPr lang="en-US" sz="2800" dirty="0" smtClean="0">
                <a:solidFill>
                  <a:schemeClr val="bg1"/>
                </a:solidFill>
                <a:latin typeface="Arial" charset="0"/>
                <a:cs typeface="Arial" charset="0"/>
              </a:rPr>
              <a:t> (for late stages of infection) are used to treat Lyme Disease</a:t>
            </a:r>
          </a:p>
          <a:p>
            <a:pPr>
              <a:lnSpc>
                <a:spcPct val="90000"/>
              </a:lnSpc>
              <a:buNone/>
              <a:defRPr/>
            </a:pPr>
            <a:endParaRPr lang="en-US" sz="2800" dirty="0" smtClean="0">
              <a:latin typeface="Arial" charset="0"/>
              <a:cs typeface="Arial" charset="0"/>
            </a:endParaRPr>
          </a:p>
          <a:p>
            <a:pPr>
              <a:lnSpc>
                <a:spcPct val="90000"/>
              </a:lnSpc>
              <a:defRPr/>
            </a:pPr>
            <a:r>
              <a:rPr lang="en-US" sz="2800" dirty="0" smtClean="0">
                <a:solidFill>
                  <a:schemeClr val="bg1"/>
                </a:solidFill>
                <a:latin typeface="Arial" charset="0"/>
                <a:cs typeface="Arial" charset="0"/>
              </a:rPr>
              <a:t>Treatment lasts from 10 to 28 days.</a:t>
            </a:r>
          </a:p>
          <a:p>
            <a:pPr>
              <a:lnSpc>
                <a:spcPct val="90000"/>
              </a:lnSpc>
              <a:buNone/>
              <a:defRPr/>
            </a:pPr>
            <a:endParaRPr lang="en-US" sz="2800" dirty="0" smtClean="0">
              <a:latin typeface="Arial" charset="0"/>
              <a:cs typeface="Arial" charset="0"/>
            </a:endParaRPr>
          </a:p>
          <a:p>
            <a:pPr>
              <a:lnSpc>
                <a:spcPct val="90000"/>
              </a:lnSpc>
              <a:buNone/>
              <a:defRPr/>
            </a:pPr>
            <a:endParaRPr lang="en-US" sz="2400" dirty="0" smtClean="0">
              <a:solidFill>
                <a:schemeClr val="bg1"/>
              </a:solidFill>
              <a:latin typeface="Arial" charset="0"/>
            </a:endParaRPr>
          </a:p>
          <a:p>
            <a:endParaRPr lang="en-US" sz="900" dirty="0"/>
          </a:p>
        </p:txBody>
      </p:sp>
      <p:pic>
        <p:nvPicPr>
          <p:cNvPr id="4098" name="Picture 2"/>
          <p:cNvPicPr>
            <a:picLocks noChangeAspect="1" noChangeArrowheads="1"/>
          </p:cNvPicPr>
          <p:nvPr/>
        </p:nvPicPr>
        <p:blipFill>
          <a:blip r:embed="rId3" cstate="print"/>
          <a:srcRect/>
          <a:stretch>
            <a:fillRect/>
          </a:stretch>
        </p:blipFill>
        <p:spPr bwMode="auto">
          <a:xfrm>
            <a:off x="7435361" y="3657600"/>
            <a:ext cx="1708639" cy="1567927"/>
          </a:xfrm>
          <a:prstGeom prst="rect">
            <a:avLst/>
          </a:prstGeom>
          <a:noFill/>
          <a:ln w="9525">
            <a:noFill/>
            <a:miter lim="800000"/>
            <a:headEnd/>
            <a:tailEnd/>
          </a:ln>
        </p:spPr>
      </p:pic>
      <p:sp>
        <p:nvSpPr>
          <p:cNvPr id="6" name="TextBox 5"/>
          <p:cNvSpPr txBox="1"/>
          <p:nvPr/>
        </p:nvSpPr>
        <p:spPr>
          <a:xfrm>
            <a:off x="0" y="6156269"/>
            <a:ext cx="5562600" cy="701731"/>
          </a:xfrm>
          <a:prstGeom prst="rect">
            <a:avLst/>
          </a:prstGeom>
          <a:noFill/>
        </p:spPr>
        <p:txBody>
          <a:bodyPr wrap="square" rtlCol="0">
            <a:spAutoFit/>
          </a:bodyPr>
          <a:lstStyle/>
          <a:p>
            <a:pPr>
              <a:lnSpc>
                <a:spcPct val="90000"/>
              </a:lnSpc>
              <a:buNone/>
              <a:defRPr/>
            </a:pPr>
            <a:endParaRPr lang="en-US" sz="2400" dirty="0" smtClean="0">
              <a:solidFill>
                <a:schemeClr val="bg1"/>
              </a:solidFill>
              <a:latin typeface="Arial" charset="0"/>
            </a:endParaRPr>
          </a:p>
          <a:p>
            <a:pPr>
              <a:buNone/>
            </a:pPr>
            <a:r>
              <a:rPr lang="en-US" sz="900" dirty="0" smtClean="0">
                <a:latin typeface="Arial" pitchFamily="34" charset="0"/>
                <a:cs typeface="Arial" pitchFamily="34" charset="0"/>
              </a:rPr>
              <a:t>Information from Hunterdon Health Department: </a:t>
            </a:r>
            <a:r>
              <a:rPr kumimoji="1" lang="en-US" sz="900" dirty="0" smtClean="0">
                <a:latin typeface="Arial" pitchFamily="34" charset="0"/>
                <a:cs typeface="Arial" pitchFamily="34" charset="0"/>
              </a:rPr>
              <a:t>www.co.hunterdon.nj.us/health/lymeinfo.htm</a:t>
            </a:r>
          </a:p>
          <a:p>
            <a:pPr>
              <a:buNone/>
            </a:pPr>
            <a:r>
              <a:rPr kumimoji="1" lang="en-US" sz="900" dirty="0" smtClean="0">
                <a:latin typeface="Arial" pitchFamily="34" charset="0"/>
                <a:cs typeface="Arial" pitchFamily="34" charset="0"/>
              </a:rPr>
              <a:t>Image from: www.dermatologist.org</a:t>
            </a:r>
          </a:p>
        </p:txBody>
      </p:sp>
      <p:sp>
        <p:nvSpPr>
          <p:cNvPr id="4" name="Slide Number Placeholder 3"/>
          <p:cNvSpPr>
            <a:spLocks noGrp="1"/>
          </p:cNvSpPr>
          <p:nvPr>
            <p:ph type="sldNum" sz="quarter" idx="12"/>
          </p:nvPr>
        </p:nvSpPr>
        <p:spPr/>
        <p:txBody>
          <a:bodyPr/>
          <a:lstStyle/>
          <a:p>
            <a:fld id="{F55456CC-214E-43D3-A9C9-6BAAB51F4FC1}"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6641</TotalTime>
  <Words>1245</Words>
  <Application>Microsoft Office PowerPoint</Application>
  <PresentationFormat>On-screen Show (4:3)</PresentationFormat>
  <Paragraphs>271</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TICKS</vt:lpstr>
      <vt:lpstr>What are Ticks?</vt:lpstr>
      <vt:lpstr>Tick Life Cycle</vt:lpstr>
      <vt:lpstr>Tick Habitats</vt:lpstr>
      <vt:lpstr>Tick Facts </vt:lpstr>
      <vt:lpstr>Diseases Carried by Ticks</vt:lpstr>
      <vt:lpstr>Lyme Disease</vt:lpstr>
      <vt:lpstr>Seasonal Distribution of Reported Lyme Disease Cases</vt:lpstr>
      <vt:lpstr>Lyme Disease - Treatment </vt:lpstr>
      <vt:lpstr>Ehrlichiosis</vt:lpstr>
      <vt:lpstr>Ehrlichiosis - Symptoms</vt:lpstr>
      <vt:lpstr>Ehrlichiosis - Treatment</vt:lpstr>
      <vt:lpstr>Babesiosis</vt:lpstr>
      <vt:lpstr>PowerPoint Presentation</vt:lpstr>
      <vt:lpstr>Rocky Mountain Spotted Fever</vt:lpstr>
      <vt:lpstr>PowerPoint Presentation</vt:lpstr>
      <vt:lpstr>OSHA Tick Statistics</vt:lpstr>
      <vt:lpstr>OSHA Regulations</vt:lpstr>
      <vt:lpstr>Personal Protection Measures </vt:lpstr>
      <vt:lpstr>Tick Repellents </vt:lpstr>
      <vt:lpstr>PowerPoint Presentation</vt:lpstr>
      <vt:lpstr>Tick Removal</vt:lpstr>
      <vt:lpstr>Site Precautions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TICKS</dc:title>
  <dc:creator>Justin</dc:creator>
  <cp:lastModifiedBy>Hinze</cp:lastModifiedBy>
  <cp:revision>54</cp:revision>
  <dcterms:created xsi:type="dcterms:W3CDTF">2011-03-23T03:01:26Z</dcterms:created>
  <dcterms:modified xsi:type="dcterms:W3CDTF">2013-03-16T02:28:01Z</dcterms:modified>
</cp:coreProperties>
</file>