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1" r:id="rId4"/>
    <p:sldId id="259" r:id="rId5"/>
    <p:sldId id="260" r:id="rId6"/>
    <p:sldId id="276" r:id="rId7"/>
    <p:sldId id="277" r:id="rId8"/>
    <p:sldId id="278" r:id="rId9"/>
    <p:sldId id="280" r:id="rId10"/>
    <p:sldId id="257" r:id="rId11"/>
    <p:sldId id="263" r:id="rId12"/>
    <p:sldId id="265" r:id="rId13"/>
    <p:sldId id="264" r:id="rId14"/>
    <p:sldId id="262" r:id="rId15"/>
    <p:sldId id="266" r:id="rId16"/>
    <p:sldId id="269" r:id="rId17"/>
    <p:sldId id="267" r:id="rId18"/>
    <p:sldId id="268" r:id="rId19"/>
    <p:sldId id="295" r:id="rId20"/>
    <p:sldId id="293" r:id="rId21"/>
    <p:sldId id="281" r:id="rId22"/>
    <p:sldId id="284" r:id="rId23"/>
    <p:sldId id="285" r:id="rId24"/>
    <p:sldId id="286" r:id="rId25"/>
    <p:sldId id="287" r:id="rId26"/>
    <p:sldId id="296" r:id="rId27"/>
    <p:sldId id="297" r:id="rId28"/>
    <p:sldId id="288" r:id="rId29"/>
    <p:sldId id="289" r:id="rId30"/>
    <p:sldId id="291" r:id="rId31"/>
    <p:sldId id="292" r:id="rId32"/>
    <p:sldId id="29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F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Objects="1">
      <p:cViewPr varScale="1">
        <p:scale>
          <a:sx n="101" d="100"/>
          <a:sy n="101" d="100"/>
        </p:scale>
        <p:origin x="-7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1F2393-3F05-FD4A-A6A2-86EC27A33556}"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28559-C00B-0249-B232-044C8A23A5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F2393-3F05-FD4A-A6A2-86EC27A33556}"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28559-C00B-0249-B232-044C8A23A5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F2393-3F05-FD4A-A6A2-86EC27A33556}"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28559-C00B-0249-B232-044C8A23A5F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endParaRPr lang="en-US"/>
          </a:p>
        </p:txBody>
      </p:sp>
      <p:sp>
        <p:nvSpPr>
          <p:cNvPr id="8" name="Rectangle 12"/>
          <p:cNvSpPr>
            <a:spLocks noGrp="1" noChangeArrowheads="1"/>
          </p:cNvSpPr>
          <p:nvPr>
            <p:ph type="ftr" sz="quarter" idx="11"/>
          </p:nvPr>
        </p:nvSpPr>
        <p:spPr>
          <a:ln/>
        </p:spPr>
        <p:txBody>
          <a:bodyPr/>
          <a:lstStyle>
            <a:lvl1pPr>
              <a:defRPr/>
            </a:lvl1pPr>
          </a:lstStyle>
          <a:p>
            <a:endParaRPr lang="en-US"/>
          </a:p>
        </p:txBody>
      </p:sp>
      <p:sp>
        <p:nvSpPr>
          <p:cNvPr id="9" name="Rectangle 13"/>
          <p:cNvSpPr>
            <a:spLocks noGrp="1" noChangeArrowheads="1"/>
          </p:cNvSpPr>
          <p:nvPr>
            <p:ph type="sldNum" sz="quarter" idx="12"/>
          </p:nvPr>
        </p:nvSpPr>
        <p:spPr>
          <a:ln/>
        </p:spPr>
        <p:txBody>
          <a:bodyPr/>
          <a:lstStyle>
            <a:lvl1pPr>
              <a:defRPr/>
            </a:lvl1pPr>
          </a:lstStyle>
          <a:p>
            <a:fld id="{F798729B-EEAF-F049-B963-DF3DB165C48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F2393-3F05-FD4A-A6A2-86EC27A33556}"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28559-C00B-0249-B232-044C8A23A5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1F2393-3F05-FD4A-A6A2-86EC27A33556}"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28559-C00B-0249-B232-044C8A23A5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1F2393-3F05-FD4A-A6A2-86EC27A33556}"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28559-C00B-0249-B232-044C8A23A5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1F2393-3F05-FD4A-A6A2-86EC27A33556}" type="datetimeFigureOut">
              <a:rPr lang="en-US" smtClean="0"/>
              <a:pPr/>
              <a:t>3/4/2013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28559-C00B-0249-B232-044C8A23A5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1F2393-3F05-FD4A-A6A2-86EC27A33556}" type="datetimeFigureOut">
              <a:rPr lang="en-US" smtClean="0"/>
              <a:pPr/>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28559-C00B-0249-B232-044C8A23A5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F2393-3F05-FD4A-A6A2-86EC27A33556}" type="datetimeFigureOut">
              <a:rPr lang="en-US" smtClean="0"/>
              <a:pPr/>
              <a:t>3/4/2013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28559-C00B-0249-B232-044C8A23A5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F2393-3F05-FD4A-A6A2-86EC27A33556}"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28559-C00B-0249-B232-044C8A23A5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F2393-3F05-FD4A-A6A2-86EC27A33556}"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28559-C00B-0249-B232-044C8A23A5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F2393-3F05-FD4A-A6A2-86EC27A33556}" type="datetimeFigureOut">
              <a:rPr lang="en-US" smtClean="0"/>
              <a:pPr/>
              <a:t>3/4/2013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28559-C00B-0249-B232-044C8A23A5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awstop.com/howitworks/how_monitor.php" TargetMode="External"/><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hyperlink" Target="http://www.youtube.com/watch?v=OMD3agP5hv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a:bodyPr>
          <a:lstStyle/>
          <a:p>
            <a:r>
              <a:rPr lang="en-US" sz="5400" b="1" dirty="0" smtClean="0">
                <a:solidFill>
                  <a:srgbClr val="FFFF00"/>
                </a:solidFill>
                <a:latin typeface="Arial"/>
                <a:cs typeface="Arial"/>
              </a:rPr>
              <a:t>Table Saw Safety</a:t>
            </a:r>
            <a:endParaRPr lang="en-US" sz="5400" b="1" dirty="0">
              <a:solidFill>
                <a:srgbClr val="FFFF00"/>
              </a:solidFill>
              <a:latin typeface="Arial"/>
              <a:cs typeface="Arial"/>
            </a:endParaRPr>
          </a:p>
        </p:txBody>
      </p:sp>
      <p:pic>
        <p:nvPicPr>
          <p:cNvPr id="4" name="Picture 3" descr="dewalt_DW746X_Table_Saw_Large.jpg"/>
          <p:cNvPicPr>
            <a:picLocks noChangeAspect="1"/>
          </p:cNvPicPr>
          <p:nvPr/>
        </p:nvPicPr>
        <p:blipFill>
          <a:blip r:embed="rId2"/>
          <a:stretch>
            <a:fillRect/>
          </a:stretch>
        </p:blipFill>
        <p:spPr>
          <a:xfrm>
            <a:off x="1828800" y="2166519"/>
            <a:ext cx="5486400" cy="40818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smtClean="0">
                <a:solidFill>
                  <a:schemeClr val="bg1"/>
                </a:solidFill>
                <a:latin typeface="Arial"/>
                <a:cs typeface="Arial"/>
              </a:rPr>
              <a:t>History</a:t>
            </a:r>
            <a:endParaRPr lang="en-US" sz="5000" b="1" dirty="0">
              <a:solidFill>
                <a:schemeClr val="bg1"/>
              </a:solidFill>
              <a:latin typeface="Arial"/>
              <a:cs typeface="Aria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latin typeface="Arial"/>
                <a:cs typeface="Arial"/>
              </a:rPr>
              <a:t>Table saws </a:t>
            </a:r>
            <a:r>
              <a:rPr lang="en-US" dirty="0">
                <a:solidFill>
                  <a:srgbClr val="FFFF00"/>
                </a:solidFill>
                <a:latin typeface="Arial"/>
                <a:cs typeface="Arial"/>
              </a:rPr>
              <a:t>have been around for about 200 years</a:t>
            </a:r>
            <a:r>
              <a:rPr lang="en-US" dirty="0" smtClean="0">
                <a:solidFill>
                  <a:srgbClr val="FFFF00"/>
                </a:solidFill>
                <a:latin typeface="Arial"/>
                <a:cs typeface="Arial"/>
              </a:rPr>
              <a:t> and most point to </a:t>
            </a:r>
            <a:r>
              <a:rPr lang="en-US" dirty="0">
                <a:solidFill>
                  <a:srgbClr val="FFFF00"/>
                </a:solidFill>
                <a:latin typeface="Arial"/>
                <a:cs typeface="Arial"/>
              </a:rPr>
              <a:t>Samuel Miller of </a:t>
            </a:r>
            <a:r>
              <a:rPr lang="en-US" dirty="0" smtClean="0">
                <a:solidFill>
                  <a:srgbClr val="FFFF00"/>
                </a:solidFill>
                <a:latin typeface="Arial"/>
                <a:cs typeface="Arial"/>
              </a:rPr>
              <a:t>England as the original inventor though </a:t>
            </a:r>
            <a:r>
              <a:rPr lang="en-US" dirty="0">
                <a:solidFill>
                  <a:srgbClr val="FFFF00"/>
                </a:solidFill>
                <a:latin typeface="Arial"/>
                <a:cs typeface="Arial"/>
              </a:rPr>
              <a:t>not everyone can agree on exactly who invented the</a:t>
            </a:r>
            <a:r>
              <a:rPr lang="en-US" dirty="0" smtClean="0">
                <a:solidFill>
                  <a:srgbClr val="FFFF00"/>
                </a:solidFill>
                <a:latin typeface="Arial"/>
                <a:cs typeface="Arial"/>
              </a:rPr>
              <a:t> table saw.</a:t>
            </a:r>
          </a:p>
          <a:p>
            <a:endParaRPr lang="en-US" dirty="0" smtClean="0">
              <a:solidFill>
                <a:srgbClr val="FFFF00"/>
              </a:solidFill>
              <a:latin typeface="Arial"/>
              <a:cs typeface="Arial"/>
            </a:endParaRPr>
          </a:p>
          <a:p>
            <a:r>
              <a:rPr lang="en-US" dirty="0" smtClean="0">
                <a:solidFill>
                  <a:srgbClr val="FFFF00"/>
                </a:solidFill>
                <a:latin typeface="Arial"/>
                <a:cs typeface="Arial"/>
              </a:rPr>
              <a:t>Before the invention of electricity, early </a:t>
            </a:r>
            <a:r>
              <a:rPr lang="en-US" dirty="0">
                <a:solidFill>
                  <a:srgbClr val="FFFF00"/>
                </a:solidFill>
                <a:latin typeface="Arial"/>
                <a:cs typeface="Arial"/>
              </a:rPr>
              <a:t>circular table saws were operated in </a:t>
            </a:r>
            <a:r>
              <a:rPr lang="en-US" dirty="0" smtClean="0">
                <a:solidFill>
                  <a:srgbClr val="FFFF00"/>
                </a:solidFill>
                <a:latin typeface="Arial"/>
                <a:cs typeface="Arial"/>
              </a:rPr>
              <a:t>a </a:t>
            </a:r>
            <a:r>
              <a:rPr lang="en-US" dirty="0">
                <a:solidFill>
                  <a:srgbClr val="FFFF00"/>
                </a:solidFill>
                <a:latin typeface="Arial"/>
                <a:cs typeface="Arial"/>
              </a:rPr>
              <a:t>number of </a:t>
            </a:r>
            <a:r>
              <a:rPr lang="en-US" dirty="0" smtClean="0">
                <a:solidFill>
                  <a:srgbClr val="FFFF00"/>
                </a:solidFill>
                <a:latin typeface="Arial"/>
                <a:cs typeface="Arial"/>
              </a:rPr>
              <a:t>means </a:t>
            </a:r>
            <a:r>
              <a:rPr lang="en-US" dirty="0">
                <a:solidFill>
                  <a:srgbClr val="FFFF00"/>
                </a:solidFill>
                <a:latin typeface="Arial"/>
                <a:cs typeface="Arial"/>
              </a:rPr>
              <a:t>including using a foot </a:t>
            </a:r>
            <a:r>
              <a:rPr lang="en-US" dirty="0" smtClean="0">
                <a:solidFill>
                  <a:srgbClr val="FFFF00"/>
                </a:solidFill>
                <a:latin typeface="Arial"/>
                <a:cs typeface="Arial"/>
              </a:rPr>
              <a:t>pedal (as on </a:t>
            </a:r>
            <a:r>
              <a:rPr lang="en-US" dirty="0">
                <a:solidFill>
                  <a:srgbClr val="FFFF00"/>
                </a:solidFill>
                <a:latin typeface="Arial"/>
                <a:cs typeface="Arial"/>
              </a:rPr>
              <a:t>a spinning </a:t>
            </a:r>
            <a:r>
              <a:rPr lang="en-US" dirty="0" smtClean="0">
                <a:solidFill>
                  <a:srgbClr val="FFFF00"/>
                </a:solidFill>
                <a:latin typeface="Arial"/>
                <a:cs typeface="Arial"/>
              </a:rPr>
              <a:t>wheel) </a:t>
            </a:r>
            <a:r>
              <a:rPr lang="en-US" dirty="0">
                <a:solidFill>
                  <a:srgbClr val="FFFF00"/>
                </a:solidFill>
                <a:latin typeface="Arial"/>
                <a:cs typeface="Arial"/>
              </a:rPr>
              <a:t>or even </a:t>
            </a:r>
            <a:r>
              <a:rPr lang="en-US" dirty="0" smtClean="0">
                <a:solidFill>
                  <a:srgbClr val="FFFF00"/>
                </a:solidFill>
                <a:latin typeface="Arial"/>
                <a:cs typeface="Arial"/>
              </a:rPr>
              <a:t>water-powered when positioned </a:t>
            </a:r>
            <a:r>
              <a:rPr lang="en-US" dirty="0" smtClean="0">
                <a:solidFill>
                  <a:srgbClr val="FFFF00"/>
                </a:solidFill>
                <a:latin typeface="Arial"/>
                <a:cs typeface="Arial"/>
              </a:rPr>
              <a:t>near rivers.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a:cs typeface="Arial"/>
              </a:rPr>
              <a:t>Before the Cut</a:t>
            </a:r>
            <a:endParaRPr lang="en-US" b="1" dirty="0">
              <a:solidFill>
                <a:schemeClr val="bg1"/>
              </a:solidFill>
              <a:latin typeface="Arial"/>
              <a:cs typeface="Arial"/>
            </a:endParaRPr>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FF00"/>
                </a:solidFill>
                <a:latin typeface="Arial"/>
                <a:cs typeface="Arial"/>
              </a:rPr>
              <a:t>Inspect Blades For:</a:t>
            </a:r>
          </a:p>
          <a:p>
            <a:pPr>
              <a:buNone/>
            </a:pPr>
            <a:r>
              <a:rPr lang="en-US" b="1" dirty="0" smtClean="0">
                <a:solidFill>
                  <a:srgbClr val="FFFF00"/>
                </a:solidFill>
                <a:latin typeface="Arial"/>
                <a:cs typeface="Arial"/>
              </a:rPr>
              <a:t>				-Chips, Cracks and Warps, Always use 		          	           	           Sharp Blades, Correct Type</a:t>
            </a:r>
          </a:p>
          <a:p>
            <a:pPr>
              <a:buNone/>
            </a:pPr>
            <a:endParaRPr lang="en-US" b="1" dirty="0" smtClean="0">
              <a:solidFill>
                <a:srgbClr val="FFFF00"/>
              </a:solidFill>
              <a:latin typeface="Arial"/>
              <a:cs typeface="Arial"/>
            </a:endParaRPr>
          </a:p>
          <a:p>
            <a:r>
              <a:rPr lang="en-US" b="1" dirty="0" smtClean="0">
                <a:solidFill>
                  <a:srgbClr val="FFFF00"/>
                </a:solidFill>
                <a:latin typeface="Arial"/>
                <a:cs typeface="Arial"/>
              </a:rPr>
              <a:t>Be sure saw is </a:t>
            </a:r>
            <a:r>
              <a:rPr lang="en-US" b="1" u="sng" dirty="0" smtClean="0">
                <a:solidFill>
                  <a:srgbClr val="FFFF00"/>
                </a:solidFill>
                <a:latin typeface="Arial"/>
                <a:cs typeface="Arial"/>
              </a:rPr>
              <a:t>oiled and clean.</a:t>
            </a:r>
          </a:p>
          <a:p>
            <a:endParaRPr lang="en-US" b="1" u="sng" dirty="0" smtClean="0">
              <a:solidFill>
                <a:srgbClr val="FFFF00"/>
              </a:solidFill>
              <a:latin typeface="Arial"/>
              <a:cs typeface="Arial"/>
            </a:endParaRPr>
          </a:p>
          <a:p>
            <a:r>
              <a:rPr lang="en-US" b="1" dirty="0" smtClean="0">
                <a:solidFill>
                  <a:srgbClr val="FFFF00"/>
                </a:solidFill>
                <a:latin typeface="Arial"/>
                <a:cs typeface="Arial"/>
              </a:rPr>
              <a:t>Be sure all </a:t>
            </a:r>
            <a:r>
              <a:rPr lang="en-US" b="1" u="sng" dirty="0" smtClean="0">
                <a:solidFill>
                  <a:srgbClr val="FFFF00"/>
                </a:solidFill>
                <a:latin typeface="Arial"/>
                <a:cs typeface="Arial"/>
              </a:rPr>
              <a:t>surfaces are stable</a:t>
            </a:r>
            <a:r>
              <a:rPr lang="en-US" b="1" dirty="0" smtClean="0">
                <a:solidFill>
                  <a:srgbClr val="FFFF00"/>
                </a:solidFill>
                <a:latin typeface="Arial"/>
                <a:cs typeface="Arial"/>
              </a:rPr>
              <a:t> and </a:t>
            </a:r>
            <a:r>
              <a:rPr lang="en-US" b="1" u="sng" dirty="0" smtClean="0">
                <a:solidFill>
                  <a:srgbClr val="FFFF00"/>
                </a:solidFill>
                <a:latin typeface="Arial"/>
                <a:cs typeface="Arial"/>
              </a:rPr>
              <a:t>level.</a:t>
            </a:r>
          </a:p>
          <a:p>
            <a:endParaRPr lang="en-US" b="1" u="sng" dirty="0" smtClean="0">
              <a:solidFill>
                <a:srgbClr val="FFFF00"/>
              </a:solidFill>
              <a:latin typeface="Arial"/>
              <a:cs typeface="Arial"/>
            </a:endParaRPr>
          </a:p>
          <a:p>
            <a:r>
              <a:rPr lang="en-US" b="1" dirty="0" smtClean="0">
                <a:solidFill>
                  <a:srgbClr val="FFFF00"/>
                </a:solidFill>
                <a:latin typeface="Arial"/>
                <a:cs typeface="Arial"/>
              </a:rPr>
              <a:t>Check for location of cord.</a:t>
            </a:r>
          </a:p>
          <a:p>
            <a:endParaRPr lang="en-US" b="1" dirty="0" smtClean="0">
              <a:solidFill>
                <a:srgbClr val="FFFF00"/>
              </a:solidFill>
              <a:latin typeface="Arial"/>
              <a:cs typeface="Arial"/>
            </a:endParaRPr>
          </a:p>
          <a:p>
            <a:r>
              <a:rPr lang="en-US" b="1" dirty="0" smtClean="0">
                <a:solidFill>
                  <a:srgbClr val="FFFF00"/>
                </a:solidFill>
                <a:latin typeface="Arial"/>
                <a:cs typeface="Arial"/>
              </a:rPr>
              <a:t>Keep area </a:t>
            </a:r>
            <a:r>
              <a:rPr lang="en-US" b="1" u="sng" dirty="0" smtClean="0">
                <a:solidFill>
                  <a:srgbClr val="FFFF00"/>
                </a:solidFill>
                <a:latin typeface="Arial"/>
                <a:cs typeface="Arial"/>
              </a:rPr>
              <a:t>beneath</a:t>
            </a:r>
            <a:r>
              <a:rPr lang="en-US" b="1" dirty="0" smtClean="0">
                <a:solidFill>
                  <a:srgbClr val="FFFF00"/>
                </a:solidFill>
                <a:latin typeface="Arial"/>
                <a:cs typeface="Arial"/>
              </a:rPr>
              <a:t> saw clean.</a:t>
            </a:r>
          </a:p>
          <a:p>
            <a:endParaRPr lang="en-US" dirty="0" smtClean="0">
              <a:solidFill>
                <a:srgbClr val="FFFF00"/>
              </a:solidFill>
            </a:endParaRPr>
          </a:p>
          <a:p>
            <a:endParaRPr lang="en-US"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Arial"/>
                <a:cs typeface="Arial"/>
              </a:rPr>
              <a:t>During the Cut</a:t>
            </a:r>
            <a:endParaRPr lang="en-US" b="1" dirty="0">
              <a:solidFill>
                <a:srgbClr val="FFFFFF"/>
              </a:solidFill>
              <a:latin typeface="Arial"/>
              <a:cs typeface="Arial"/>
            </a:endParaRPr>
          </a:p>
        </p:txBody>
      </p:sp>
      <p:sp>
        <p:nvSpPr>
          <p:cNvPr id="3" name="Content Placeholder 2"/>
          <p:cNvSpPr>
            <a:spLocks noGrp="1"/>
          </p:cNvSpPr>
          <p:nvPr>
            <p:ph idx="1"/>
          </p:nvPr>
        </p:nvSpPr>
        <p:spPr>
          <a:xfrm>
            <a:off x="457200" y="1417638"/>
            <a:ext cx="6934200" cy="5211762"/>
          </a:xfrm>
        </p:spPr>
        <p:txBody>
          <a:bodyPr>
            <a:normAutofit fontScale="85000" lnSpcReduction="20000"/>
          </a:bodyPr>
          <a:lstStyle/>
          <a:p>
            <a:r>
              <a:rPr lang="en-US" dirty="0" smtClean="0">
                <a:solidFill>
                  <a:srgbClr val="FFFF00"/>
                </a:solidFill>
                <a:latin typeface="Arial"/>
                <a:cs typeface="Arial"/>
              </a:rPr>
              <a:t>Engage trigger prior to cut.</a:t>
            </a:r>
          </a:p>
          <a:p>
            <a:endParaRPr lang="en-US" dirty="0" smtClean="0">
              <a:solidFill>
                <a:srgbClr val="FFFF00"/>
              </a:solidFill>
              <a:latin typeface="Arial"/>
              <a:cs typeface="Arial"/>
            </a:endParaRPr>
          </a:p>
          <a:p>
            <a:r>
              <a:rPr lang="en-US" dirty="0" smtClean="0">
                <a:solidFill>
                  <a:srgbClr val="FFFF00"/>
                </a:solidFill>
                <a:latin typeface="Arial"/>
                <a:cs typeface="Arial"/>
              </a:rPr>
              <a:t>Be aware of the surroundings but keep </a:t>
            </a:r>
            <a:r>
              <a:rPr lang="en-US" dirty="0" smtClean="0">
                <a:solidFill>
                  <a:srgbClr val="FFFF00"/>
                </a:solidFill>
                <a:latin typeface="Arial"/>
                <a:cs typeface="Arial"/>
              </a:rPr>
              <a:t>the </a:t>
            </a:r>
            <a:r>
              <a:rPr lang="en-US" u="sng" dirty="0" smtClean="0">
                <a:solidFill>
                  <a:srgbClr val="FFFF00"/>
                </a:solidFill>
                <a:latin typeface="Arial"/>
                <a:cs typeface="Arial"/>
              </a:rPr>
              <a:t>eyes on the saw</a:t>
            </a:r>
            <a:r>
              <a:rPr lang="en-US" dirty="0" smtClean="0">
                <a:solidFill>
                  <a:srgbClr val="FFFF00"/>
                </a:solidFill>
                <a:latin typeface="Arial"/>
                <a:cs typeface="Arial"/>
              </a:rPr>
              <a:t> while operating it.</a:t>
            </a:r>
          </a:p>
          <a:p>
            <a:endParaRPr lang="en-US" dirty="0" smtClean="0">
              <a:solidFill>
                <a:srgbClr val="FFFF00"/>
              </a:solidFill>
              <a:latin typeface="Arial"/>
              <a:cs typeface="Arial"/>
            </a:endParaRPr>
          </a:p>
          <a:p>
            <a:r>
              <a:rPr lang="en-US" dirty="0" smtClean="0">
                <a:solidFill>
                  <a:srgbClr val="FFFF00"/>
                </a:solidFill>
                <a:latin typeface="Arial"/>
                <a:cs typeface="Arial"/>
              </a:rPr>
              <a:t>Cut at a constant speed with deliberate motion.</a:t>
            </a:r>
          </a:p>
          <a:p>
            <a:endParaRPr lang="en-US" dirty="0" smtClean="0">
              <a:solidFill>
                <a:srgbClr val="FFFF00"/>
              </a:solidFill>
              <a:latin typeface="Arial"/>
              <a:cs typeface="Arial"/>
            </a:endParaRPr>
          </a:p>
          <a:p>
            <a:r>
              <a:rPr lang="en-US" dirty="0" smtClean="0">
                <a:solidFill>
                  <a:srgbClr val="FFFF00"/>
                </a:solidFill>
                <a:latin typeface="Arial"/>
                <a:cs typeface="Arial"/>
              </a:rPr>
              <a:t>Use Both Hands – Keep them at a reasonable distance from blade.</a:t>
            </a:r>
          </a:p>
          <a:p>
            <a:endParaRPr lang="en-US" dirty="0" smtClean="0">
              <a:solidFill>
                <a:srgbClr val="FFFF00"/>
              </a:solidFill>
              <a:latin typeface="Arial"/>
              <a:cs typeface="Arial"/>
            </a:endParaRPr>
          </a:p>
          <a:p>
            <a:r>
              <a:rPr lang="en-US" dirty="0" smtClean="0">
                <a:solidFill>
                  <a:srgbClr val="FFFF00"/>
                </a:solidFill>
                <a:latin typeface="Arial"/>
                <a:cs typeface="Arial"/>
              </a:rPr>
              <a:t>Use a </a:t>
            </a:r>
            <a:r>
              <a:rPr lang="en-US" u="sng" dirty="0" smtClean="0">
                <a:solidFill>
                  <a:srgbClr val="FFFF00"/>
                </a:solidFill>
                <a:latin typeface="Arial"/>
                <a:cs typeface="Arial"/>
              </a:rPr>
              <a:t>push stick</a:t>
            </a:r>
            <a:r>
              <a:rPr lang="en-US" dirty="0" smtClean="0">
                <a:solidFill>
                  <a:srgbClr val="FFFF00"/>
                </a:solidFill>
                <a:latin typeface="Arial"/>
                <a:cs typeface="Arial"/>
              </a:rPr>
              <a:t> for small pieces of wood and for pushing stock past the blade.</a:t>
            </a:r>
          </a:p>
          <a:p>
            <a:endParaRPr lang="en-US" dirty="0">
              <a:latin typeface="Arial"/>
              <a:cs typeface="Arial"/>
            </a:endParaRPr>
          </a:p>
        </p:txBody>
      </p:sp>
      <p:pic>
        <p:nvPicPr>
          <p:cNvPr id="4" name="Picture 3" descr="pushstick02.jpg"/>
          <p:cNvPicPr>
            <a:picLocks noChangeAspect="1"/>
          </p:cNvPicPr>
          <p:nvPr/>
        </p:nvPicPr>
        <p:blipFill>
          <a:blip r:embed="rId2"/>
          <a:stretch>
            <a:fillRect/>
          </a:stretch>
        </p:blipFill>
        <p:spPr>
          <a:xfrm>
            <a:off x="6858000" y="3819880"/>
            <a:ext cx="2132013" cy="18189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a:cs typeface="Arial"/>
              </a:rPr>
              <a:t>After the Cut</a:t>
            </a:r>
            <a:endParaRPr lang="en-US" b="1" dirty="0">
              <a:solidFill>
                <a:schemeClr val="bg1"/>
              </a:solidFill>
              <a:latin typeface="Arial"/>
              <a:cs typeface="Arial"/>
            </a:endParaRPr>
          </a:p>
        </p:txBody>
      </p:sp>
      <p:sp>
        <p:nvSpPr>
          <p:cNvPr id="3" name="Content Placeholder 2"/>
          <p:cNvSpPr>
            <a:spLocks noGrp="1"/>
          </p:cNvSpPr>
          <p:nvPr>
            <p:ph idx="1"/>
          </p:nvPr>
        </p:nvSpPr>
        <p:spPr/>
        <p:txBody>
          <a:bodyPr/>
          <a:lstStyle/>
          <a:p>
            <a:r>
              <a:rPr lang="en-US" dirty="0" smtClean="0">
                <a:solidFill>
                  <a:srgbClr val="FFFF00"/>
                </a:solidFill>
                <a:latin typeface="Arial"/>
                <a:cs typeface="Arial"/>
              </a:rPr>
              <a:t>At the Completion of the task: </a:t>
            </a:r>
          </a:p>
          <a:p>
            <a:pPr>
              <a:buNone/>
            </a:pPr>
            <a:r>
              <a:rPr lang="en-US" dirty="0" smtClean="0">
                <a:solidFill>
                  <a:srgbClr val="FFFF00"/>
                </a:solidFill>
                <a:latin typeface="Arial"/>
                <a:cs typeface="Arial"/>
              </a:rPr>
              <a:t>	     -Unplug the electrical cord </a:t>
            </a:r>
          </a:p>
          <a:p>
            <a:pPr>
              <a:buNone/>
            </a:pPr>
            <a:endParaRPr lang="en-US" dirty="0" smtClean="0">
              <a:solidFill>
                <a:srgbClr val="FFFF00"/>
              </a:solidFill>
              <a:latin typeface="Arial"/>
              <a:cs typeface="Arial"/>
            </a:endParaRPr>
          </a:p>
          <a:p>
            <a:r>
              <a:rPr lang="en-US" u="sng" dirty="0" smtClean="0">
                <a:solidFill>
                  <a:srgbClr val="FFFF00"/>
                </a:solidFill>
                <a:latin typeface="Arial"/>
                <a:cs typeface="Arial"/>
              </a:rPr>
              <a:t>Identify and remove</a:t>
            </a:r>
            <a:r>
              <a:rPr lang="en-US" dirty="0" smtClean="0">
                <a:solidFill>
                  <a:srgbClr val="FFFF00"/>
                </a:solidFill>
                <a:latin typeface="Arial"/>
                <a:cs typeface="Arial"/>
              </a:rPr>
              <a:t> any trip hazards.</a:t>
            </a:r>
          </a:p>
          <a:p>
            <a:endParaRPr lang="en-US" dirty="0" smtClean="0">
              <a:solidFill>
                <a:srgbClr val="FFFF00"/>
              </a:solidFill>
              <a:latin typeface="Arial"/>
              <a:cs typeface="Arial"/>
            </a:endParaRPr>
          </a:p>
          <a:p>
            <a:r>
              <a:rPr lang="en-US" dirty="0" smtClean="0">
                <a:solidFill>
                  <a:srgbClr val="FFFF00"/>
                </a:solidFill>
                <a:latin typeface="Arial"/>
                <a:cs typeface="Arial"/>
              </a:rPr>
              <a:t>Dispose of all debris.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Arial"/>
                <a:cs typeface="Arial"/>
              </a:rPr>
              <a:t>Safety Concerns</a:t>
            </a:r>
            <a:endParaRPr lang="en-US" b="1" dirty="0">
              <a:solidFill>
                <a:srgbClr val="FFFFFF"/>
              </a:solidFill>
              <a:latin typeface="Arial"/>
              <a:cs typeface="Arial"/>
            </a:endParaRP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solidFill>
                  <a:srgbClr val="FFFF00"/>
                </a:solidFill>
                <a:latin typeface="Arial" pitchFamily="34" charset="0"/>
                <a:cs typeface="Arial" pitchFamily="34" charset="0"/>
              </a:rPr>
              <a:t>Machine hazards</a:t>
            </a:r>
          </a:p>
          <a:p>
            <a:pPr>
              <a:buNone/>
            </a:pPr>
            <a:r>
              <a:rPr lang="en-US" dirty="0" smtClean="0">
                <a:solidFill>
                  <a:srgbClr val="FFFF00"/>
                </a:solidFill>
                <a:latin typeface="Arial" pitchFamily="34" charset="0"/>
                <a:cs typeface="Arial" pitchFamily="34" charset="0"/>
              </a:rPr>
              <a:t>	   </a:t>
            </a:r>
            <a:r>
              <a:rPr lang="en-US" sz="2595" dirty="0" smtClean="0">
                <a:solidFill>
                  <a:schemeClr val="bg1"/>
                </a:solidFill>
                <a:latin typeface="Arial" pitchFamily="34" charset="0"/>
                <a:cs typeface="Arial" pitchFamily="34" charset="0"/>
              </a:rPr>
              <a:t>-</a:t>
            </a:r>
            <a:r>
              <a:rPr lang="en-US" sz="2595" dirty="0" smtClean="0">
                <a:solidFill>
                  <a:srgbClr val="0000FF"/>
                </a:solidFill>
                <a:latin typeface="Arial" pitchFamily="34" charset="0"/>
                <a:cs typeface="Arial" pitchFamily="34" charset="0"/>
              </a:rPr>
              <a:t> </a:t>
            </a:r>
            <a:r>
              <a:rPr lang="en-US" sz="2595" b="1" dirty="0" smtClean="0">
                <a:solidFill>
                  <a:schemeClr val="bg1"/>
                </a:solidFill>
                <a:latin typeface="Arial" pitchFamily="34" charset="0"/>
                <a:cs typeface="Arial" pitchFamily="34" charset="0"/>
              </a:rPr>
              <a:t>Point of operation</a:t>
            </a:r>
          </a:p>
          <a:p>
            <a:pPr>
              <a:buNone/>
            </a:pPr>
            <a:r>
              <a:rPr lang="en-US" sz="2595" b="1" dirty="0" smtClean="0">
                <a:solidFill>
                  <a:schemeClr val="bg1"/>
                </a:solidFill>
                <a:latin typeface="Arial" pitchFamily="34" charset="0"/>
                <a:cs typeface="Arial" pitchFamily="34" charset="0"/>
              </a:rPr>
              <a:t>	    - Fast moving rotary blade</a:t>
            </a:r>
          </a:p>
          <a:p>
            <a:pPr>
              <a:buNone/>
            </a:pPr>
            <a:r>
              <a:rPr lang="en-US" sz="2595" b="1" dirty="0" smtClean="0">
                <a:solidFill>
                  <a:schemeClr val="bg1"/>
                </a:solidFill>
                <a:latin typeface="Arial" pitchFamily="34" charset="0"/>
                <a:cs typeface="Arial" pitchFamily="34" charset="0"/>
              </a:rPr>
              <a:t>	    - In-running nip points (pinch points)</a:t>
            </a:r>
          </a:p>
          <a:p>
            <a:r>
              <a:rPr lang="en-US" dirty="0" smtClean="0">
                <a:solidFill>
                  <a:srgbClr val="FFFF00"/>
                </a:solidFill>
                <a:latin typeface="Arial" pitchFamily="34" charset="0"/>
                <a:cs typeface="Arial" pitchFamily="34" charset="0"/>
              </a:rPr>
              <a:t>Kickbacks</a:t>
            </a:r>
          </a:p>
          <a:p>
            <a:r>
              <a:rPr lang="en-US" dirty="0" smtClean="0">
                <a:solidFill>
                  <a:srgbClr val="FFFF00"/>
                </a:solidFill>
                <a:latin typeface="Arial" pitchFamily="34" charset="0"/>
                <a:cs typeface="Arial" pitchFamily="34" charset="0"/>
              </a:rPr>
              <a:t>Flying chips, material</a:t>
            </a:r>
          </a:p>
          <a:p>
            <a:r>
              <a:rPr lang="en-US" dirty="0" smtClean="0">
                <a:solidFill>
                  <a:srgbClr val="FFFF00"/>
                </a:solidFill>
                <a:latin typeface="Arial" pitchFamily="34" charset="0"/>
                <a:cs typeface="Arial" pitchFamily="34" charset="0"/>
              </a:rPr>
              <a:t>Hearing or Eye Damage</a:t>
            </a:r>
          </a:p>
          <a:p>
            <a:r>
              <a:rPr lang="en-US" dirty="0" smtClean="0">
                <a:solidFill>
                  <a:srgbClr val="FFFF00"/>
                </a:solidFill>
                <a:latin typeface="Arial" pitchFamily="34" charset="0"/>
                <a:cs typeface="Arial" pitchFamily="34" charset="0"/>
              </a:rPr>
              <a:t>Tool projection</a:t>
            </a:r>
          </a:p>
          <a:p>
            <a:r>
              <a:rPr lang="en-US" dirty="0" smtClean="0">
                <a:solidFill>
                  <a:srgbClr val="FFFF00"/>
                </a:solidFill>
                <a:latin typeface="Arial" pitchFamily="34" charset="0"/>
                <a:cs typeface="Arial" pitchFamily="34" charset="0"/>
              </a:rPr>
              <a:t>Electrical hazards</a:t>
            </a:r>
          </a:p>
          <a:p>
            <a:r>
              <a:rPr lang="en-US" dirty="0" smtClean="0">
                <a:solidFill>
                  <a:srgbClr val="FFFF00"/>
                </a:solidFill>
                <a:latin typeface="Arial" pitchFamily="34" charset="0"/>
                <a:cs typeface="Arial" pitchFamily="34" charset="0"/>
              </a:rPr>
              <a:t>Lung Damage</a:t>
            </a:r>
          </a:p>
          <a:p>
            <a:endParaRPr lang="en-US" dirty="0">
              <a:solidFill>
                <a:srgbClr val="FFFF00"/>
              </a:solidFill>
            </a:endParaRPr>
          </a:p>
        </p:txBody>
      </p:sp>
      <p:pic>
        <p:nvPicPr>
          <p:cNvPr id="4" name="Picture 6"/>
          <p:cNvPicPr>
            <a:picLocks noChangeAspect="1" noChangeArrowheads="1"/>
          </p:cNvPicPr>
          <p:nvPr/>
        </p:nvPicPr>
        <p:blipFill>
          <a:blip r:embed="rId2"/>
          <a:srcRect/>
          <a:stretch>
            <a:fillRect/>
          </a:stretch>
        </p:blipFill>
        <p:spPr bwMode="auto">
          <a:xfrm>
            <a:off x="6553200" y="2092358"/>
            <a:ext cx="23050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Arial"/>
                <a:cs typeface="Arial"/>
              </a:rPr>
              <a:t>Injury Causes</a:t>
            </a:r>
            <a:endParaRPr lang="en-US" b="1" dirty="0">
              <a:solidFill>
                <a:srgbClr val="FFFFFF"/>
              </a:solidFill>
              <a:latin typeface="Arial"/>
              <a:cs typeface="Arial"/>
            </a:endParaRPr>
          </a:p>
        </p:txBody>
      </p:sp>
      <p:sp>
        <p:nvSpPr>
          <p:cNvPr id="3" name="Content Placeholder 2"/>
          <p:cNvSpPr>
            <a:spLocks noGrp="1"/>
          </p:cNvSpPr>
          <p:nvPr>
            <p:ph idx="1"/>
          </p:nvPr>
        </p:nvSpPr>
        <p:spPr/>
        <p:txBody>
          <a:bodyPr/>
          <a:lstStyle/>
          <a:p>
            <a:r>
              <a:rPr lang="en-US" dirty="0" smtClean="0">
                <a:solidFill>
                  <a:srgbClr val="FFFF00"/>
                </a:solidFill>
                <a:latin typeface="Arial"/>
                <a:cs typeface="Arial"/>
              </a:rPr>
              <a:t>Inexperienced operator</a:t>
            </a:r>
          </a:p>
          <a:p>
            <a:r>
              <a:rPr lang="en-US" dirty="0" smtClean="0">
                <a:solidFill>
                  <a:srgbClr val="FFFF00"/>
                </a:solidFill>
                <a:latin typeface="Arial"/>
                <a:cs typeface="Arial"/>
              </a:rPr>
              <a:t>Improper training</a:t>
            </a:r>
          </a:p>
          <a:p>
            <a:r>
              <a:rPr lang="en-US" dirty="0" smtClean="0">
                <a:solidFill>
                  <a:srgbClr val="FFFF00"/>
                </a:solidFill>
                <a:latin typeface="Arial"/>
                <a:cs typeface="Arial"/>
              </a:rPr>
              <a:t>Inadequate or missing guards</a:t>
            </a:r>
          </a:p>
          <a:p>
            <a:r>
              <a:rPr lang="en-US" dirty="0" smtClean="0">
                <a:solidFill>
                  <a:srgbClr val="FFFF00"/>
                </a:solidFill>
                <a:latin typeface="Arial"/>
                <a:cs typeface="Arial"/>
              </a:rPr>
              <a:t>Employee taking shortcuts / rushing</a:t>
            </a:r>
          </a:p>
          <a:p>
            <a:r>
              <a:rPr lang="en-US" dirty="0" smtClean="0">
                <a:solidFill>
                  <a:srgbClr val="FFFF00"/>
                </a:solidFill>
                <a:latin typeface="Arial"/>
                <a:cs typeface="Arial"/>
              </a:rPr>
              <a:t>Distracted operator</a:t>
            </a:r>
          </a:p>
          <a:p>
            <a:r>
              <a:rPr lang="en-US" dirty="0" smtClean="0">
                <a:solidFill>
                  <a:srgbClr val="FFFF00"/>
                </a:solidFill>
                <a:latin typeface="Arial"/>
                <a:cs typeface="Arial"/>
              </a:rPr>
              <a:t>Substance abuse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sz="quarter"/>
          </p:nvPr>
        </p:nvSpPr>
        <p:spPr/>
        <p:txBody>
          <a:bodyPr>
            <a:normAutofit fontScale="90000"/>
          </a:bodyPr>
          <a:lstStyle/>
          <a:p>
            <a:pPr eaLnBrk="1" hangingPunct="1"/>
            <a:r>
              <a:rPr lang="en-US" b="1" dirty="0">
                <a:solidFill>
                  <a:schemeClr val="bg1"/>
                </a:solidFill>
                <a:latin typeface="Arial"/>
                <a:cs typeface="Arial"/>
              </a:rPr>
              <a:t>Typical</a:t>
            </a:r>
            <a:r>
              <a:rPr lang="en-US" b="1" dirty="0" smtClean="0">
                <a:solidFill>
                  <a:schemeClr val="bg1"/>
                </a:solidFill>
                <a:latin typeface="Arial"/>
                <a:cs typeface="Arial"/>
              </a:rPr>
              <a:t> Safety Guards </a:t>
            </a:r>
            <a:r>
              <a:rPr lang="en-US" b="1" dirty="0">
                <a:solidFill>
                  <a:schemeClr val="bg1"/>
                </a:solidFill>
                <a:latin typeface="Arial"/>
                <a:cs typeface="Arial"/>
              </a:rPr>
              <a:t>and</a:t>
            </a:r>
            <a:r>
              <a:rPr lang="en-US" b="1" dirty="0" smtClean="0">
                <a:solidFill>
                  <a:schemeClr val="bg1"/>
                </a:solidFill>
                <a:latin typeface="Arial"/>
                <a:cs typeface="Arial"/>
              </a:rPr>
              <a:t> Signs</a:t>
            </a:r>
            <a:endParaRPr lang="en-US" b="1" dirty="0">
              <a:solidFill>
                <a:schemeClr val="bg1"/>
              </a:solidFill>
              <a:latin typeface="Arial"/>
              <a:cs typeface="Arial"/>
            </a:endParaRPr>
          </a:p>
        </p:txBody>
      </p:sp>
      <p:pic>
        <p:nvPicPr>
          <p:cNvPr id="7171" name="Picture 8" descr="100_2108"/>
          <p:cNvPicPr>
            <a:picLocks noGrp="1" noChangeAspect="1" noChangeArrowheads="1"/>
          </p:cNvPicPr>
          <p:nvPr>
            <p:ph sz="quarter" idx="1"/>
          </p:nvPr>
        </p:nvPicPr>
        <p:blipFill>
          <a:blip r:embed="rId2"/>
          <a:srcRect/>
          <a:stretch>
            <a:fillRect/>
          </a:stretch>
        </p:blipFill>
        <p:spPr>
          <a:xfrm>
            <a:off x="1455738" y="1905000"/>
            <a:ext cx="2692400" cy="2019300"/>
          </a:xfrm>
          <a:noFill/>
        </p:spPr>
      </p:pic>
      <p:pic>
        <p:nvPicPr>
          <p:cNvPr id="7172" name="Picture 9" descr="100_2116"/>
          <p:cNvPicPr>
            <a:picLocks noGrp="1" noChangeAspect="1" noChangeArrowheads="1"/>
          </p:cNvPicPr>
          <p:nvPr>
            <p:ph sz="quarter" idx="2"/>
          </p:nvPr>
        </p:nvPicPr>
        <p:blipFill>
          <a:blip r:embed="rId3"/>
          <a:srcRect/>
          <a:stretch>
            <a:fillRect/>
          </a:stretch>
        </p:blipFill>
        <p:spPr>
          <a:xfrm>
            <a:off x="5535613" y="1905000"/>
            <a:ext cx="2692400" cy="2019300"/>
          </a:xfrm>
          <a:noFill/>
        </p:spPr>
      </p:pic>
      <p:pic>
        <p:nvPicPr>
          <p:cNvPr id="7173" name="Picture 10" descr="100_2114"/>
          <p:cNvPicPr>
            <a:picLocks noGrp="1" noChangeAspect="1" noChangeArrowheads="1"/>
          </p:cNvPicPr>
          <p:nvPr>
            <p:ph sz="quarter" idx="3"/>
          </p:nvPr>
        </p:nvPicPr>
        <p:blipFill>
          <a:blip r:embed="rId4"/>
          <a:srcRect/>
          <a:stretch>
            <a:fillRect/>
          </a:stretch>
        </p:blipFill>
        <p:spPr>
          <a:xfrm>
            <a:off x="1455738" y="4076700"/>
            <a:ext cx="2692400" cy="2019300"/>
          </a:xfrm>
          <a:noFill/>
        </p:spPr>
      </p:pic>
      <p:pic>
        <p:nvPicPr>
          <p:cNvPr id="7174" name="Picture 11" descr="100_2117"/>
          <p:cNvPicPr>
            <a:picLocks noGrp="1" noChangeAspect="1" noChangeArrowheads="1"/>
          </p:cNvPicPr>
          <p:nvPr>
            <p:ph sz="quarter" idx="4"/>
          </p:nvPr>
        </p:nvPicPr>
        <p:blipFill>
          <a:blip r:embed="rId5"/>
          <a:srcRect/>
          <a:stretch>
            <a:fillRect/>
          </a:stretch>
        </p:blipFill>
        <p:spPr>
          <a:xfrm>
            <a:off x="5535613" y="4076700"/>
            <a:ext cx="2692400" cy="20193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a:cs typeface="Arial"/>
              </a:rPr>
              <a:t>Safety Do’s</a:t>
            </a:r>
            <a:endParaRPr lang="en-US" b="1" dirty="0">
              <a:solidFill>
                <a:schemeClr val="bg1"/>
              </a:solidFill>
              <a:latin typeface="Arial"/>
              <a:cs typeface="Arial"/>
            </a:endParaRPr>
          </a:p>
        </p:txBody>
      </p:sp>
      <p:sp>
        <p:nvSpPr>
          <p:cNvPr id="3" name="Content Placeholder 2"/>
          <p:cNvSpPr>
            <a:spLocks noGrp="1"/>
          </p:cNvSpPr>
          <p:nvPr>
            <p:ph idx="1"/>
          </p:nvPr>
        </p:nvSpPr>
        <p:spPr/>
        <p:txBody>
          <a:bodyPr>
            <a:normAutofit fontScale="92500" lnSpcReduction="10000"/>
          </a:bodyPr>
          <a:lstStyle/>
          <a:p>
            <a:pPr>
              <a:lnSpc>
                <a:spcPct val="90000"/>
              </a:lnSpc>
            </a:pPr>
            <a:r>
              <a:rPr lang="en-US" dirty="0" smtClean="0">
                <a:solidFill>
                  <a:srgbClr val="FFFF00"/>
                </a:solidFill>
                <a:latin typeface="Arial"/>
                <a:cs typeface="Arial"/>
              </a:rPr>
              <a:t>Read the operators manual!</a:t>
            </a:r>
          </a:p>
          <a:p>
            <a:pPr>
              <a:lnSpc>
                <a:spcPct val="90000"/>
              </a:lnSpc>
            </a:pPr>
            <a:endParaRPr lang="en-US" dirty="0" smtClean="0">
              <a:solidFill>
                <a:srgbClr val="FFFF00"/>
              </a:solidFill>
              <a:latin typeface="Arial"/>
              <a:cs typeface="Arial"/>
            </a:endParaRPr>
          </a:p>
          <a:p>
            <a:pPr>
              <a:lnSpc>
                <a:spcPct val="90000"/>
              </a:lnSpc>
            </a:pPr>
            <a:r>
              <a:rPr lang="en-US" dirty="0" smtClean="0">
                <a:solidFill>
                  <a:srgbClr val="FFFF00"/>
                </a:solidFill>
                <a:latin typeface="Arial"/>
                <a:cs typeface="Arial"/>
              </a:rPr>
              <a:t>Adjust the blade as appropriate for material.</a:t>
            </a:r>
          </a:p>
          <a:p>
            <a:pPr>
              <a:lnSpc>
                <a:spcPct val="90000"/>
              </a:lnSpc>
            </a:pPr>
            <a:endParaRPr lang="en-US" dirty="0" smtClean="0">
              <a:solidFill>
                <a:srgbClr val="FFFF00"/>
              </a:solidFill>
              <a:latin typeface="Arial"/>
              <a:cs typeface="Arial"/>
            </a:endParaRPr>
          </a:p>
          <a:p>
            <a:pPr>
              <a:lnSpc>
                <a:spcPct val="90000"/>
              </a:lnSpc>
            </a:pPr>
            <a:r>
              <a:rPr lang="en-US" dirty="0" smtClean="0">
                <a:solidFill>
                  <a:srgbClr val="FFFF00"/>
                </a:solidFill>
                <a:latin typeface="Arial"/>
                <a:cs typeface="Arial"/>
              </a:rPr>
              <a:t>Plan the cut.</a:t>
            </a:r>
          </a:p>
          <a:p>
            <a:pPr>
              <a:lnSpc>
                <a:spcPct val="90000"/>
              </a:lnSpc>
              <a:buNone/>
            </a:pPr>
            <a:endParaRPr lang="en-US" dirty="0" smtClean="0">
              <a:solidFill>
                <a:srgbClr val="FFFF00"/>
              </a:solidFill>
              <a:latin typeface="Arial"/>
              <a:cs typeface="Arial"/>
            </a:endParaRPr>
          </a:p>
          <a:p>
            <a:pPr>
              <a:lnSpc>
                <a:spcPct val="90000"/>
              </a:lnSpc>
            </a:pPr>
            <a:r>
              <a:rPr lang="en-US" dirty="0" smtClean="0">
                <a:solidFill>
                  <a:srgbClr val="FFFF00"/>
                </a:solidFill>
                <a:latin typeface="Arial"/>
                <a:cs typeface="Arial"/>
              </a:rPr>
              <a:t>Keep a clean work area.</a:t>
            </a:r>
          </a:p>
          <a:p>
            <a:pPr>
              <a:lnSpc>
                <a:spcPct val="90000"/>
              </a:lnSpc>
            </a:pPr>
            <a:endParaRPr lang="en-US" dirty="0" smtClean="0">
              <a:solidFill>
                <a:srgbClr val="FFFF00"/>
              </a:solidFill>
              <a:latin typeface="Arial"/>
              <a:cs typeface="Arial"/>
            </a:endParaRPr>
          </a:p>
          <a:p>
            <a:pPr>
              <a:lnSpc>
                <a:spcPct val="90000"/>
              </a:lnSpc>
            </a:pPr>
            <a:r>
              <a:rPr lang="en-US" dirty="0" smtClean="0">
                <a:solidFill>
                  <a:srgbClr val="FFFF00"/>
                </a:solidFill>
                <a:latin typeface="Arial"/>
                <a:cs typeface="Arial"/>
              </a:rPr>
              <a:t>Stabilize all material to be cut.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a:cs typeface="Arial"/>
              </a:rPr>
              <a:t>Safety Do Not’s</a:t>
            </a:r>
            <a:endParaRPr lang="en-US" b="1" dirty="0">
              <a:solidFill>
                <a:schemeClr val="bg1"/>
              </a:solidFill>
              <a:latin typeface="Arial"/>
              <a:cs typeface="Arial"/>
            </a:endParaRPr>
          </a:p>
        </p:txBody>
      </p:sp>
      <p:sp>
        <p:nvSpPr>
          <p:cNvPr id="3" name="Content Placeholder 2"/>
          <p:cNvSpPr>
            <a:spLocks noGrp="1"/>
          </p:cNvSpPr>
          <p:nvPr>
            <p:ph idx="1"/>
          </p:nvPr>
        </p:nvSpPr>
        <p:spPr/>
        <p:txBody>
          <a:bodyPr>
            <a:normAutofit fontScale="92500"/>
          </a:bodyPr>
          <a:lstStyle/>
          <a:p>
            <a:r>
              <a:rPr lang="en-US" dirty="0" smtClean="0">
                <a:solidFill>
                  <a:srgbClr val="FFFF00"/>
                </a:solidFill>
                <a:latin typeface="Arial"/>
                <a:cs typeface="Arial"/>
              </a:rPr>
              <a:t>Apply too much downward pressure while cutting.</a:t>
            </a:r>
          </a:p>
          <a:p>
            <a:endParaRPr lang="en-US" dirty="0" smtClean="0">
              <a:solidFill>
                <a:srgbClr val="FFFF00"/>
              </a:solidFill>
              <a:latin typeface="Arial"/>
              <a:cs typeface="Arial"/>
            </a:endParaRPr>
          </a:p>
          <a:p>
            <a:r>
              <a:rPr lang="en-US" dirty="0" smtClean="0">
                <a:solidFill>
                  <a:srgbClr val="FFFF00"/>
                </a:solidFill>
                <a:latin typeface="Arial"/>
                <a:cs typeface="Arial"/>
              </a:rPr>
              <a:t>Saw on uneven ground or uneven surfaces.</a:t>
            </a:r>
          </a:p>
          <a:p>
            <a:endParaRPr lang="en-US" dirty="0" smtClean="0">
              <a:solidFill>
                <a:srgbClr val="FFFF00"/>
              </a:solidFill>
              <a:latin typeface="Arial"/>
              <a:cs typeface="Arial"/>
            </a:endParaRPr>
          </a:p>
          <a:p>
            <a:r>
              <a:rPr lang="en-US" dirty="0" smtClean="0">
                <a:solidFill>
                  <a:srgbClr val="FFFF00"/>
                </a:solidFill>
                <a:latin typeface="Arial"/>
                <a:cs typeface="Arial"/>
              </a:rPr>
              <a:t>Remove </a:t>
            </a:r>
            <a:r>
              <a:rPr lang="en-US" dirty="0" smtClean="0">
                <a:solidFill>
                  <a:srgbClr val="FFFF00"/>
                </a:solidFill>
                <a:latin typeface="Arial"/>
                <a:cs typeface="Arial"/>
              </a:rPr>
              <a:t>manufacturer installed guards.</a:t>
            </a:r>
          </a:p>
          <a:p>
            <a:endParaRPr lang="en-US" dirty="0" smtClean="0">
              <a:solidFill>
                <a:srgbClr val="FFFF00"/>
              </a:solidFill>
              <a:latin typeface="Arial"/>
              <a:cs typeface="Arial"/>
            </a:endParaRPr>
          </a:p>
          <a:p>
            <a:r>
              <a:rPr lang="en-US" dirty="0" smtClean="0">
                <a:solidFill>
                  <a:srgbClr val="FFFF00"/>
                </a:solidFill>
                <a:latin typeface="Arial"/>
                <a:cs typeface="Arial"/>
              </a:rPr>
              <a:t>Operate without proper safety training.</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dirty="0">
                <a:solidFill>
                  <a:schemeClr val="bg1"/>
                </a:solidFill>
                <a:latin typeface="Arial"/>
                <a:cs typeface="Arial"/>
              </a:rPr>
              <a:t>Injury Data</a:t>
            </a:r>
          </a:p>
        </p:txBody>
      </p:sp>
      <p:sp>
        <p:nvSpPr>
          <p:cNvPr id="13315" name="Rectangle 3"/>
          <p:cNvSpPr>
            <a:spLocks noGrp="1" noChangeArrowheads="1"/>
          </p:cNvSpPr>
          <p:nvPr>
            <p:ph type="body" idx="1"/>
          </p:nvPr>
        </p:nvSpPr>
        <p:spPr/>
        <p:txBody>
          <a:bodyPr/>
          <a:lstStyle/>
          <a:p>
            <a:pPr eaLnBrk="1" hangingPunct="1"/>
            <a:r>
              <a:rPr lang="en-US" dirty="0" smtClean="0">
                <a:solidFill>
                  <a:srgbClr val="FFFF00"/>
                </a:solidFill>
                <a:latin typeface="Arial"/>
                <a:cs typeface="Arial"/>
              </a:rPr>
              <a:t>A 2001 </a:t>
            </a:r>
            <a:r>
              <a:rPr lang="en-US" dirty="0">
                <a:solidFill>
                  <a:srgbClr val="FFFF00"/>
                </a:solidFill>
                <a:latin typeface="Arial"/>
                <a:cs typeface="Arial"/>
              </a:rPr>
              <a:t>report </a:t>
            </a:r>
            <a:r>
              <a:rPr lang="en-US" dirty="0" smtClean="0">
                <a:solidFill>
                  <a:srgbClr val="FFFF00"/>
                </a:solidFill>
                <a:latin typeface="Arial"/>
                <a:cs typeface="Arial"/>
              </a:rPr>
              <a:t>documented </a:t>
            </a:r>
            <a:r>
              <a:rPr lang="en-US" dirty="0">
                <a:solidFill>
                  <a:srgbClr val="FFFF00"/>
                </a:solidFill>
                <a:latin typeface="Arial"/>
                <a:cs typeface="Arial"/>
              </a:rPr>
              <a:t>many injuries were related to stationary power </a:t>
            </a:r>
            <a:r>
              <a:rPr lang="en-US" dirty="0" smtClean="0">
                <a:solidFill>
                  <a:srgbClr val="FFFF00"/>
                </a:solidFill>
                <a:latin typeface="Arial"/>
                <a:cs typeface="Arial"/>
              </a:rPr>
              <a:t>saws:</a:t>
            </a:r>
            <a:endParaRPr lang="en-US" dirty="0">
              <a:solidFill>
                <a:srgbClr val="FFFF00"/>
              </a:solidFill>
              <a:latin typeface="Arial"/>
              <a:cs typeface="Arial"/>
            </a:endParaRPr>
          </a:p>
          <a:p>
            <a:pPr eaLnBrk="1" hangingPunct="1"/>
            <a:r>
              <a:rPr lang="en-US" dirty="0">
                <a:solidFill>
                  <a:srgbClr val="FFFF00"/>
                </a:solidFill>
                <a:latin typeface="Arial"/>
                <a:cs typeface="Arial"/>
              </a:rPr>
              <a:t>Approximately 93,880 injuries treated in hospitals related to </a:t>
            </a:r>
            <a:r>
              <a:rPr lang="en-US" dirty="0" smtClean="0">
                <a:solidFill>
                  <a:srgbClr val="FFFF00"/>
                </a:solidFill>
                <a:latin typeface="Arial"/>
                <a:cs typeface="Arial"/>
              </a:rPr>
              <a:t>saws.</a:t>
            </a:r>
          </a:p>
          <a:p>
            <a:pPr lvl="1" eaLnBrk="1" hangingPunct="1"/>
            <a:r>
              <a:rPr lang="en-US" dirty="0">
                <a:solidFill>
                  <a:srgbClr val="FFFF00"/>
                </a:solidFill>
                <a:latin typeface="Arial"/>
                <a:cs typeface="Arial"/>
              </a:rPr>
              <a:t>Of those 93,880, approximately 36,400 were related to stationary saws.</a:t>
            </a:r>
          </a:p>
          <a:p>
            <a:pPr lvl="2" eaLnBrk="1" hangingPunct="1"/>
            <a:r>
              <a:rPr lang="en-US" dirty="0">
                <a:solidFill>
                  <a:srgbClr val="FFFF00"/>
                </a:solidFill>
                <a:latin typeface="Arial"/>
                <a:cs typeface="Arial"/>
              </a:rPr>
              <a:t>Table saws were responsible for the majority of those stationary saw </a:t>
            </a:r>
            <a:r>
              <a:rPr lang="en-US" dirty="0" smtClean="0">
                <a:solidFill>
                  <a:srgbClr val="FFFF00"/>
                </a:solidFill>
                <a:latin typeface="Arial"/>
                <a:cs typeface="Arial"/>
              </a:rPr>
              <a:t>injuries.</a:t>
            </a:r>
            <a:endParaRPr lang="en-US" dirty="0">
              <a:solidFill>
                <a:srgbClr val="FFFF00"/>
              </a:solidFill>
              <a:latin typeface="Arial"/>
              <a:cs typeface="Arial"/>
            </a:endParaRPr>
          </a:p>
        </p:txBody>
      </p:sp>
      <p:sp>
        <p:nvSpPr>
          <p:cNvPr id="13316" name="Rectangle 4"/>
          <p:cNvSpPr>
            <a:spLocks noChangeArrowheads="1"/>
          </p:cNvSpPr>
          <p:nvPr/>
        </p:nvSpPr>
        <p:spPr bwMode="auto">
          <a:xfrm>
            <a:off x="457200" y="6400800"/>
            <a:ext cx="3074988" cy="214313"/>
          </a:xfrm>
          <a:prstGeom prst="rect">
            <a:avLst/>
          </a:prstGeom>
          <a:noFill/>
          <a:ln w="9525">
            <a:noFill/>
            <a:miter lim="800000"/>
            <a:headEnd/>
            <a:tailEnd/>
          </a:ln>
        </p:spPr>
        <p:txBody>
          <a:bodyPr wrap="none">
            <a:prstTxWarp prst="textNoShape">
              <a:avLst/>
            </a:prstTxWarp>
            <a:spAutoFit/>
          </a:bodyPr>
          <a:lstStyle/>
          <a:p>
            <a:r>
              <a:rPr lang="en-US" sz="800">
                <a:solidFill>
                  <a:schemeClr val="bg1"/>
                </a:solidFill>
              </a:rPr>
              <a:t>Source: http://www.cpsc.gov/library/foia/foia03/os/powersaw.pdf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b="1" dirty="0" smtClean="0">
                <a:solidFill>
                  <a:schemeClr val="bg1"/>
                </a:solidFill>
                <a:latin typeface="Arial"/>
                <a:cs typeface="Arial"/>
              </a:rPr>
              <a:t>Table Saw</a:t>
            </a:r>
            <a:endParaRPr lang="en-US" sz="4600" b="1" dirty="0">
              <a:solidFill>
                <a:schemeClr val="bg1"/>
              </a:solidFill>
              <a:latin typeface="Arial"/>
              <a:cs typeface="Arial"/>
            </a:endParaRPr>
          </a:p>
        </p:txBody>
      </p:sp>
      <p:sp>
        <p:nvSpPr>
          <p:cNvPr id="3" name="Content Placeholder 2"/>
          <p:cNvSpPr>
            <a:spLocks noGrp="1"/>
          </p:cNvSpPr>
          <p:nvPr>
            <p:ph idx="1"/>
          </p:nvPr>
        </p:nvSpPr>
        <p:spPr/>
        <p:txBody>
          <a:bodyPr>
            <a:normAutofit fontScale="85000" lnSpcReduction="10000"/>
          </a:bodyPr>
          <a:lstStyle/>
          <a:p>
            <a:r>
              <a:rPr lang="en-US" dirty="0" smtClean="0">
                <a:solidFill>
                  <a:srgbClr val="FFFF00"/>
                </a:solidFill>
                <a:latin typeface="Arial"/>
                <a:cs typeface="Arial"/>
              </a:rPr>
              <a:t>The table saw is a versatile woodworking tool consisting of a circular saw blade, mounted on a table, that is driven by an electric motor. </a:t>
            </a:r>
          </a:p>
          <a:p>
            <a:endParaRPr lang="en-US" dirty="0" smtClean="0">
              <a:solidFill>
                <a:srgbClr val="FFFF00"/>
              </a:solidFill>
              <a:latin typeface="Arial"/>
              <a:cs typeface="Arial"/>
            </a:endParaRPr>
          </a:p>
          <a:p>
            <a:r>
              <a:rPr lang="en-US" dirty="0" smtClean="0">
                <a:solidFill>
                  <a:srgbClr val="FFFF00"/>
                </a:solidFill>
                <a:latin typeface="Arial"/>
                <a:cs typeface="Arial"/>
              </a:rPr>
              <a:t>The blade extends through the surface of a table, which provides support for the material, usually wood being cut. </a:t>
            </a:r>
          </a:p>
          <a:p>
            <a:endParaRPr lang="en-US" dirty="0" smtClean="0">
              <a:solidFill>
                <a:srgbClr val="FFFF00"/>
              </a:solidFill>
              <a:latin typeface="Arial"/>
              <a:cs typeface="Arial"/>
            </a:endParaRPr>
          </a:p>
          <a:p>
            <a:r>
              <a:rPr lang="en-US" dirty="0" smtClean="0">
                <a:solidFill>
                  <a:srgbClr val="FFFF00"/>
                </a:solidFill>
                <a:latin typeface="Arial"/>
                <a:cs typeface="Arial"/>
              </a:rPr>
              <a:t>Table saws are used for straight sawing. Depending on the blade, they cut either across (crosscut) or with (ripsaw) the grain of the wood. </a:t>
            </a:r>
          </a:p>
          <a:p>
            <a:endParaRPr lang="en-US" dirty="0" smtClean="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solidFill>
                  <a:schemeClr val="bg1"/>
                </a:solidFill>
                <a:latin typeface="Arial"/>
                <a:cs typeface="Arial"/>
              </a:rPr>
              <a:t>OSHA-Investigated Fatalities</a:t>
            </a:r>
            <a:endParaRPr lang="en-US" b="1" dirty="0">
              <a:solidFill>
                <a:schemeClr val="bg1"/>
              </a:solidFill>
              <a:latin typeface="Arial"/>
              <a:cs typeface="Arial"/>
            </a:endParaRPr>
          </a:p>
        </p:txBody>
      </p:sp>
      <p:sp>
        <p:nvSpPr>
          <p:cNvPr id="10243" name="Rectangle 3"/>
          <p:cNvSpPr>
            <a:spLocks noGrp="1" noChangeArrowheads="1"/>
          </p:cNvSpPr>
          <p:nvPr>
            <p:ph type="body" idx="1"/>
          </p:nvPr>
        </p:nvSpPr>
        <p:spPr/>
        <p:txBody>
          <a:bodyPr/>
          <a:lstStyle/>
          <a:p>
            <a:pPr eaLnBrk="1" hangingPunct="1"/>
            <a:r>
              <a:rPr lang="en-US" dirty="0">
                <a:solidFill>
                  <a:srgbClr val="FFFF00"/>
                </a:solidFill>
                <a:latin typeface="Arial"/>
                <a:cs typeface="Arial"/>
              </a:rPr>
              <a:t>In the </a:t>
            </a:r>
            <a:r>
              <a:rPr lang="en-US" dirty="0" smtClean="0">
                <a:solidFill>
                  <a:srgbClr val="FFFF00"/>
                </a:solidFill>
                <a:latin typeface="Arial"/>
                <a:cs typeface="Arial"/>
              </a:rPr>
              <a:t>20 </a:t>
            </a:r>
            <a:r>
              <a:rPr lang="en-US" dirty="0">
                <a:solidFill>
                  <a:srgbClr val="FFFF00"/>
                </a:solidFill>
                <a:latin typeface="Arial"/>
                <a:cs typeface="Arial"/>
              </a:rPr>
              <a:t>year span, from 1990 </a:t>
            </a:r>
            <a:r>
              <a:rPr lang="en-US" dirty="0" smtClean="0">
                <a:solidFill>
                  <a:srgbClr val="FFFF00"/>
                </a:solidFill>
                <a:latin typeface="Arial"/>
                <a:cs typeface="Arial"/>
              </a:rPr>
              <a:t>thru </a:t>
            </a:r>
            <a:r>
              <a:rPr lang="en-US" dirty="0" smtClean="0">
                <a:solidFill>
                  <a:srgbClr val="FFFF00"/>
                </a:solidFill>
                <a:latin typeface="Arial"/>
                <a:cs typeface="Arial"/>
              </a:rPr>
              <a:t>2009, </a:t>
            </a:r>
            <a:r>
              <a:rPr lang="en-US" dirty="0">
                <a:solidFill>
                  <a:srgbClr val="FFFF00"/>
                </a:solidFill>
                <a:latin typeface="Arial"/>
                <a:cs typeface="Arial"/>
              </a:rPr>
              <a:t>there were 2</a:t>
            </a:r>
            <a:r>
              <a:rPr lang="en-US" dirty="0" smtClean="0">
                <a:solidFill>
                  <a:srgbClr val="FFFF00"/>
                </a:solidFill>
                <a:latin typeface="Arial"/>
                <a:cs typeface="Arial"/>
              </a:rPr>
              <a:t> fatalities </a:t>
            </a:r>
            <a:r>
              <a:rPr lang="en-US" dirty="0">
                <a:solidFill>
                  <a:srgbClr val="FFFF00"/>
                </a:solidFill>
                <a:latin typeface="Arial"/>
                <a:cs typeface="Arial"/>
              </a:rPr>
              <a:t>related to table saws.</a:t>
            </a:r>
          </a:p>
        </p:txBody>
      </p:sp>
      <p:sp>
        <p:nvSpPr>
          <p:cNvPr id="10244" name="Rectangle 4"/>
          <p:cNvSpPr>
            <a:spLocks noChangeArrowheads="1"/>
          </p:cNvSpPr>
          <p:nvPr/>
        </p:nvSpPr>
        <p:spPr bwMode="auto">
          <a:xfrm>
            <a:off x="304800" y="6324600"/>
            <a:ext cx="3031599" cy="215444"/>
          </a:xfrm>
          <a:prstGeom prst="rect">
            <a:avLst/>
          </a:prstGeom>
          <a:noFill/>
          <a:ln w="9525">
            <a:noFill/>
            <a:miter lim="800000"/>
            <a:headEnd/>
            <a:tailEnd/>
          </a:ln>
        </p:spPr>
        <p:txBody>
          <a:bodyPr wrap="none" anchor="ctr">
            <a:prstTxWarp prst="textNoShape">
              <a:avLst/>
            </a:prstTxWarp>
            <a:spAutoFit/>
          </a:bodyPr>
          <a:lstStyle/>
          <a:p>
            <a:r>
              <a:rPr lang="en-US" sz="800" dirty="0">
                <a:solidFill>
                  <a:schemeClr val="bg1"/>
                </a:solidFill>
              </a:rPr>
              <a:t>Source: Extracted from OSHA Accident Investigation Data 1990-</a:t>
            </a:r>
            <a:r>
              <a:rPr lang="en-US" sz="800" dirty="0" smtClean="0">
                <a:solidFill>
                  <a:schemeClr val="bg1"/>
                </a:solidFill>
              </a:rPr>
              <a:t>2009</a:t>
            </a:r>
            <a:r>
              <a:rPr lang="en-US" sz="800" dirty="0" smtClean="0"/>
              <a:t> </a:t>
            </a:r>
            <a:endParaRPr lang="en-US" sz="800" dirty="0"/>
          </a:p>
        </p:txBody>
      </p:sp>
      <p:pic>
        <p:nvPicPr>
          <p:cNvPr id="10245" name="Picture 5"/>
          <p:cNvPicPr>
            <a:picLocks noChangeAspect="1" noChangeArrowheads="1"/>
          </p:cNvPicPr>
          <p:nvPr/>
        </p:nvPicPr>
        <p:blipFill>
          <a:blip r:embed="rId2"/>
          <a:srcRect/>
          <a:stretch>
            <a:fillRect/>
          </a:stretch>
        </p:blipFill>
        <p:spPr bwMode="auto">
          <a:xfrm>
            <a:off x="2400300" y="3124200"/>
            <a:ext cx="4152900" cy="311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a:solidFill>
                  <a:schemeClr val="bg1"/>
                </a:solidFill>
                <a:latin typeface="Arial"/>
                <a:cs typeface="Arial"/>
              </a:rPr>
              <a:t>Accident Descriptions</a:t>
            </a:r>
          </a:p>
        </p:txBody>
      </p:sp>
      <p:sp>
        <p:nvSpPr>
          <p:cNvPr id="11267" name="Rectangle 3"/>
          <p:cNvSpPr>
            <a:spLocks noGrp="1" noChangeArrowheads="1"/>
          </p:cNvSpPr>
          <p:nvPr>
            <p:ph type="body" idx="1"/>
          </p:nvPr>
        </p:nvSpPr>
        <p:spPr/>
        <p:txBody>
          <a:bodyPr/>
          <a:lstStyle/>
          <a:p>
            <a:pPr eaLnBrk="1" hangingPunct="1"/>
            <a:r>
              <a:rPr lang="en-US" sz="2800" dirty="0">
                <a:solidFill>
                  <a:srgbClr val="FFFF00"/>
                </a:solidFill>
                <a:latin typeface="Arial"/>
                <a:cs typeface="Arial"/>
              </a:rPr>
              <a:t>In one of the fatalities investigated by OSHA, a worker was using a table saw. The following took place:</a:t>
            </a:r>
          </a:p>
          <a:p>
            <a:pPr lvl="1" eaLnBrk="1" hangingPunct="1"/>
            <a:r>
              <a:rPr lang="en-US" sz="2400" dirty="0">
                <a:solidFill>
                  <a:srgbClr val="FFFF00"/>
                </a:solidFill>
                <a:latin typeface="Arial"/>
                <a:cs typeface="Arial"/>
              </a:rPr>
              <a:t>The blade began to </a:t>
            </a:r>
            <a:r>
              <a:rPr lang="en-US" sz="2400" dirty="0" smtClean="0">
                <a:solidFill>
                  <a:srgbClr val="FFFF00"/>
                </a:solidFill>
                <a:latin typeface="Arial"/>
                <a:cs typeface="Arial"/>
              </a:rPr>
              <a:t>bind.</a:t>
            </a:r>
          </a:p>
          <a:p>
            <a:pPr lvl="1" eaLnBrk="1" hangingPunct="1"/>
            <a:r>
              <a:rPr lang="en-US" sz="2400" dirty="0">
                <a:solidFill>
                  <a:srgbClr val="FFFF00"/>
                </a:solidFill>
                <a:latin typeface="Arial"/>
                <a:cs typeface="Arial"/>
              </a:rPr>
              <a:t>The material </a:t>
            </a:r>
            <a:r>
              <a:rPr lang="en-US" sz="2400" dirty="0" smtClean="0">
                <a:solidFill>
                  <a:srgbClr val="FFFF00"/>
                </a:solidFill>
                <a:latin typeface="Arial"/>
                <a:cs typeface="Arial"/>
              </a:rPr>
              <a:t>kicked-back </a:t>
            </a:r>
            <a:r>
              <a:rPr lang="en-US" sz="2400" dirty="0">
                <a:solidFill>
                  <a:srgbClr val="FFFF00"/>
                </a:solidFill>
                <a:latin typeface="Arial"/>
                <a:cs typeface="Arial"/>
              </a:rPr>
              <a:t>and struck the </a:t>
            </a:r>
            <a:r>
              <a:rPr lang="en-US" sz="2400" dirty="0" smtClean="0">
                <a:solidFill>
                  <a:srgbClr val="FFFF00"/>
                </a:solidFill>
                <a:latin typeface="Arial"/>
                <a:cs typeface="Arial"/>
              </a:rPr>
              <a:t>worker.</a:t>
            </a:r>
          </a:p>
          <a:p>
            <a:pPr lvl="1" eaLnBrk="1" hangingPunct="1"/>
            <a:r>
              <a:rPr lang="en-US" sz="2400" dirty="0">
                <a:solidFill>
                  <a:srgbClr val="FFFF00"/>
                </a:solidFill>
                <a:latin typeface="Arial"/>
                <a:cs typeface="Arial"/>
              </a:rPr>
              <a:t>Due to the </a:t>
            </a:r>
            <a:r>
              <a:rPr lang="en-US" sz="2400" dirty="0" smtClean="0">
                <a:solidFill>
                  <a:srgbClr val="FFFF00"/>
                </a:solidFill>
                <a:latin typeface="Arial"/>
                <a:cs typeface="Arial"/>
              </a:rPr>
              <a:t>worker’s previous </a:t>
            </a:r>
            <a:r>
              <a:rPr lang="en-US" sz="2400" dirty="0">
                <a:solidFill>
                  <a:srgbClr val="FFFF00"/>
                </a:solidFill>
                <a:latin typeface="Arial"/>
                <a:cs typeface="Arial"/>
              </a:rPr>
              <a:t>history of poor health (severe cirrhosis), he began bleeding </a:t>
            </a:r>
            <a:r>
              <a:rPr lang="en-US" sz="2400" dirty="0" smtClean="0">
                <a:solidFill>
                  <a:srgbClr val="FFFF00"/>
                </a:solidFill>
                <a:latin typeface="Arial"/>
                <a:cs typeface="Arial"/>
              </a:rPr>
              <a:t>internally.</a:t>
            </a:r>
          </a:p>
          <a:p>
            <a:pPr lvl="1" eaLnBrk="1" hangingPunct="1"/>
            <a:r>
              <a:rPr lang="en-US" sz="2400" dirty="0">
                <a:solidFill>
                  <a:srgbClr val="FFFF00"/>
                </a:solidFill>
                <a:latin typeface="Arial"/>
                <a:cs typeface="Arial"/>
              </a:rPr>
              <a:t>Doctors were unable to stop the bleeding and the worker passed </a:t>
            </a:r>
            <a:r>
              <a:rPr lang="en-US" sz="2400" dirty="0" smtClean="0">
                <a:solidFill>
                  <a:srgbClr val="FFFF00"/>
                </a:solidFill>
                <a:latin typeface="Arial"/>
                <a:cs typeface="Arial"/>
              </a:rPr>
              <a:t>away.</a:t>
            </a:r>
            <a:endParaRPr lang="en-US" sz="2400" dirty="0">
              <a:solidFill>
                <a:srgbClr val="FFFF00"/>
              </a:solidFill>
              <a:latin typeface="Arial"/>
              <a:cs typeface="Arial"/>
            </a:endParaRPr>
          </a:p>
        </p:txBody>
      </p:sp>
      <p:sp>
        <p:nvSpPr>
          <p:cNvPr id="11268" name="Rectangle 4"/>
          <p:cNvSpPr>
            <a:spLocks noChangeArrowheads="1"/>
          </p:cNvSpPr>
          <p:nvPr/>
        </p:nvSpPr>
        <p:spPr bwMode="auto">
          <a:xfrm>
            <a:off x="304800" y="6324600"/>
            <a:ext cx="3362325" cy="214313"/>
          </a:xfrm>
          <a:prstGeom prst="rect">
            <a:avLst/>
          </a:prstGeom>
          <a:noFill/>
          <a:ln w="9525">
            <a:noFill/>
            <a:miter lim="800000"/>
            <a:headEnd/>
            <a:tailEnd/>
          </a:ln>
        </p:spPr>
        <p:txBody>
          <a:bodyPr wrap="none" anchor="ctr">
            <a:prstTxWarp prst="textNoShape">
              <a:avLst/>
            </a:prstTxWarp>
            <a:spAutoFit/>
          </a:bodyPr>
          <a:lstStyle/>
          <a:p>
            <a:r>
              <a:rPr lang="en-US" sz="800">
                <a:solidFill>
                  <a:schemeClr val="bg1"/>
                </a:solidFill>
              </a:rPr>
              <a:t>Source: Extracted from OSHA Accident Investigation Data 1990-2007</a:t>
            </a:r>
            <a:r>
              <a:rPr lang="en-US" sz="80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b="1" dirty="0">
                <a:solidFill>
                  <a:schemeClr val="bg1"/>
                </a:solidFill>
                <a:latin typeface="Arial"/>
                <a:cs typeface="Arial"/>
              </a:rPr>
              <a:t>Injury Data</a:t>
            </a:r>
          </a:p>
        </p:txBody>
      </p:sp>
      <p:sp>
        <p:nvSpPr>
          <p:cNvPr id="1028" name="Rectangle 7"/>
          <p:cNvSpPr>
            <a:spLocks noChangeArrowheads="1"/>
          </p:cNvSpPr>
          <p:nvPr/>
        </p:nvSpPr>
        <p:spPr bwMode="auto">
          <a:xfrm>
            <a:off x="457200" y="6400800"/>
            <a:ext cx="3074988" cy="214313"/>
          </a:xfrm>
          <a:prstGeom prst="rect">
            <a:avLst/>
          </a:prstGeom>
          <a:noFill/>
          <a:ln w="9525">
            <a:noFill/>
            <a:miter lim="800000"/>
            <a:headEnd/>
            <a:tailEnd/>
          </a:ln>
        </p:spPr>
        <p:txBody>
          <a:bodyPr wrap="none">
            <a:prstTxWarp prst="textNoShape">
              <a:avLst/>
            </a:prstTxWarp>
            <a:spAutoFit/>
          </a:bodyPr>
          <a:lstStyle/>
          <a:p>
            <a:r>
              <a:rPr lang="en-US" sz="800">
                <a:solidFill>
                  <a:schemeClr val="bg1"/>
                </a:solidFill>
              </a:rPr>
              <a:t>Source: http://www.cpsc.gov/library/foia/foia03/os/powersaw.pdf</a:t>
            </a:r>
          </a:p>
        </p:txBody>
      </p:sp>
      <p:graphicFrame>
        <p:nvGraphicFramePr>
          <p:cNvPr id="1026" name="Object 8"/>
          <p:cNvGraphicFramePr>
            <a:graphicFrameLocks noGrp="1" noChangeAspect="1"/>
          </p:cNvGraphicFramePr>
          <p:nvPr>
            <p:ph idx="1"/>
          </p:nvPr>
        </p:nvGraphicFramePr>
        <p:xfrm>
          <a:off x="1828800" y="1371600"/>
          <a:ext cx="5486400" cy="3014450"/>
        </p:xfrm>
        <a:graphic>
          <a:graphicData uri="http://schemas.openxmlformats.org/presentationml/2006/ole">
            <mc:AlternateContent xmlns:mc="http://schemas.openxmlformats.org/markup-compatibility/2006">
              <mc:Choice xmlns:v="urn:schemas-microsoft-com:vml" Requires="v">
                <p:oleObj spid="_x0000_s43012" name="Chart" r:id="rId3" imgW="4905375" imgH="2695575" progId="Excel.Sheet.8">
                  <p:embed/>
                </p:oleObj>
              </mc:Choice>
              <mc:Fallback>
                <p:oleObj name="Chart" r:id="rId3" imgW="4905375" imgH="2695575" progId="Excel.Shee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71600"/>
                        <a:ext cx="5486400" cy="30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10"/>
          <p:cNvSpPr txBox="1">
            <a:spLocks noChangeArrowheads="1"/>
          </p:cNvSpPr>
          <p:nvPr/>
        </p:nvSpPr>
        <p:spPr bwMode="auto">
          <a:xfrm>
            <a:off x="838200" y="4495800"/>
            <a:ext cx="7772400" cy="1692771"/>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2600" dirty="0">
                <a:solidFill>
                  <a:srgbClr val="FFFF00"/>
                </a:solidFill>
              </a:rPr>
              <a:t> 1 = Injuries by stationary saws</a:t>
            </a:r>
          </a:p>
          <a:p>
            <a:pPr>
              <a:spcBef>
                <a:spcPct val="50000"/>
              </a:spcBef>
              <a:buFontTx/>
              <a:buChar char="•"/>
            </a:pPr>
            <a:r>
              <a:rPr lang="en-US" sz="2600" dirty="0">
                <a:solidFill>
                  <a:srgbClr val="FFFF00"/>
                </a:solidFill>
              </a:rPr>
              <a:t> 2 = Injuries by personal or handheld saws</a:t>
            </a:r>
          </a:p>
          <a:p>
            <a:pPr>
              <a:spcBef>
                <a:spcPct val="50000"/>
              </a:spcBef>
              <a:buFontTx/>
              <a:buChar char="•"/>
            </a:pPr>
            <a:r>
              <a:rPr lang="en-US" sz="2600" dirty="0">
                <a:solidFill>
                  <a:srgbClr val="FFFF00"/>
                </a:solidFill>
              </a:rPr>
              <a:t> 3 = Injuries by unspecified saws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a:solidFill>
                  <a:schemeClr val="bg1"/>
                </a:solidFill>
                <a:latin typeface="Arial"/>
                <a:cs typeface="Arial"/>
              </a:rPr>
              <a:t>OSHA Regulations</a:t>
            </a:r>
          </a:p>
        </p:txBody>
      </p:sp>
      <p:sp>
        <p:nvSpPr>
          <p:cNvPr id="14339" name="Rectangle 3"/>
          <p:cNvSpPr>
            <a:spLocks noGrp="1" noChangeArrowheads="1"/>
          </p:cNvSpPr>
          <p:nvPr>
            <p:ph type="body" idx="1"/>
          </p:nvPr>
        </p:nvSpPr>
        <p:spPr/>
        <p:txBody>
          <a:bodyPr/>
          <a:lstStyle/>
          <a:p>
            <a:pPr eaLnBrk="1" hangingPunct="1"/>
            <a:r>
              <a:rPr lang="en-US" sz="2800" b="1" dirty="0">
                <a:solidFill>
                  <a:srgbClr val="FFFF00"/>
                </a:solidFill>
              </a:rPr>
              <a:t>1926.304(a)</a:t>
            </a:r>
          </a:p>
          <a:p>
            <a:pPr lvl="1" eaLnBrk="1" hangingPunct="1"/>
            <a:r>
              <a:rPr lang="en-US" sz="2400" b="1" dirty="0">
                <a:solidFill>
                  <a:srgbClr val="FFFF00"/>
                </a:solidFill>
              </a:rPr>
              <a:t>Disconnect switches. All fixed power driven woodworking tools shall be provided with a disconnect switch that can either be locked or tagged in the off position</a:t>
            </a:r>
            <a:r>
              <a:rPr lang="en-US" sz="2400" b="1" dirty="0" smtClean="0">
                <a:solidFill>
                  <a:srgbClr val="FFFF00"/>
                </a:solidFill>
              </a:rPr>
              <a:t>.</a:t>
            </a:r>
          </a:p>
          <a:p>
            <a:pPr lvl="1" eaLnBrk="1" hangingPunct="1"/>
            <a:endParaRPr lang="en-US" sz="2400" b="1" dirty="0" smtClean="0">
              <a:solidFill>
                <a:srgbClr val="FFFF00"/>
              </a:solidFill>
            </a:endParaRPr>
          </a:p>
          <a:p>
            <a:pPr eaLnBrk="1" hangingPunct="1"/>
            <a:r>
              <a:rPr lang="en-US" sz="2800" b="1" dirty="0">
                <a:solidFill>
                  <a:srgbClr val="FFFF00"/>
                </a:solidFill>
              </a:rPr>
              <a:t>1926.304(h)(1)</a:t>
            </a:r>
            <a:endParaRPr lang="en-US" sz="2800" dirty="0">
              <a:solidFill>
                <a:srgbClr val="FFFF00"/>
              </a:solidFill>
            </a:endParaRPr>
          </a:p>
          <a:p>
            <a:pPr lvl="1" eaLnBrk="1" hangingPunct="1"/>
            <a:r>
              <a:rPr lang="en-US" sz="2400" b="1" dirty="0">
                <a:solidFill>
                  <a:srgbClr val="FFFF00"/>
                </a:solidFill>
              </a:rPr>
              <a:t>Each circular crosscut table saw shall be guarded by a hood which shall meet all the requirements of paragraph (i)(1) of this section for hoods for circular ripsaws.</a:t>
            </a:r>
          </a:p>
          <a:p>
            <a:pPr eaLnBrk="1" hangingPunct="1"/>
            <a:endParaRPr lang="en-US" sz="2800" dirty="0">
              <a:solidFill>
                <a:schemeClr val="bg1"/>
              </a:solidFill>
            </a:endParaRPr>
          </a:p>
          <a:p>
            <a:pPr eaLnBrk="1" hangingPunct="1">
              <a:buFontTx/>
              <a:buNone/>
            </a:pPr>
            <a:endParaRPr lang="en-US" sz="2800" dirty="0">
              <a:solidFill>
                <a:schemeClr val="bg1"/>
              </a:solidFill>
            </a:endParaRPr>
          </a:p>
        </p:txBody>
      </p:sp>
      <p:sp>
        <p:nvSpPr>
          <p:cNvPr id="14340" name="Rectangle 4"/>
          <p:cNvSpPr>
            <a:spLocks noChangeArrowheads="1"/>
          </p:cNvSpPr>
          <p:nvPr/>
        </p:nvSpPr>
        <p:spPr bwMode="auto">
          <a:xfrm>
            <a:off x="381000" y="6248400"/>
            <a:ext cx="4945063" cy="214313"/>
          </a:xfrm>
          <a:prstGeom prst="rect">
            <a:avLst/>
          </a:prstGeom>
          <a:noFill/>
          <a:ln w="9525">
            <a:noFill/>
            <a:miter lim="800000"/>
            <a:headEnd/>
            <a:tailEnd/>
          </a:ln>
        </p:spPr>
        <p:txBody>
          <a:bodyPr wrap="none">
            <a:prstTxWarp prst="textNoShape">
              <a:avLst/>
            </a:prstTxWarp>
            <a:spAutoFit/>
          </a:bodyPr>
          <a:lstStyle/>
          <a:p>
            <a:r>
              <a:rPr lang="en-US" sz="800">
                <a:solidFill>
                  <a:schemeClr val="bg1"/>
                </a:solidFill>
              </a:rPr>
              <a:t>Source: http://www.osha.gov/pls/oshaweb/owadisp.show_document?p_id=10692&amp;p_table=STANDARDS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dirty="0">
                <a:solidFill>
                  <a:schemeClr val="bg1"/>
                </a:solidFill>
                <a:latin typeface="Arial"/>
                <a:cs typeface="Arial"/>
              </a:rPr>
              <a:t>OSHA Regulations</a:t>
            </a:r>
          </a:p>
        </p:txBody>
      </p:sp>
      <p:sp>
        <p:nvSpPr>
          <p:cNvPr id="15363" name="Rectangle 3"/>
          <p:cNvSpPr>
            <a:spLocks noGrp="1" noChangeArrowheads="1"/>
          </p:cNvSpPr>
          <p:nvPr>
            <p:ph type="body" idx="1"/>
          </p:nvPr>
        </p:nvSpPr>
        <p:spPr>
          <a:xfrm>
            <a:off x="0" y="1600200"/>
            <a:ext cx="9144000" cy="4525963"/>
          </a:xfrm>
        </p:spPr>
        <p:txBody>
          <a:bodyPr>
            <a:noAutofit/>
          </a:bodyPr>
          <a:lstStyle/>
          <a:p>
            <a:pPr eaLnBrk="1" hangingPunct="1">
              <a:lnSpc>
                <a:spcPct val="80000"/>
              </a:lnSpc>
            </a:pPr>
            <a:r>
              <a:rPr lang="en-US" sz="2200" b="1" dirty="0">
                <a:solidFill>
                  <a:srgbClr val="FFFF00"/>
                </a:solidFill>
                <a:latin typeface="Arial"/>
                <a:cs typeface="Arial"/>
              </a:rPr>
              <a:t>1926.304(i)(1)</a:t>
            </a:r>
            <a:endParaRPr lang="en-US" sz="2200" dirty="0">
              <a:solidFill>
                <a:srgbClr val="FFFF00"/>
              </a:solidFill>
              <a:latin typeface="Arial"/>
              <a:cs typeface="Arial"/>
            </a:endParaRPr>
          </a:p>
          <a:p>
            <a:pPr lvl="1" eaLnBrk="1" hangingPunct="1">
              <a:lnSpc>
                <a:spcPct val="80000"/>
              </a:lnSpc>
            </a:pPr>
            <a:r>
              <a:rPr lang="en-US" sz="2100" dirty="0">
                <a:solidFill>
                  <a:srgbClr val="FFFF00"/>
                </a:solidFill>
                <a:latin typeface="Arial"/>
                <a:cs typeface="Arial"/>
              </a:rPr>
              <a:t>Each circular hand-fed ripsaw shall be guarded by a hood which shall completely enclose the portion of the saw above the table and that portion of the saw above the material being cut. The hood and mounting shall be arranged so that the hood will automatically adjust itself to the thickness of and remain in contact with the material being cut but it shall not offer any considerable resistance to insertion of material to saw or to passage of the material being sawed.</a:t>
            </a:r>
            <a:r>
              <a:rPr lang="en-US" sz="2100" dirty="0" smtClean="0">
                <a:solidFill>
                  <a:srgbClr val="FFFF00"/>
                </a:solidFill>
                <a:latin typeface="Arial"/>
                <a:cs typeface="Arial"/>
              </a:rPr>
              <a:t> The </a:t>
            </a:r>
            <a:r>
              <a:rPr lang="en-US" sz="2100" dirty="0">
                <a:solidFill>
                  <a:srgbClr val="FFFF00"/>
                </a:solidFill>
                <a:latin typeface="Arial"/>
                <a:cs typeface="Arial"/>
              </a:rPr>
              <a:t>hood shall be made of adequate strength to resist blows and strains incidental to reasonable operation, adjusting, and handling, and shall be so designed as to protect the operator from flying splinters and broken saw teeth. It shall be made of material that is soft enough so that it will be unlikely cause tooth breakage. the hood shall be so mounted as to insure that its operation will be positive, reliable, and in true alignment with the saw; and the mounting shall be adequate in strength to resist any reasonable side thrust or other force tending to throw it out of line.</a:t>
            </a:r>
          </a:p>
        </p:txBody>
      </p:sp>
      <p:sp>
        <p:nvSpPr>
          <p:cNvPr id="15364" name="Rectangle 4"/>
          <p:cNvSpPr>
            <a:spLocks noChangeArrowheads="1"/>
          </p:cNvSpPr>
          <p:nvPr/>
        </p:nvSpPr>
        <p:spPr bwMode="auto">
          <a:xfrm>
            <a:off x="381000" y="6248400"/>
            <a:ext cx="4945063" cy="214313"/>
          </a:xfrm>
          <a:prstGeom prst="rect">
            <a:avLst/>
          </a:prstGeom>
          <a:noFill/>
          <a:ln w="9525">
            <a:noFill/>
            <a:miter lim="800000"/>
            <a:headEnd/>
            <a:tailEnd/>
          </a:ln>
        </p:spPr>
        <p:txBody>
          <a:bodyPr wrap="none">
            <a:prstTxWarp prst="textNoShape">
              <a:avLst/>
            </a:prstTxWarp>
            <a:spAutoFit/>
          </a:bodyPr>
          <a:lstStyle/>
          <a:p>
            <a:r>
              <a:rPr lang="en-US" sz="800">
                <a:solidFill>
                  <a:schemeClr val="bg1"/>
                </a:solidFill>
              </a:rPr>
              <a:t>Source: http://www.osha.gov/pls/oshaweb/owadisp.show_document?p_id=10692&amp;p_table=STANDARDS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FF"/>
                </a:solidFill>
                <a:latin typeface="Arial"/>
                <a:cs typeface="Arial"/>
              </a:rPr>
              <a:t>Table Saw Safety Rules:</a:t>
            </a:r>
            <a:endParaRPr lang="en-US" b="1" dirty="0">
              <a:solidFill>
                <a:srgbClr val="FFFFFF"/>
              </a:solidFill>
              <a:latin typeface="Arial"/>
              <a:cs typeface="Arial"/>
            </a:endParaRPr>
          </a:p>
        </p:txBody>
      </p:sp>
      <p:sp>
        <p:nvSpPr>
          <p:cNvPr id="3" name="Content Placeholder 2"/>
          <p:cNvSpPr>
            <a:spLocks noGrp="1"/>
          </p:cNvSpPr>
          <p:nvPr>
            <p:ph idx="1"/>
          </p:nvPr>
        </p:nvSpPr>
        <p:spPr>
          <a:xfrm>
            <a:off x="76200" y="1066800"/>
            <a:ext cx="8915400" cy="5135562"/>
          </a:xfrm>
        </p:spPr>
        <p:txBody>
          <a:bodyPr>
            <a:noAutofit/>
          </a:bodyPr>
          <a:lstStyle/>
          <a:p>
            <a:r>
              <a:rPr lang="en-US" dirty="0" smtClean="0">
                <a:solidFill>
                  <a:srgbClr val="FFFF00"/>
                </a:solidFill>
                <a:latin typeface="Arial"/>
                <a:cs typeface="Arial"/>
              </a:rPr>
              <a:t>Always use the blade guard. </a:t>
            </a:r>
          </a:p>
          <a:p>
            <a:r>
              <a:rPr lang="en-US" dirty="0" smtClean="0">
                <a:solidFill>
                  <a:srgbClr val="FFFF00"/>
                </a:solidFill>
                <a:latin typeface="Arial"/>
                <a:cs typeface="Arial"/>
              </a:rPr>
              <a:t>The saw blade should be adjusted to cut above the wood no more than 1/8”. </a:t>
            </a:r>
          </a:p>
          <a:p>
            <a:r>
              <a:rPr lang="en-US" dirty="0" smtClean="0">
                <a:solidFill>
                  <a:srgbClr val="FFFF00"/>
                </a:solidFill>
                <a:latin typeface="Arial"/>
                <a:cs typeface="Arial"/>
              </a:rPr>
              <a:t>All adjustments are to be made when the saw is at a complete stop. </a:t>
            </a:r>
          </a:p>
          <a:p>
            <a:r>
              <a:rPr lang="en-US" dirty="0" smtClean="0">
                <a:solidFill>
                  <a:srgbClr val="FFFF00"/>
                </a:solidFill>
                <a:latin typeface="Arial"/>
                <a:cs typeface="Arial"/>
              </a:rPr>
              <a:t>Freehand cuts should not be attempted on the table saw. </a:t>
            </a:r>
          </a:p>
          <a:p>
            <a:r>
              <a:rPr lang="en-US" dirty="0" smtClean="0">
                <a:solidFill>
                  <a:srgbClr val="FFFF00"/>
                </a:solidFill>
                <a:latin typeface="Arial"/>
                <a:cs typeface="Arial"/>
              </a:rPr>
              <a:t>To prevent injury in case of kickback, always stand to the side of the blade.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FF"/>
                </a:solidFill>
                <a:latin typeface="Arial"/>
                <a:cs typeface="Arial"/>
              </a:rPr>
              <a:t>Table Saw Safety Rules</a:t>
            </a:r>
            <a:r>
              <a:rPr lang="en-US" b="1" dirty="0" smtClean="0">
                <a:solidFill>
                  <a:srgbClr val="FFFFFF"/>
                </a:solidFill>
                <a:latin typeface="Arial"/>
                <a:cs typeface="Arial"/>
              </a:rPr>
              <a:t>: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latin typeface="Arial"/>
                <a:cs typeface="Arial"/>
              </a:rPr>
              <a:t>Never </a:t>
            </a:r>
            <a:r>
              <a:rPr lang="en-US" dirty="0">
                <a:solidFill>
                  <a:srgbClr val="FFFF00"/>
                </a:solidFill>
                <a:latin typeface="Arial"/>
                <a:cs typeface="Arial"/>
              </a:rPr>
              <a:t>reach across the blade to retrieve a piece of wood that has been cut. </a:t>
            </a:r>
          </a:p>
          <a:p>
            <a:r>
              <a:rPr lang="en-US" dirty="0">
                <a:solidFill>
                  <a:srgbClr val="FFFF00"/>
                </a:solidFill>
                <a:latin typeface="Arial"/>
                <a:cs typeface="Arial"/>
              </a:rPr>
              <a:t>When tilting the blade, check to be sure it does not hit the guard, rip fence or miter gauge before turning the saw on. </a:t>
            </a:r>
          </a:p>
          <a:p>
            <a:r>
              <a:rPr lang="en-US" dirty="0">
                <a:solidFill>
                  <a:srgbClr val="FFFF00"/>
                </a:solidFill>
                <a:latin typeface="Arial"/>
                <a:cs typeface="Arial"/>
              </a:rPr>
              <a:t>Never start cutting until the saw has attained full speed. </a:t>
            </a:r>
          </a:p>
          <a:p>
            <a:r>
              <a:rPr lang="en-US" dirty="0">
                <a:solidFill>
                  <a:srgbClr val="FFFF00"/>
                </a:solidFill>
                <a:latin typeface="Arial"/>
                <a:cs typeface="Arial"/>
              </a:rPr>
              <a:t>When starting </a:t>
            </a:r>
            <a:r>
              <a:rPr lang="en-US" dirty="0" smtClean="0">
                <a:solidFill>
                  <a:srgbClr val="FFFF00"/>
                </a:solidFill>
                <a:latin typeface="Arial"/>
                <a:cs typeface="Arial"/>
              </a:rPr>
              <a:t>the saw</a:t>
            </a:r>
            <a:r>
              <a:rPr lang="en-US" dirty="0">
                <a:solidFill>
                  <a:srgbClr val="FFFF00"/>
                </a:solidFill>
                <a:latin typeface="Arial"/>
                <a:cs typeface="Arial"/>
              </a:rPr>
              <a:t>, if it does not </a:t>
            </a:r>
            <a:r>
              <a:rPr lang="en-US" dirty="0" smtClean="0">
                <a:solidFill>
                  <a:srgbClr val="FFFF00"/>
                </a:solidFill>
                <a:latin typeface="Arial"/>
                <a:cs typeface="Arial"/>
              </a:rPr>
              <a:t>sound </a:t>
            </a:r>
            <a:r>
              <a:rPr lang="en-US" dirty="0">
                <a:solidFill>
                  <a:srgbClr val="FFFF00"/>
                </a:solidFill>
                <a:latin typeface="Arial"/>
                <a:cs typeface="Arial"/>
              </a:rPr>
              <a:t>right, turn it off immediately. </a:t>
            </a:r>
          </a:p>
          <a:p>
            <a:r>
              <a:rPr lang="en-US" dirty="0">
                <a:solidFill>
                  <a:srgbClr val="FFFF00"/>
                </a:solidFill>
                <a:latin typeface="Arial"/>
                <a:cs typeface="Arial"/>
              </a:rPr>
              <a:t>Never remove scrap wood from the saw while it is turning.</a:t>
            </a:r>
          </a:p>
          <a:p>
            <a:endParaRPr lang="en-US" dirty="0"/>
          </a:p>
        </p:txBody>
      </p:sp>
    </p:spTree>
    <p:extLst>
      <p:ext uri="{BB962C8B-B14F-4D97-AF65-F5344CB8AC3E}">
        <p14:creationId xmlns:p14="http://schemas.microsoft.com/office/powerpoint/2010/main" val="2792376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ea typeface="Times New Roman" charset="0"/>
                <a:cs typeface="Times New Roman" charset="0"/>
              </a:rPr>
              <a:t>Table Saw Safety Rules </a:t>
            </a:r>
            <a:r>
              <a:rPr lang="en-US" b="1" dirty="0" smtClean="0">
                <a:solidFill>
                  <a:schemeClr val="bg1"/>
                </a:solidFill>
                <a:ea typeface="Times New Roman" charset="0"/>
                <a:cs typeface="Times New Roman" charset="0"/>
              </a:rPr>
              <a:t>(cont.)</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buFontTx/>
              <a:buNone/>
            </a:pPr>
            <a:r>
              <a:rPr lang="en-US" b="1" i="1" dirty="0">
                <a:solidFill>
                  <a:srgbClr val="FFFF00"/>
                </a:solidFill>
                <a:latin typeface="Arial"/>
                <a:ea typeface="Times New Roman" charset="0"/>
                <a:cs typeface="Arial"/>
              </a:rPr>
              <a:t>Crosscutting:</a:t>
            </a:r>
            <a:r>
              <a:rPr lang="en-US" dirty="0">
                <a:solidFill>
                  <a:srgbClr val="FFFF00"/>
                </a:solidFill>
                <a:latin typeface="Arial"/>
                <a:ea typeface="Times New Roman" charset="0"/>
                <a:cs typeface="Arial"/>
              </a:rPr>
              <a:t> </a:t>
            </a:r>
          </a:p>
          <a:p>
            <a:pPr>
              <a:lnSpc>
                <a:spcPct val="90000"/>
              </a:lnSpc>
            </a:pPr>
            <a:r>
              <a:rPr lang="en-US" dirty="0">
                <a:solidFill>
                  <a:srgbClr val="FFFF00"/>
                </a:solidFill>
                <a:latin typeface="Arial"/>
                <a:cs typeface="Arial"/>
              </a:rPr>
              <a:t>Fingers should never be closer to the blade than 4”. </a:t>
            </a:r>
          </a:p>
          <a:p>
            <a:pPr>
              <a:lnSpc>
                <a:spcPct val="90000"/>
              </a:lnSpc>
            </a:pPr>
            <a:r>
              <a:rPr lang="en-US" dirty="0">
                <a:solidFill>
                  <a:srgbClr val="FFFF00"/>
                </a:solidFill>
                <a:latin typeface="Arial"/>
                <a:cs typeface="Arial"/>
              </a:rPr>
              <a:t>Check miter gauge to be sure it slides freely and clears the blade. </a:t>
            </a:r>
          </a:p>
          <a:p>
            <a:pPr>
              <a:lnSpc>
                <a:spcPct val="90000"/>
              </a:lnSpc>
            </a:pPr>
            <a:r>
              <a:rPr lang="en-US" dirty="0">
                <a:solidFill>
                  <a:srgbClr val="FFFF00"/>
                </a:solidFill>
                <a:latin typeface="Arial"/>
                <a:cs typeface="Arial"/>
              </a:rPr>
              <a:t>Set proper angle to be cut and lock in place before turning the saw on. </a:t>
            </a:r>
          </a:p>
          <a:p>
            <a:pPr>
              <a:lnSpc>
                <a:spcPct val="90000"/>
              </a:lnSpc>
            </a:pPr>
            <a:r>
              <a:rPr lang="en-US" dirty="0">
                <a:solidFill>
                  <a:srgbClr val="FFFF00"/>
                </a:solidFill>
                <a:latin typeface="Arial"/>
                <a:cs typeface="Arial"/>
              </a:rPr>
              <a:t>Rip fence must be clear of work area. </a:t>
            </a:r>
          </a:p>
          <a:p>
            <a:pPr>
              <a:lnSpc>
                <a:spcPct val="90000"/>
              </a:lnSpc>
            </a:pPr>
            <a:r>
              <a:rPr lang="en-US" dirty="0">
                <a:solidFill>
                  <a:srgbClr val="FFFF00"/>
                </a:solidFill>
                <a:latin typeface="Arial"/>
                <a:cs typeface="Arial"/>
              </a:rPr>
              <a:t>Never use rip fence and miter gauge at the same time. </a:t>
            </a:r>
          </a:p>
          <a:p>
            <a:pPr>
              <a:lnSpc>
                <a:spcPct val="90000"/>
              </a:lnSpc>
            </a:pPr>
            <a:r>
              <a:rPr lang="en-US" dirty="0">
                <a:solidFill>
                  <a:srgbClr val="FFFF00"/>
                </a:solidFill>
                <a:latin typeface="Arial"/>
                <a:cs typeface="Arial"/>
              </a:rPr>
              <a:t>All work must be held firmly against the miter gauge. </a:t>
            </a:r>
          </a:p>
          <a:p>
            <a:endParaRPr lang="en-US" dirty="0">
              <a:solidFill>
                <a:srgbClr val="FFFF00"/>
              </a:solidFill>
            </a:endParaRPr>
          </a:p>
          <a:p>
            <a:endParaRPr lang="en-US" dirty="0"/>
          </a:p>
        </p:txBody>
      </p:sp>
    </p:spTree>
    <p:extLst>
      <p:ext uri="{BB962C8B-B14F-4D97-AF65-F5344CB8AC3E}">
        <p14:creationId xmlns:p14="http://schemas.microsoft.com/office/powerpoint/2010/main" val="4215968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427"/>
            <a:ext cx="8229600" cy="1143000"/>
          </a:xfrm>
        </p:spPr>
        <p:txBody>
          <a:bodyPr>
            <a:normAutofit/>
          </a:bodyPr>
          <a:lstStyle/>
          <a:p>
            <a:r>
              <a:rPr lang="en-US" b="1" dirty="0" smtClean="0">
                <a:solidFill>
                  <a:schemeClr val="bg1"/>
                </a:solidFill>
                <a:ea typeface="Times New Roman" charset="0"/>
                <a:cs typeface="Times New Roman" charset="0"/>
              </a:rPr>
              <a:t>Table Saw Safety Rules </a:t>
            </a:r>
            <a:r>
              <a:rPr lang="en-US" b="1" dirty="0" smtClean="0">
                <a:solidFill>
                  <a:schemeClr val="bg1"/>
                </a:solidFill>
                <a:ea typeface="Times New Roman" charset="0"/>
                <a:cs typeface="Times New Roman" charset="0"/>
              </a:rPr>
              <a:t>(cont.)</a:t>
            </a:r>
            <a:endParaRPr lang="en-US" b="1" dirty="0">
              <a:solidFill>
                <a:schemeClr val="bg1"/>
              </a:solidFill>
            </a:endParaRPr>
          </a:p>
        </p:txBody>
      </p:sp>
      <p:sp>
        <p:nvSpPr>
          <p:cNvPr id="3" name="Content Placeholder 2"/>
          <p:cNvSpPr>
            <a:spLocks noGrp="1"/>
          </p:cNvSpPr>
          <p:nvPr>
            <p:ph idx="1"/>
          </p:nvPr>
        </p:nvSpPr>
        <p:spPr>
          <a:xfrm>
            <a:off x="228600" y="1447800"/>
            <a:ext cx="8686800" cy="5029200"/>
          </a:xfrm>
        </p:spPr>
        <p:txBody>
          <a:bodyPr>
            <a:normAutofit/>
          </a:bodyPr>
          <a:lstStyle/>
          <a:p>
            <a:pPr>
              <a:lnSpc>
                <a:spcPct val="90000"/>
              </a:lnSpc>
              <a:buFontTx/>
              <a:buNone/>
            </a:pPr>
            <a:r>
              <a:rPr lang="en-US" b="1" i="1" dirty="0" smtClean="0">
                <a:solidFill>
                  <a:srgbClr val="FFFF00"/>
                </a:solidFill>
                <a:latin typeface="Arial"/>
                <a:ea typeface="Times New Roman" charset="0"/>
                <a:cs typeface="Arial"/>
              </a:rPr>
              <a:t>Ripping:</a:t>
            </a:r>
            <a:r>
              <a:rPr lang="en-US" dirty="0" smtClean="0">
                <a:solidFill>
                  <a:srgbClr val="FFFF00"/>
                </a:solidFill>
                <a:latin typeface="Arial"/>
                <a:ea typeface="Times New Roman" charset="0"/>
                <a:cs typeface="Arial"/>
              </a:rPr>
              <a:t>  </a:t>
            </a:r>
          </a:p>
          <a:p>
            <a:pPr>
              <a:lnSpc>
                <a:spcPct val="90000"/>
              </a:lnSpc>
            </a:pPr>
            <a:r>
              <a:rPr lang="en-US" dirty="0" smtClean="0">
                <a:solidFill>
                  <a:srgbClr val="FFFF00"/>
                </a:solidFill>
                <a:latin typeface="Arial"/>
                <a:cs typeface="Arial"/>
              </a:rPr>
              <a:t>Edge of wood touching rip fence must be straight and smooth. </a:t>
            </a:r>
          </a:p>
          <a:p>
            <a:pPr>
              <a:lnSpc>
                <a:spcPct val="90000"/>
              </a:lnSpc>
            </a:pPr>
            <a:r>
              <a:rPr lang="en-US" dirty="0" smtClean="0">
                <a:solidFill>
                  <a:srgbClr val="FFFF00"/>
                </a:solidFill>
                <a:latin typeface="Arial"/>
                <a:cs typeface="Arial"/>
              </a:rPr>
              <a:t>Check fence to be sure it is locked in place before turning the saw on. </a:t>
            </a:r>
          </a:p>
          <a:p>
            <a:pPr>
              <a:lnSpc>
                <a:spcPct val="90000"/>
              </a:lnSpc>
            </a:pPr>
            <a:r>
              <a:rPr lang="en-US" dirty="0" smtClean="0">
                <a:solidFill>
                  <a:srgbClr val="FFFF00"/>
                </a:solidFill>
                <a:latin typeface="Arial"/>
                <a:cs typeface="Arial"/>
              </a:rPr>
              <a:t>Use a push block for wood narrower than 4”. </a:t>
            </a:r>
          </a:p>
          <a:p>
            <a:pPr>
              <a:lnSpc>
                <a:spcPct val="90000"/>
              </a:lnSpc>
            </a:pPr>
            <a:r>
              <a:rPr lang="en-US" dirty="0" smtClean="0">
                <a:solidFill>
                  <a:srgbClr val="FFFF00"/>
                </a:solidFill>
                <a:latin typeface="Arial"/>
                <a:cs typeface="Arial"/>
              </a:rPr>
              <a:t>Assistance must be available when ripping long pieces of wood. </a:t>
            </a:r>
          </a:p>
          <a:p>
            <a:pPr>
              <a:lnSpc>
                <a:spcPct val="90000"/>
              </a:lnSpc>
            </a:pPr>
            <a:r>
              <a:rPr lang="en-US" dirty="0" smtClean="0">
                <a:solidFill>
                  <a:srgbClr val="FFFF00"/>
                </a:solidFill>
                <a:latin typeface="Arial"/>
                <a:cs typeface="Arial"/>
              </a:rPr>
              <a:t>Wood should never be left between the fence and the blade.</a:t>
            </a:r>
          </a:p>
        </p:txBody>
      </p:sp>
      <p:sp>
        <p:nvSpPr>
          <p:cNvPr id="4" name="TextBox 3"/>
          <p:cNvSpPr txBox="1"/>
          <p:nvPr/>
        </p:nvSpPr>
        <p:spPr>
          <a:xfrm>
            <a:off x="4724400" y="6477000"/>
            <a:ext cx="4419600" cy="307777"/>
          </a:xfrm>
          <a:prstGeom prst="rect">
            <a:avLst/>
          </a:prstGeom>
          <a:noFill/>
        </p:spPr>
        <p:txBody>
          <a:bodyPr wrap="square" rtlCol="0">
            <a:spAutoFit/>
          </a:bodyPr>
          <a:lstStyle/>
          <a:p>
            <a:r>
              <a:rPr lang="en-US" sz="1400" dirty="0" smtClean="0">
                <a:solidFill>
                  <a:schemeClr val="bg1"/>
                </a:solidFill>
              </a:rPr>
              <a:t>www.tech.</a:t>
            </a:r>
            <a:r>
              <a:rPr lang="en-US" sz="1400" b="1" dirty="0" smtClean="0">
                <a:solidFill>
                  <a:schemeClr val="bg1"/>
                </a:solidFill>
              </a:rPr>
              <a:t>purdue.edu/It/Courses/IT278/Files/Safety.ppt</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a:cs typeface="Arial"/>
              </a:rPr>
              <a:t>How to Avoid Accidents</a:t>
            </a:r>
            <a:endParaRPr lang="en-US" b="1" dirty="0">
              <a:latin typeface="Arial"/>
              <a:cs typeface="Aria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latin typeface="Arial"/>
                <a:cs typeface="Arial"/>
              </a:rPr>
              <a:t>Wear </a:t>
            </a:r>
            <a:r>
              <a:rPr lang="en-US" dirty="0" smtClean="0">
                <a:solidFill>
                  <a:srgbClr val="FFFF00"/>
                </a:solidFill>
                <a:latin typeface="Arial"/>
                <a:cs typeface="Arial"/>
              </a:rPr>
              <a:t>Personal Protection Equipment:</a:t>
            </a:r>
          </a:p>
          <a:p>
            <a:pPr lvl="1"/>
            <a:r>
              <a:rPr lang="en-US" dirty="0" smtClean="0">
                <a:solidFill>
                  <a:srgbClr val="FFFF00"/>
                </a:solidFill>
                <a:latin typeface="Arial"/>
                <a:cs typeface="Arial"/>
              </a:rPr>
              <a:t>Gloves</a:t>
            </a:r>
          </a:p>
          <a:p>
            <a:pPr lvl="1"/>
            <a:r>
              <a:rPr lang="en-US" dirty="0" smtClean="0">
                <a:solidFill>
                  <a:srgbClr val="FFFF00"/>
                </a:solidFill>
                <a:latin typeface="Arial"/>
                <a:cs typeface="Arial"/>
              </a:rPr>
              <a:t>Hearing Protection</a:t>
            </a:r>
          </a:p>
          <a:p>
            <a:pPr lvl="1"/>
            <a:r>
              <a:rPr lang="en-US" dirty="0" smtClean="0">
                <a:solidFill>
                  <a:srgbClr val="FFFF00"/>
                </a:solidFill>
                <a:latin typeface="Arial"/>
                <a:cs typeface="Arial"/>
              </a:rPr>
              <a:t>Safety Glasses</a:t>
            </a:r>
          </a:p>
          <a:p>
            <a:pPr lvl="1"/>
            <a:r>
              <a:rPr lang="en-US" dirty="0" smtClean="0">
                <a:solidFill>
                  <a:srgbClr val="FFFF00"/>
                </a:solidFill>
                <a:latin typeface="Arial"/>
                <a:cs typeface="Arial"/>
              </a:rPr>
              <a:t>Mask</a:t>
            </a:r>
          </a:p>
          <a:p>
            <a:pPr lvl="1"/>
            <a:r>
              <a:rPr lang="en-US" dirty="0" smtClean="0">
                <a:solidFill>
                  <a:srgbClr val="FFFF00"/>
                </a:solidFill>
                <a:latin typeface="Arial"/>
                <a:cs typeface="Arial"/>
              </a:rPr>
              <a:t>Long sleeves</a:t>
            </a:r>
          </a:p>
          <a:p>
            <a:pPr lvl="1"/>
            <a:r>
              <a:rPr lang="en-US" dirty="0" smtClean="0">
                <a:solidFill>
                  <a:srgbClr val="FFFF00"/>
                </a:solidFill>
                <a:latin typeface="Arial"/>
                <a:cs typeface="Arial"/>
              </a:rPr>
              <a:t>Pants</a:t>
            </a:r>
          </a:p>
          <a:p>
            <a:pPr lvl="1"/>
            <a:r>
              <a:rPr lang="en-US" dirty="0" smtClean="0">
                <a:solidFill>
                  <a:srgbClr val="FFFF00"/>
                </a:solidFill>
                <a:latin typeface="Arial"/>
                <a:cs typeface="Arial"/>
              </a:rPr>
              <a:t>Kickback Apron</a:t>
            </a:r>
          </a:p>
          <a:p>
            <a:r>
              <a:rPr lang="en-US" dirty="0" smtClean="0">
                <a:solidFill>
                  <a:srgbClr val="FFFF00"/>
                </a:solidFill>
                <a:latin typeface="Arial"/>
                <a:cs typeface="Arial"/>
              </a:rPr>
              <a:t>Have the mindset that every tool can pose a threat.</a:t>
            </a:r>
          </a:p>
          <a:p>
            <a:r>
              <a:rPr lang="en-US" dirty="0" smtClean="0">
                <a:solidFill>
                  <a:srgbClr val="FFFF00"/>
                </a:solidFill>
                <a:latin typeface="Arial"/>
                <a:cs typeface="Arial"/>
              </a:rPr>
              <a:t>Read instructions before operating.</a:t>
            </a:r>
          </a:p>
          <a:p>
            <a:endParaRPr lang="en-US" dirty="0">
              <a:latin typeface="Arial"/>
              <a:cs typeface="Arial"/>
            </a:endParaRPr>
          </a:p>
        </p:txBody>
      </p:sp>
      <p:pic>
        <p:nvPicPr>
          <p:cNvPr id="4" name="Picture 7" descr="MCj03976740000[1]"/>
          <p:cNvPicPr>
            <a:picLocks noChangeAspect="1" noChangeArrowheads="1"/>
          </p:cNvPicPr>
          <p:nvPr/>
        </p:nvPicPr>
        <p:blipFill>
          <a:blip r:embed="rId2"/>
          <a:srcRect/>
          <a:stretch>
            <a:fillRect/>
          </a:stretch>
        </p:blipFill>
        <p:spPr bwMode="auto">
          <a:xfrm>
            <a:off x="6781800" y="2667000"/>
            <a:ext cx="1489075" cy="1524000"/>
          </a:xfrm>
          <a:prstGeom prst="rect">
            <a:avLst/>
          </a:prstGeom>
          <a:noFill/>
          <a:ln w="9525">
            <a:noFill/>
            <a:miter lim="800000"/>
            <a:headEnd/>
            <a:tailEnd/>
          </a:ln>
        </p:spPr>
      </p:pic>
      <p:pic>
        <p:nvPicPr>
          <p:cNvPr id="5" name="Picture 7" descr="respirator"/>
          <p:cNvPicPr>
            <a:picLocks noChangeAspect="1" noChangeArrowheads="1"/>
          </p:cNvPicPr>
          <p:nvPr/>
        </p:nvPicPr>
        <p:blipFill>
          <a:blip r:embed="rId3"/>
          <a:srcRect/>
          <a:stretch>
            <a:fillRect/>
          </a:stretch>
        </p:blipFill>
        <p:spPr bwMode="auto">
          <a:xfrm>
            <a:off x="4503801" y="2628900"/>
            <a:ext cx="1592199" cy="1600200"/>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Arial"/>
                <a:cs typeface="Arial"/>
              </a:rPr>
              <a:t>Parts of Table Saw</a:t>
            </a:r>
            <a:endParaRPr lang="en-US" b="1" dirty="0">
              <a:solidFill>
                <a:srgbClr val="FFFFFF"/>
              </a:solidFill>
              <a:latin typeface="Arial"/>
              <a:cs typeface="Arial"/>
            </a:endParaRPr>
          </a:p>
        </p:txBody>
      </p:sp>
      <p:pic>
        <p:nvPicPr>
          <p:cNvPr id="6" name="Content Placeholder 5" descr="fig04.jpg"/>
          <p:cNvPicPr>
            <a:picLocks noGrp="1" noChangeAspect="1"/>
          </p:cNvPicPr>
          <p:nvPr>
            <p:ph idx="1"/>
          </p:nvPr>
        </p:nvPicPr>
        <p:blipFill>
          <a:blip r:embed="rId2"/>
          <a:srcRect l="-18572" r="-18572"/>
          <a:stretch>
            <a:fillRect/>
          </a:stretch>
        </p:blipFill>
        <p:spPr>
          <a:xfrm>
            <a:off x="228600" y="1600200"/>
            <a:ext cx="8686800" cy="4651684"/>
          </a:xfrm>
        </p:spPr>
      </p:pic>
      <p:sp>
        <p:nvSpPr>
          <p:cNvPr id="4" name="TextBox 3"/>
          <p:cNvSpPr txBox="1"/>
          <p:nvPr/>
        </p:nvSpPr>
        <p:spPr>
          <a:xfrm>
            <a:off x="228600" y="6467328"/>
            <a:ext cx="2971800" cy="215444"/>
          </a:xfrm>
          <a:prstGeom prst="rect">
            <a:avLst/>
          </a:prstGeom>
          <a:noFill/>
        </p:spPr>
        <p:txBody>
          <a:bodyPr wrap="square" rtlCol="0">
            <a:spAutoFit/>
          </a:bodyPr>
          <a:lstStyle/>
          <a:p>
            <a:r>
              <a:rPr lang="en-US" sz="800" dirty="0" smtClean="0">
                <a:solidFill>
                  <a:schemeClr val="bg1"/>
                </a:solidFill>
              </a:rPr>
              <a:t>http://</a:t>
            </a:r>
            <a:r>
              <a:rPr lang="en-US" sz="800" dirty="0" err="1" smtClean="0">
                <a:solidFill>
                  <a:schemeClr val="bg1"/>
                </a:solidFill>
              </a:rPr>
              <a:t>www.raygirling.com/ryobi/ryobi.htm#features</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pPr eaLnBrk="1" hangingPunct="1"/>
            <a:r>
              <a:rPr lang="en-US" b="1" dirty="0">
                <a:solidFill>
                  <a:schemeClr val="bg1"/>
                </a:solidFill>
                <a:latin typeface="Arial"/>
                <a:cs typeface="Arial"/>
              </a:rPr>
              <a:t>Innovations in Technology</a:t>
            </a:r>
          </a:p>
        </p:txBody>
      </p:sp>
      <p:sp>
        <p:nvSpPr>
          <p:cNvPr id="19459" name="Rectangle 3"/>
          <p:cNvSpPr>
            <a:spLocks noGrp="1" noChangeArrowheads="1"/>
          </p:cNvSpPr>
          <p:nvPr>
            <p:ph type="body" idx="1"/>
          </p:nvPr>
        </p:nvSpPr>
        <p:spPr>
          <a:xfrm>
            <a:off x="457200" y="1143000"/>
            <a:ext cx="8229600" cy="5424488"/>
          </a:xfrm>
        </p:spPr>
        <p:txBody>
          <a:bodyPr>
            <a:noAutofit/>
          </a:bodyPr>
          <a:lstStyle/>
          <a:p>
            <a:pPr eaLnBrk="1" hangingPunct="1">
              <a:lnSpc>
                <a:spcPct val="90000"/>
              </a:lnSpc>
            </a:pPr>
            <a:r>
              <a:rPr lang="en-US" sz="2200" dirty="0">
                <a:solidFill>
                  <a:srgbClr val="FFFF00"/>
                </a:solidFill>
                <a:latin typeface="Arial"/>
                <a:cs typeface="Arial"/>
              </a:rPr>
              <a:t>In the past, in order to adjust the height of the blade the table height was actually adjusted to make the blade shallower or deeper.</a:t>
            </a:r>
          </a:p>
          <a:p>
            <a:pPr lvl="1" eaLnBrk="1" hangingPunct="1">
              <a:lnSpc>
                <a:spcPct val="90000"/>
              </a:lnSpc>
            </a:pPr>
            <a:r>
              <a:rPr lang="en-US" sz="2200" dirty="0">
                <a:solidFill>
                  <a:srgbClr val="FFFF00"/>
                </a:solidFill>
                <a:latin typeface="Arial"/>
                <a:cs typeface="Arial"/>
              </a:rPr>
              <a:t>Now, most saws have levers that can be used to adjust the blade height in a matter of seconds.</a:t>
            </a:r>
          </a:p>
          <a:p>
            <a:pPr eaLnBrk="1" hangingPunct="1">
              <a:lnSpc>
                <a:spcPct val="90000"/>
              </a:lnSpc>
            </a:pPr>
            <a:endParaRPr lang="en-US" sz="2200" dirty="0">
              <a:solidFill>
                <a:srgbClr val="FFFF00"/>
              </a:solidFill>
              <a:latin typeface="Arial"/>
              <a:cs typeface="Arial"/>
            </a:endParaRPr>
          </a:p>
          <a:p>
            <a:pPr eaLnBrk="1" hangingPunct="1">
              <a:lnSpc>
                <a:spcPct val="90000"/>
              </a:lnSpc>
            </a:pPr>
            <a:endParaRPr lang="en-US" sz="2200" dirty="0">
              <a:solidFill>
                <a:srgbClr val="FFFF00"/>
              </a:solidFill>
              <a:latin typeface="Arial"/>
              <a:cs typeface="Arial"/>
            </a:endParaRPr>
          </a:p>
          <a:p>
            <a:pPr eaLnBrk="1" hangingPunct="1">
              <a:lnSpc>
                <a:spcPct val="90000"/>
              </a:lnSpc>
            </a:pPr>
            <a:endParaRPr lang="en-US" sz="2200" dirty="0" smtClean="0">
              <a:solidFill>
                <a:srgbClr val="FFFF00"/>
              </a:solidFill>
              <a:latin typeface="Arial"/>
              <a:cs typeface="Arial"/>
            </a:endParaRPr>
          </a:p>
          <a:p>
            <a:pPr eaLnBrk="1" hangingPunct="1">
              <a:lnSpc>
                <a:spcPct val="90000"/>
              </a:lnSpc>
            </a:pPr>
            <a:endParaRPr lang="en-US" sz="2200" dirty="0" smtClean="0">
              <a:solidFill>
                <a:srgbClr val="FFFF00"/>
              </a:solidFill>
              <a:latin typeface="Arial"/>
              <a:cs typeface="Arial"/>
            </a:endParaRPr>
          </a:p>
          <a:p>
            <a:pPr eaLnBrk="1" hangingPunct="1">
              <a:lnSpc>
                <a:spcPct val="90000"/>
              </a:lnSpc>
            </a:pPr>
            <a:endParaRPr lang="en-US" sz="2200" dirty="0" smtClean="0">
              <a:solidFill>
                <a:srgbClr val="FFFF00"/>
              </a:solidFill>
              <a:latin typeface="Arial"/>
              <a:cs typeface="Arial"/>
            </a:endParaRPr>
          </a:p>
          <a:p>
            <a:pPr eaLnBrk="1" hangingPunct="1">
              <a:lnSpc>
                <a:spcPct val="90000"/>
              </a:lnSpc>
            </a:pPr>
            <a:endParaRPr lang="en-US" sz="2200" dirty="0" smtClean="0">
              <a:solidFill>
                <a:srgbClr val="FFFF00"/>
              </a:solidFill>
              <a:latin typeface="Arial"/>
              <a:cs typeface="Arial"/>
            </a:endParaRPr>
          </a:p>
          <a:p>
            <a:pPr eaLnBrk="1" hangingPunct="1">
              <a:lnSpc>
                <a:spcPct val="90000"/>
              </a:lnSpc>
              <a:buNone/>
            </a:pPr>
            <a:endParaRPr lang="en-US" sz="2200" dirty="0" smtClean="0">
              <a:solidFill>
                <a:srgbClr val="FFFF00"/>
              </a:solidFill>
              <a:latin typeface="Arial"/>
              <a:cs typeface="Arial"/>
            </a:endParaRPr>
          </a:p>
          <a:p>
            <a:pPr eaLnBrk="1" hangingPunct="1">
              <a:lnSpc>
                <a:spcPct val="90000"/>
              </a:lnSpc>
            </a:pPr>
            <a:r>
              <a:rPr lang="en-US" sz="2200" dirty="0">
                <a:solidFill>
                  <a:srgbClr val="FFFF00"/>
                </a:solidFill>
                <a:latin typeface="Arial"/>
                <a:cs typeface="Arial"/>
              </a:rPr>
              <a:t>Saw guards, which are required by OSHA, have been introduced to act as another means of protection between operator and machine.</a:t>
            </a:r>
          </a:p>
        </p:txBody>
      </p:sp>
      <p:sp>
        <p:nvSpPr>
          <p:cNvPr id="19460" name="Rectangle 4"/>
          <p:cNvSpPr>
            <a:spLocks noChangeArrowheads="1"/>
          </p:cNvSpPr>
          <p:nvPr/>
        </p:nvSpPr>
        <p:spPr bwMode="auto">
          <a:xfrm>
            <a:off x="465138" y="6567488"/>
            <a:ext cx="4945062" cy="214312"/>
          </a:xfrm>
          <a:prstGeom prst="rect">
            <a:avLst/>
          </a:prstGeom>
          <a:noFill/>
          <a:ln w="9525">
            <a:noFill/>
            <a:miter lim="800000"/>
            <a:headEnd/>
            <a:tailEnd/>
          </a:ln>
        </p:spPr>
        <p:txBody>
          <a:bodyPr wrap="none">
            <a:prstTxWarp prst="textNoShape">
              <a:avLst/>
            </a:prstTxWarp>
            <a:spAutoFit/>
          </a:bodyPr>
          <a:lstStyle/>
          <a:p>
            <a:r>
              <a:rPr lang="en-US" sz="800">
                <a:solidFill>
                  <a:schemeClr val="bg1"/>
                </a:solidFill>
              </a:rPr>
              <a:t>Source: http://www.osha.gov/pls/oshaweb/owadisp.show_document?p_id=10692&amp;p_table=STANDARDS</a:t>
            </a:r>
          </a:p>
        </p:txBody>
      </p:sp>
      <p:pic>
        <p:nvPicPr>
          <p:cNvPr id="19461" name="Picture 5"/>
          <p:cNvPicPr>
            <a:picLocks noChangeAspect="1" noChangeArrowheads="1"/>
          </p:cNvPicPr>
          <p:nvPr/>
        </p:nvPicPr>
        <p:blipFill>
          <a:blip r:embed="rId2"/>
          <a:srcRect/>
          <a:stretch>
            <a:fillRect/>
          </a:stretch>
        </p:blipFill>
        <p:spPr bwMode="auto">
          <a:xfrm>
            <a:off x="2743200" y="2890837"/>
            <a:ext cx="3257550" cy="2443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b="1" dirty="0">
                <a:solidFill>
                  <a:schemeClr val="bg1"/>
                </a:solidFill>
                <a:latin typeface="Arial"/>
                <a:cs typeface="Arial"/>
              </a:rPr>
              <a:t>Innovations in Technology</a:t>
            </a:r>
          </a:p>
        </p:txBody>
      </p:sp>
      <p:pic>
        <p:nvPicPr>
          <p:cNvPr id="20483" name="Picture 3"/>
          <p:cNvPicPr>
            <a:picLocks noGrp="1" noChangeAspect="1" noChangeArrowheads="1"/>
          </p:cNvPicPr>
          <p:nvPr>
            <p:ph type="body" sz="half" idx="1"/>
          </p:nvPr>
        </p:nvPicPr>
        <p:blipFill>
          <a:blip r:embed="rId2"/>
          <a:srcRect/>
          <a:stretch>
            <a:fillRect/>
          </a:stretch>
        </p:blipFill>
        <p:spPr>
          <a:xfrm>
            <a:off x="641350" y="1600200"/>
            <a:ext cx="2863850" cy="4495800"/>
          </a:xfrm>
        </p:spPr>
      </p:pic>
      <p:sp>
        <p:nvSpPr>
          <p:cNvPr id="20484" name="Rectangle 5"/>
          <p:cNvSpPr>
            <a:spLocks noGrp="1" noChangeArrowheads="1"/>
          </p:cNvSpPr>
          <p:nvPr>
            <p:ph type="body" sz="half" idx="2"/>
          </p:nvPr>
        </p:nvSpPr>
        <p:spPr>
          <a:xfrm>
            <a:off x="3505200" y="1600201"/>
            <a:ext cx="5638800" cy="4190999"/>
          </a:xfrm>
        </p:spPr>
        <p:txBody>
          <a:bodyPr>
            <a:normAutofit lnSpcReduction="10000"/>
          </a:bodyPr>
          <a:lstStyle/>
          <a:p>
            <a:pPr eaLnBrk="1" hangingPunct="1">
              <a:lnSpc>
                <a:spcPct val="90000"/>
              </a:lnSpc>
            </a:pPr>
            <a:r>
              <a:rPr lang="en-US" sz="2200" dirty="0" err="1">
                <a:solidFill>
                  <a:srgbClr val="FFFF00"/>
                </a:solidFill>
                <a:latin typeface="Arial"/>
                <a:cs typeface="Arial"/>
              </a:rPr>
              <a:t>SawStop</a:t>
            </a:r>
            <a:r>
              <a:rPr lang="en-US" sz="2200" dirty="0">
                <a:solidFill>
                  <a:srgbClr val="FFFF00"/>
                </a:solidFill>
                <a:latin typeface="Arial"/>
                <a:cs typeface="Arial"/>
              </a:rPr>
              <a:t> is the most recent innovation in technology.</a:t>
            </a:r>
          </a:p>
          <a:p>
            <a:pPr eaLnBrk="1" hangingPunct="1">
              <a:lnSpc>
                <a:spcPct val="90000"/>
              </a:lnSpc>
            </a:pPr>
            <a:r>
              <a:rPr lang="en-US" sz="2200" dirty="0">
                <a:solidFill>
                  <a:srgbClr val="FFFF00"/>
                </a:solidFill>
                <a:latin typeface="Arial"/>
                <a:cs typeface="Arial"/>
              </a:rPr>
              <a:t>Current is run through the machine and when contacted by humans (which also carry current), it sends a signal to the safety system and the brake is applied in 5 milliseconds.</a:t>
            </a:r>
          </a:p>
          <a:p>
            <a:pPr lvl="1" eaLnBrk="1" hangingPunct="1">
              <a:lnSpc>
                <a:spcPct val="90000"/>
              </a:lnSpc>
            </a:pPr>
            <a:r>
              <a:rPr lang="en-US" sz="2200" dirty="0">
                <a:solidFill>
                  <a:srgbClr val="FFFF00"/>
                </a:solidFill>
                <a:latin typeface="Arial"/>
                <a:cs typeface="Arial"/>
              </a:rPr>
              <a:t>A spring is thrust into the blade to stop </a:t>
            </a:r>
            <a:r>
              <a:rPr lang="en-US" sz="2200" dirty="0" smtClean="0">
                <a:solidFill>
                  <a:srgbClr val="FFFF00"/>
                </a:solidFill>
                <a:latin typeface="Arial"/>
                <a:cs typeface="Arial"/>
              </a:rPr>
              <a:t>it.</a:t>
            </a:r>
          </a:p>
          <a:p>
            <a:pPr lvl="1" eaLnBrk="1" hangingPunct="1">
              <a:lnSpc>
                <a:spcPct val="90000"/>
              </a:lnSpc>
            </a:pPr>
            <a:r>
              <a:rPr lang="en-US" sz="2200" dirty="0">
                <a:solidFill>
                  <a:srgbClr val="FFFF00"/>
                </a:solidFill>
                <a:latin typeface="Arial"/>
                <a:cs typeface="Arial"/>
              </a:rPr>
              <a:t>The blade is lowered </a:t>
            </a:r>
            <a:r>
              <a:rPr lang="en-US" sz="2200" dirty="0" smtClean="0">
                <a:solidFill>
                  <a:srgbClr val="FFFF00"/>
                </a:solidFill>
                <a:latin typeface="Arial"/>
                <a:cs typeface="Arial"/>
              </a:rPr>
              <a:t>into </a:t>
            </a:r>
            <a:r>
              <a:rPr lang="en-US" sz="2200" dirty="0">
                <a:solidFill>
                  <a:srgbClr val="FFFF00"/>
                </a:solidFill>
                <a:latin typeface="Arial"/>
                <a:cs typeface="Arial"/>
              </a:rPr>
              <a:t>the table to reduce further risk of </a:t>
            </a:r>
            <a:r>
              <a:rPr lang="en-US" sz="2200" dirty="0" smtClean="0">
                <a:solidFill>
                  <a:srgbClr val="FFFF00"/>
                </a:solidFill>
                <a:latin typeface="Arial"/>
                <a:cs typeface="Arial"/>
              </a:rPr>
              <a:t>injury.</a:t>
            </a:r>
          </a:p>
          <a:p>
            <a:pPr lvl="1" eaLnBrk="1" hangingPunct="1">
              <a:lnSpc>
                <a:spcPct val="90000"/>
              </a:lnSpc>
            </a:pPr>
            <a:r>
              <a:rPr lang="en-US" sz="2200" dirty="0">
                <a:solidFill>
                  <a:srgbClr val="FFFF00"/>
                </a:solidFill>
                <a:latin typeface="Arial"/>
                <a:cs typeface="Arial"/>
              </a:rPr>
              <a:t>Power to the machine is shut </a:t>
            </a:r>
            <a:r>
              <a:rPr lang="en-US" sz="2200" dirty="0" smtClean="0">
                <a:solidFill>
                  <a:srgbClr val="FFFF00"/>
                </a:solidFill>
                <a:latin typeface="Arial"/>
                <a:cs typeface="Arial"/>
              </a:rPr>
              <a:t>off.</a:t>
            </a:r>
          </a:p>
          <a:p>
            <a:pPr eaLnBrk="1" hangingPunct="1">
              <a:lnSpc>
                <a:spcPct val="90000"/>
              </a:lnSpc>
            </a:pPr>
            <a:r>
              <a:rPr lang="en-US" sz="2200" dirty="0">
                <a:solidFill>
                  <a:srgbClr val="FFFF00"/>
                </a:solidFill>
                <a:latin typeface="Arial"/>
                <a:cs typeface="Arial"/>
              </a:rPr>
              <a:t>All this is done faster than the airbag in a car is deployed in an </a:t>
            </a:r>
            <a:r>
              <a:rPr lang="en-US" sz="2200" dirty="0" smtClean="0">
                <a:solidFill>
                  <a:srgbClr val="FFFF00"/>
                </a:solidFill>
                <a:latin typeface="Arial"/>
                <a:cs typeface="Arial"/>
              </a:rPr>
              <a:t>accident.</a:t>
            </a:r>
          </a:p>
          <a:p>
            <a:pPr eaLnBrk="1" hangingPunct="1">
              <a:lnSpc>
                <a:spcPct val="90000"/>
              </a:lnSpc>
            </a:pPr>
            <a:endParaRPr lang="en-US" sz="2000" dirty="0">
              <a:solidFill>
                <a:schemeClr val="bg1"/>
              </a:solidFill>
            </a:endParaRPr>
          </a:p>
        </p:txBody>
      </p:sp>
      <p:sp>
        <p:nvSpPr>
          <p:cNvPr id="20485" name="Rectangle 6"/>
          <p:cNvSpPr>
            <a:spLocks noChangeArrowheads="1"/>
          </p:cNvSpPr>
          <p:nvPr/>
        </p:nvSpPr>
        <p:spPr bwMode="auto">
          <a:xfrm>
            <a:off x="381000" y="6372225"/>
            <a:ext cx="3009900" cy="461665"/>
          </a:xfrm>
          <a:prstGeom prst="rect">
            <a:avLst/>
          </a:prstGeom>
          <a:noFill/>
          <a:ln w="9525">
            <a:noFill/>
            <a:miter lim="800000"/>
            <a:headEnd/>
            <a:tailEnd/>
          </a:ln>
        </p:spPr>
        <p:txBody>
          <a:bodyPr wrap="square">
            <a:prstTxWarp prst="textNoShape">
              <a:avLst/>
            </a:prstTxWarp>
            <a:spAutoFit/>
          </a:bodyPr>
          <a:lstStyle/>
          <a:p>
            <a:r>
              <a:rPr lang="en-US" sz="800" dirty="0">
                <a:solidFill>
                  <a:schemeClr val="bg1"/>
                </a:solidFill>
              </a:rPr>
              <a:t>Source: </a:t>
            </a:r>
            <a:r>
              <a:rPr lang="en-US" sz="800" dirty="0">
                <a:solidFill>
                  <a:srgbClr val="FF0000"/>
                </a:solidFill>
                <a:hlinkClick r:id="rId3"/>
              </a:rPr>
              <a:t>http://www.sawstop.com/howitworks/how_monitor.</a:t>
            </a:r>
            <a:r>
              <a:rPr lang="en-US" sz="800" dirty="0" smtClean="0">
                <a:solidFill>
                  <a:srgbClr val="FF0000"/>
                </a:solidFill>
                <a:hlinkClick r:id="rId3"/>
              </a:rPr>
              <a:t>php</a:t>
            </a:r>
            <a:endParaRPr lang="en-US" sz="800" dirty="0" smtClean="0">
              <a:solidFill>
                <a:srgbClr val="FF0000"/>
              </a:solidFill>
            </a:endParaRPr>
          </a:p>
          <a:p>
            <a:endParaRPr lang="en-US" sz="800" dirty="0" smtClean="0">
              <a:solidFill>
                <a:schemeClr val="bg1"/>
              </a:solidFill>
            </a:endParaRPr>
          </a:p>
          <a:p>
            <a:r>
              <a:rPr lang="en-US" sz="800" dirty="0" smtClean="0">
                <a:solidFill>
                  <a:schemeClr val="bg1"/>
                </a:solidFill>
              </a:rPr>
              <a:t>http://</a:t>
            </a:r>
            <a:r>
              <a:rPr lang="en-US" sz="800" dirty="0" err="1" smtClean="0">
                <a:solidFill>
                  <a:schemeClr val="bg1"/>
                </a:solidFill>
              </a:rPr>
              <a:t>www.sawstop.com</a:t>
            </a:r>
            <a:r>
              <a:rPr lang="en-US" sz="800" dirty="0" smtClean="0">
                <a:solidFill>
                  <a:schemeClr val="bg1"/>
                </a:solidFill>
              </a:rPr>
              <a:t>/</a:t>
            </a:r>
            <a:endParaRPr lang="en-US" sz="800" dirty="0">
              <a:solidFill>
                <a:schemeClr val="bg1"/>
              </a:solidFill>
            </a:endParaRPr>
          </a:p>
        </p:txBody>
      </p:sp>
      <p:sp>
        <p:nvSpPr>
          <p:cNvPr id="6" name="TextBox 5"/>
          <p:cNvSpPr txBox="1"/>
          <p:nvPr/>
        </p:nvSpPr>
        <p:spPr>
          <a:xfrm>
            <a:off x="3962400" y="5903149"/>
            <a:ext cx="5181600" cy="1077218"/>
          </a:xfrm>
          <a:prstGeom prst="rect">
            <a:avLst/>
          </a:prstGeom>
          <a:noFill/>
        </p:spPr>
        <p:txBody>
          <a:bodyPr wrap="square" rtlCol="0">
            <a:spAutoFit/>
          </a:bodyPr>
          <a:lstStyle/>
          <a:p>
            <a:pPr algn="ctr"/>
            <a:r>
              <a:rPr lang="en-US" sz="2800" b="1" u="sng" dirty="0" err="1" smtClean="0">
                <a:solidFill>
                  <a:srgbClr val="05FF04"/>
                </a:solidFill>
              </a:rPr>
              <a:t>SawStop</a:t>
            </a:r>
            <a:r>
              <a:rPr lang="en-US" sz="2800" b="1" u="sng" dirty="0" smtClean="0">
                <a:solidFill>
                  <a:srgbClr val="05FF04"/>
                </a:solidFill>
              </a:rPr>
              <a:t> Video:</a:t>
            </a:r>
          </a:p>
          <a:p>
            <a:r>
              <a:rPr lang="en-US" dirty="0" smtClean="0">
                <a:solidFill>
                  <a:srgbClr val="FF0000"/>
                </a:solidFill>
                <a:hlinkClick r:id="rId4"/>
              </a:rPr>
              <a:t>http://www.youtube.com/watch?v=OMD3agP5hv0</a:t>
            </a:r>
            <a:endParaRPr lang="en-US" dirty="0" smtClean="0">
              <a:solidFill>
                <a:srgbClr val="FF0000"/>
              </a:solidFill>
            </a:endParaRPr>
          </a:p>
          <a:p>
            <a:endParaRPr lang="en-US" dirty="0">
              <a:solidFill>
                <a:srgbClr val="05FF04"/>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219200" y="1738312"/>
            <a:ext cx="6705600" cy="341632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5400" b="1" dirty="0">
                <a:ln w="19050">
                  <a:solidFill>
                    <a:srgbClr val="0000FF"/>
                  </a:solidFill>
                  <a:prstDash val="solid"/>
                </a:ln>
                <a:solidFill>
                  <a:srgbClr val="FFFF00"/>
                </a:solidFill>
                <a:effectLst>
                  <a:glow rad="101600">
                    <a:srgbClr val="FFFF00">
                      <a:alpha val="75000"/>
                    </a:srgbClr>
                  </a:glow>
                  <a:outerShdw blurRad="38100" dist="38100" dir="2700000" algn="tl">
                    <a:srgbClr val="000000">
                      <a:alpha val="43137"/>
                    </a:srgbClr>
                  </a:outerShdw>
                </a:effectLst>
                <a:uFill>
                  <a:solidFill>
                    <a:srgbClr val="0000FF"/>
                  </a:solidFill>
                </a:uFill>
                <a:latin typeface="Arial"/>
                <a:cs typeface="Arial"/>
              </a:rPr>
              <a:t>Think </a:t>
            </a:r>
            <a:r>
              <a:rPr lang="en-US" sz="5400" b="1" dirty="0" smtClean="0">
                <a:ln w="19050">
                  <a:solidFill>
                    <a:srgbClr val="0000FF"/>
                  </a:solidFill>
                  <a:prstDash val="solid"/>
                </a:ln>
                <a:solidFill>
                  <a:srgbClr val="FFFF00"/>
                </a:solidFill>
                <a:effectLst>
                  <a:glow rad="101600">
                    <a:srgbClr val="FFFF00">
                      <a:alpha val="75000"/>
                    </a:srgbClr>
                  </a:glow>
                  <a:outerShdw blurRad="38100" dist="38100" dir="2700000" algn="tl">
                    <a:srgbClr val="000000">
                      <a:alpha val="43137"/>
                    </a:srgbClr>
                  </a:outerShdw>
                </a:effectLst>
                <a:uFill>
                  <a:solidFill>
                    <a:srgbClr val="0000FF"/>
                  </a:solidFill>
                </a:uFill>
                <a:latin typeface="Arial"/>
                <a:cs typeface="Arial"/>
              </a:rPr>
              <a:t>Safety</a:t>
            </a:r>
          </a:p>
          <a:p>
            <a:pPr algn="ctr">
              <a:spcBef>
                <a:spcPct val="50000"/>
              </a:spcBef>
            </a:pPr>
            <a:endParaRPr lang="en-US" sz="5400" b="1" dirty="0" smtClean="0">
              <a:ln w="19050">
                <a:solidFill>
                  <a:srgbClr val="0000FF"/>
                </a:solidFill>
                <a:prstDash val="solid"/>
              </a:ln>
              <a:solidFill>
                <a:srgbClr val="FFFF00"/>
              </a:solidFill>
              <a:effectLst>
                <a:glow rad="101600">
                  <a:srgbClr val="FFFF00">
                    <a:alpha val="75000"/>
                  </a:srgbClr>
                </a:glow>
                <a:outerShdw blurRad="38100" dist="38100" dir="2700000" algn="tl">
                  <a:srgbClr val="000000">
                    <a:alpha val="43137"/>
                  </a:srgbClr>
                </a:outerShdw>
              </a:effectLst>
              <a:uFill>
                <a:solidFill>
                  <a:srgbClr val="0000FF"/>
                </a:solidFill>
              </a:uFill>
              <a:latin typeface="Arial"/>
              <a:cs typeface="Arial"/>
            </a:endParaRPr>
          </a:p>
          <a:p>
            <a:pPr algn="ctr">
              <a:spcBef>
                <a:spcPct val="50000"/>
              </a:spcBef>
            </a:pPr>
            <a:r>
              <a:rPr lang="en-US" sz="5400" b="1" dirty="0">
                <a:ln w="19050">
                  <a:solidFill>
                    <a:srgbClr val="0000FF"/>
                  </a:solidFill>
                  <a:prstDash val="solid"/>
                </a:ln>
                <a:solidFill>
                  <a:srgbClr val="FFFF00"/>
                </a:solidFill>
                <a:effectLst>
                  <a:glow rad="101600">
                    <a:srgbClr val="FFFF00">
                      <a:alpha val="75000"/>
                    </a:srgbClr>
                  </a:glow>
                  <a:outerShdw blurRad="38100" dist="38100" dir="2700000" algn="tl">
                    <a:srgbClr val="000000">
                      <a:alpha val="43137"/>
                    </a:srgbClr>
                  </a:outerShdw>
                </a:effectLst>
                <a:uFill>
                  <a:solidFill>
                    <a:srgbClr val="0000FF"/>
                  </a:solidFill>
                </a:uFill>
                <a:latin typeface="Arial"/>
                <a:cs typeface="Arial"/>
              </a:rPr>
              <a:t>Work Safely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a:cs typeface="Arial"/>
              </a:rPr>
              <a:t>Blades</a:t>
            </a:r>
            <a:endParaRPr lang="en-US" b="1" dirty="0">
              <a:solidFill>
                <a:schemeClr val="bg1"/>
              </a:solidFill>
              <a:latin typeface="Arial"/>
              <a:cs typeface="Arial"/>
            </a:endParaRPr>
          </a:p>
        </p:txBody>
      </p:sp>
      <p:sp>
        <p:nvSpPr>
          <p:cNvPr id="3" name="Content Placeholder 2"/>
          <p:cNvSpPr>
            <a:spLocks noGrp="1"/>
          </p:cNvSpPr>
          <p:nvPr>
            <p:ph idx="1"/>
          </p:nvPr>
        </p:nvSpPr>
        <p:spPr>
          <a:xfrm>
            <a:off x="0" y="1600200"/>
            <a:ext cx="5791200" cy="4525963"/>
          </a:xfrm>
        </p:spPr>
        <p:txBody>
          <a:bodyPr>
            <a:normAutofit/>
          </a:bodyPr>
          <a:lstStyle/>
          <a:p>
            <a:r>
              <a:rPr lang="en-US" sz="2400" dirty="0" smtClean="0">
                <a:solidFill>
                  <a:srgbClr val="FFFF00"/>
                </a:solidFill>
                <a:latin typeface="Arial"/>
                <a:cs typeface="Arial"/>
              </a:rPr>
              <a:t>A wide variety of blade sizes and teeth configurations are available for different cuts and finishes.</a:t>
            </a:r>
          </a:p>
          <a:p>
            <a:endParaRPr lang="en-US" sz="2400" dirty="0" smtClean="0">
              <a:solidFill>
                <a:srgbClr val="FFFF00"/>
              </a:solidFill>
              <a:latin typeface="Arial"/>
              <a:cs typeface="Arial"/>
            </a:endParaRPr>
          </a:p>
          <a:p>
            <a:pPr>
              <a:spcBef>
                <a:spcPts val="300"/>
              </a:spcBef>
              <a:spcAft>
                <a:spcPts val="300"/>
              </a:spcAft>
            </a:pPr>
            <a:r>
              <a:rPr lang="en-US" sz="2400" dirty="0" smtClean="0">
                <a:solidFill>
                  <a:srgbClr val="FFFF00"/>
                </a:solidFill>
                <a:latin typeface="Arial"/>
                <a:cs typeface="Arial"/>
              </a:rPr>
              <a:t>Blades are classified by the following type of teeth:</a:t>
            </a:r>
          </a:p>
          <a:p>
            <a:pPr lvl="1">
              <a:spcBef>
                <a:spcPts val="300"/>
              </a:spcBef>
              <a:spcAft>
                <a:spcPts val="300"/>
              </a:spcAft>
            </a:pPr>
            <a:r>
              <a:rPr lang="en-US" sz="2400" b="1" dirty="0" smtClean="0">
                <a:solidFill>
                  <a:schemeClr val="bg1"/>
                </a:solidFill>
                <a:latin typeface="Arial"/>
                <a:cs typeface="Arial"/>
              </a:rPr>
              <a:t>a.  Cross cut</a:t>
            </a:r>
          </a:p>
          <a:p>
            <a:pPr lvl="1">
              <a:spcBef>
                <a:spcPts val="300"/>
              </a:spcBef>
              <a:spcAft>
                <a:spcPts val="300"/>
              </a:spcAft>
            </a:pPr>
            <a:r>
              <a:rPr lang="en-US" sz="2400" b="1" dirty="0" err="1" smtClean="0">
                <a:solidFill>
                  <a:schemeClr val="bg1"/>
                </a:solidFill>
                <a:latin typeface="Arial"/>
                <a:cs typeface="Arial"/>
              </a:rPr>
              <a:t>b</a:t>
            </a:r>
            <a:r>
              <a:rPr lang="en-US" sz="2400" b="1" dirty="0" smtClean="0">
                <a:solidFill>
                  <a:schemeClr val="bg1"/>
                </a:solidFill>
                <a:latin typeface="Arial"/>
                <a:cs typeface="Arial"/>
              </a:rPr>
              <a:t>.  Ripping</a:t>
            </a:r>
          </a:p>
          <a:p>
            <a:pPr lvl="1">
              <a:spcBef>
                <a:spcPts val="300"/>
              </a:spcBef>
              <a:spcAft>
                <a:spcPts val="300"/>
              </a:spcAft>
            </a:pPr>
            <a:r>
              <a:rPr lang="en-US" sz="2400" b="1" dirty="0" err="1" smtClean="0">
                <a:solidFill>
                  <a:schemeClr val="bg1"/>
                </a:solidFill>
                <a:latin typeface="Arial"/>
                <a:cs typeface="Arial"/>
              </a:rPr>
              <a:t>c</a:t>
            </a:r>
            <a:r>
              <a:rPr lang="en-US" sz="2400" b="1" dirty="0" smtClean="0">
                <a:solidFill>
                  <a:schemeClr val="bg1"/>
                </a:solidFill>
                <a:latin typeface="Arial"/>
                <a:cs typeface="Arial"/>
              </a:rPr>
              <a:t>.  Combination</a:t>
            </a:r>
          </a:p>
          <a:p>
            <a:pPr lvl="1">
              <a:spcBef>
                <a:spcPts val="300"/>
              </a:spcBef>
              <a:spcAft>
                <a:spcPts val="300"/>
              </a:spcAft>
            </a:pPr>
            <a:r>
              <a:rPr lang="en-US" sz="2400" b="1" dirty="0" err="1" smtClean="0">
                <a:solidFill>
                  <a:schemeClr val="bg1"/>
                </a:solidFill>
                <a:latin typeface="Arial"/>
                <a:cs typeface="Arial"/>
              </a:rPr>
              <a:t>d</a:t>
            </a:r>
            <a:r>
              <a:rPr lang="en-US" sz="2400" b="1" dirty="0" smtClean="0">
                <a:solidFill>
                  <a:schemeClr val="bg1"/>
                </a:solidFill>
                <a:latin typeface="Arial"/>
                <a:cs typeface="Arial"/>
              </a:rPr>
              <a:t>.  Plywood</a:t>
            </a:r>
          </a:p>
          <a:p>
            <a:pPr>
              <a:buNone/>
            </a:pPr>
            <a:endParaRPr lang="en-US" dirty="0">
              <a:solidFill>
                <a:srgbClr val="FFFF00"/>
              </a:solidFill>
            </a:endParaRPr>
          </a:p>
        </p:txBody>
      </p:sp>
      <p:grpSp>
        <p:nvGrpSpPr>
          <p:cNvPr id="10" name="Group 9"/>
          <p:cNvGrpSpPr/>
          <p:nvPr/>
        </p:nvGrpSpPr>
        <p:grpSpPr>
          <a:xfrm>
            <a:off x="5791200" y="1303338"/>
            <a:ext cx="3200400" cy="5017606"/>
            <a:chOff x="4876800" y="312738"/>
            <a:chExt cx="3810000" cy="5707062"/>
          </a:xfrm>
        </p:grpSpPr>
        <p:pic>
          <p:nvPicPr>
            <p:cNvPr id="5" name="Picture 4" descr="BladesCrossCut"/>
            <p:cNvPicPr>
              <a:picLocks noChangeAspect="1" noChangeArrowheads="1"/>
            </p:cNvPicPr>
            <p:nvPr/>
          </p:nvPicPr>
          <p:blipFill>
            <a:blip r:embed="rId2"/>
            <a:srcRect/>
            <a:stretch>
              <a:fillRect/>
            </a:stretch>
          </p:blipFill>
          <p:spPr bwMode="auto">
            <a:xfrm>
              <a:off x="6781800" y="312738"/>
              <a:ext cx="1905000" cy="1897062"/>
            </a:xfrm>
            <a:prstGeom prst="rect">
              <a:avLst/>
            </a:prstGeom>
            <a:noFill/>
          </p:spPr>
        </p:pic>
        <p:pic>
          <p:nvPicPr>
            <p:cNvPr id="6" name="Picture 5" descr="BladesRip"/>
            <p:cNvPicPr>
              <a:picLocks noChangeAspect="1" noChangeArrowheads="1"/>
            </p:cNvPicPr>
            <p:nvPr/>
          </p:nvPicPr>
          <p:blipFill>
            <a:blip r:embed="rId3"/>
            <a:srcRect/>
            <a:stretch>
              <a:fillRect/>
            </a:stretch>
          </p:blipFill>
          <p:spPr bwMode="auto">
            <a:xfrm>
              <a:off x="4876800" y="1257084"/>
              <a:ext cx="1905000" cy="1905000"/>
            </a:xfrm>
            <a:prstGeom prst="rect">
              <a:avLst/>
            </a:prstGeom>
            <a:noFill/>
          </p:spPr>
        </p:pic>
        <p:pic>
          <p:nvPicPr>
            <p:cNvPr id="7" name="Picture 6" descr="BladesCombination"/>
            <p:cNvPicPr>
              <a:picLocks noChangeAspect="1" noChangeArrowheads="1"/>
            </p:cNvPicPr>
            <p:nvPr/>
          </p:nvPicPr>
          <p:blipFill>
            <a:blip r:embed="rId4"/>
            <a:srcRect/>
            <a:stretch>
              <a:fillRect/>
            </a:stretch>
          </p:blipFill>
          <p:spPr bwMode="auto">
            <a:xfrm>
              <a:off x="6781800" y="2209800"/>
              <a:ext cx="1903413" cy="1905000"/>
            </a:xfrm>
            <a:prstGeom prst="rect">
              <a:avLst/>
            </a:prstGeom>
            <a:noFill/>
          </p:spPr>
        </p:pic>
        <p:pic>
          <p:nvPicPr>
            <p:cNvPr id="8" name="Picture 7" descr="BladesPlywood"/>
            <p:cNvPicPr>
              <a:picLocks noChangeAspect="1" noChangeArrowheads="1"/>
            </p:cNvPicPr>
            <p:nvPr/>
          </p:nvPicPr>
          <p:blipFill>
            <a:blip r:embed="rId5"/>
            <a:srcRect/>
            <a:stretch>
              <a:fillRect/>
            </a:stretch>
          </p:blipFill>
          <p:spPr bwMode="auto">
            <a:xfrm>
              <a:off x="4876800" y="3163834"/>
              <a:ext cx="1920875" cy="1874839"/>
            </a:xfrm>
            <a:prstGeom prst="rect">
              <a:avLst/>
            </a:prstGeom>
            <a:noFill/>
          </p:spPr>
        </p:pic>
        <p:pic>
          <p:nvPicPr>
            <p:cNvPr id="9" name="Picture 8" descr="BladesCombinationCarbide"/>
            <p:cNvPicPr>
              <a:picLocks noChangeAspect="1" noChangeArrowheads="1"/>
            </p:cNvPicPr>
            <p:nvPr/>
          </p:nvPicPr>
          <p:blipFill>
            <a:blip r:embed="rId6"/>
            <a:srcRect/>
            <a:stretch>
              <a:fillRect/>
            </a:stretch>
          </p:blipFill>
          <p:spPr bwMode="auto">
            <a:xfrm>
              <a:off x="6781800" y="4114800"/>
              <a:ext cx="1905000" cy="1905000"/>
            </a:xfrm>
            <a:prstGeom prst="rect">
              <a:avLst/>
            </a:prstGeom>
            <a:noFill/>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a:cs typeface="Arial"/>
              </a:rPr>
              <a:t>Cut Types</a:t>
            </a:r>
            <a:endParaRPr lang="en-US" b="1" dirty="0">
              <a:solidFill>
                <a:schemeClr val="bg1"/>
              </a:solidFill>
              <a:latin typeface="Arial"/>
              <a:cs typeface="Arial"/>
            </a:endParaRPr>
          </a:p>
        </p:txBody>
      </p:sp>
      <p:pic>
        <p:nvPicPr>
          <p:cNvPr id="4" name="Content Placeholder 3" descr="Cuts.jpg"/>
          <p:cNvPicPr>
            <a:picLocks noGrp="1" noChangeAspect="1"/>
          </p:cNvPicPr>
          <p:nvPr>
            <p:ph idx="1"/>
          </p:nvPr>
        </p:nvPicPr>
        <p:blipFill>
          <a:blip r:embed="rId2"/>
          <a:srcRect l="-4485" r="-4485"/>
          <a:stretch>
            <a:fillRect/>
          </a:stretch>
        </p:blipFill>
        <p:spPr>
          <a:xfrm>
            <a:off x="533400" y="1600201"/>
            <a:ext cx="8077200" cy="444214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a:solidFill>
                  <a:schemeClr val="bg1"/>
                </a:solidFill>
                <a:latin typeface="Arial"/>
                <a:cs typeface="Arial"/>
              </a:rPr>
              <a:t>Bench</a:t>
            </a:r>
            <a:r>
              <a:rPr lang="en-US" b="1" dirty="0" smtClean="0">
                <a:solidFill>
                  <a:schemeClr val="bg1"/>
                </a:solidFill>
                <a:latin typeface="Arial"/>
                <a:cs typeface="Arial"/>
              </a:rPr>
              <a:t> Top </a:t>
            </a:r>
            <a:r>
              <a:rPr lang="en-US" b="1" dirty="0">
                <a:solidFill>
                  <a:schemeClr val="bg1"/>
                </a:solidFill>
                <a:latin typeface="Arial"/>
                <a:cs typeface="Arial"/>
              </a:rPr>
              <a:t>Table Saw</a:t>
            </a:r>
          </a:p>
        </p:txBody>
      </p:sp>
      <p:sp>
        <p:nvSpPr>
          <p:cNvPr id="5123" name="Rectangle 3"/>
          <p:cNvSpPr>
            <a:spLocks noGrp="1" noChangeArrowheads="1"/>
          </p:cNvSpPr>
          <p:nvPr>
            <p:ph type="body" idx="1"/>
          </p:nvPr>
        </p:nvSpPr>
        <p:spPr/>
        <p:txBody>
          <a:bodyPr/>
          <a:lstStyle/>
          <a:p>
            <a:pPr eaLnBrk="1" hangingPunct="1">
              <a:lnSpc>
                <a:spcPct val="90000"/>
              </a:lnSpc>
            </a:pPr>
            <a:r>
              <a:rPr lang="en-US" dirty="0">
                <a:solidFill>
                  <a:srgbClr val="FFFF00"/>
                </a:solidFill>
                <a:latin typeface="Arial"/>
                <a:cs typeface="Arial"/>
              </a:rPr>
              <a:t>Lightweight</a:t>
            </a:r>
          </a:p>
          <a:p>
            <a:pPr eaLnBrk="1" hangingPunct="1">
              <a:lnSpc>
                <a:spcPct val="90000"/>
              </a:lnSpc>
            </a:pPr>
            <a:r>
              <a:rPr lang="en-US" dirty="0">
                <a:solidFill>
                  <a:srgbClr val="FFFF00"/>
                </a:solidFill>
                <a:latin typeface="Arial"/>
                <a:cs typeface="Arial"/>
              </a:rPr>
              <a:t>Portable</a:t>
            </a:r>
          </a:p>
          <a:p>
            <a:pPr eaLnBrk="1" hangingPunct="1">
              <a:lnSpc>
                <a:spcPct val="90000"/>
              </a:lnSpc>
            </a:pPr>
            <a:r>
              <a:rPr lang="en-US" dirty="0">
                <a:solidFill>
                  <a:srgbClr val="FFFF00"/>
                </a:solidFill>
                <a:latin typeface="Arial"/>
                <a:cs typeface="Arial"/>
              </a:rPr>
              <a:t>Least expensive</a:t>
            </a:r>
          </a:p>
          <a:p>
            <a:pPr eaLnBrk="1" hangingPunct="1">
              <a:lnSpc>
                <a:spcPct val="90000"/>
              </a:lnSpc>
            </a:pPr>
            <a:endParaRPr lang="en-US" dirty="0">
              <a:solidFill>
                <a:srgbClr val="FFFF00"/>
              </a:solidFill>
              <a:latin typeface="Arial"/>
              <a:cs typeface="Arial"/>
            </a:endParaRPr>
          </a:p>
          <a:p>
            <a:pPr eaLnBrk="1" hangingPunct="1">
              <a:lnSpc>
                <a:spcPct val="90000"/>
              </a:lnSpc>
              <a:buFontTx/>
              <a:buNone/>
            </a:pPr>
            <a:endParaRPr lang="en-US" dirty="0">
              <a:solidFill>
                <a:srgbClr val="FFFF00"/>
              </a:solidFill>
              <a:latin typeface="Arial"/>
              <a:cs typeface="Arial"/>
            </a:endParaRPr>
          </a:p>
          <a:p>
            <a:pPr eaLnBrk="1" hangingPunct="1">
              <a:lnSpc>
                <a:spcPct val="90000"/>
              </a:lnSpc>
              <a:buFontTx/>
              <a:buNone/>
            </a:pPr>
            <a:endParaRPr lang="en-US" dirty="0">
              <a:solidFill>
                <a:srgbClr val="FFFF00"/>
              </a:solidFill>
              <a:latin typeface="Arial"/>
              <a:cs typeface="Arial"/>
            </a:endParaRPr>
          </a:p>
          <a:p>
            <a:pPr eaLnBrk="1" hangingPunct="1">
              <a:lnSpc>
                <a:spcPct val="90000"/>
              </a:lnSpc>
            </a:pPr>
            <a:r>
              <a:rPr lang="en-US" dirty="0">
                <a:solidFill>
                  <a:srgbClr val="FFFF00"/>
                </a:solidFill>
                <a:latin typeface="Arial"/>
                <a:cs typeface="Arial"/>
              </a:rPr>
              <a:t>Reduced cutting capacity of stock due to relative small size of table </a:t>
            </a:r>
            <a:r>
              <a:rPr lang="en-US" dirty="0" smtClean="0">
                <a:solidFill>
                  <a:srgbClr val="FFFF00"/>
                </a:solidFill>
                <a:latin typeface="Arial"/>
                <a:cs typeface="Arial"/>
              </a:rPr>
              <a:t>surface.</a:t>
            </a:r>
          </a:p>
          <a:p>
            <a:pPr eaLnBrk="1" hangingPunct="1">
              <a:lnSpc>
                <a:spcPct val="90000"/>
              </a:lnSpc>
            </a:pPr>
            <a:endParaRPr lang="en-US" dirty="0">
              <a:solidFill>
                <a:srgbClr val="FFFF00"/>
              </a:solidFill>
            </a:endParaRPr>
          </a:p>
        </p:txBody>
      </p:sp>
      <p:pic>
        <p:nvPicPr>
          <p:cNvPr id="5124" name="Picture 4"/>
          <p:cNvPicPr>
            <a:picLocks noChangeAspect="1" noChangeArrowheads="1"/>
          </p:cNvPicPr>
          <p:nvPr/>
        </p:nvPicPr>
        <p:blipFill>
          <a:blip r:embed="rId2"/>
          <a:srcRect/>
          <a:stretch>
            <a:fillRect/>
          </a:stretch>
        </p:blipFill>
        <p:spPr bwMode="auto">
          <a:xfrm>
            <a:off x="5410200" y="1905000"/>
            <a:ext cx="2743200" cy="2743200"/>
          </a:xfrm>
          <a:prstGeom prst="rect">
            <a:avLst/>
          </a:prstGeom>
          <a:noFill/>
          <a:ln w="9525">
            <a:noFill/>
            <a:miter lim="800000"/>
            <a:headEnd/>
            <a:tailEnd/>
          </a:ln>
        </p:spPr>
      </p:pic>
      <p:sp>
        <p:nvSpPr>
          <p:cNvPr id="5125" name="Rectangle 5"/>
          <p:cNvSpPr>
            <a:spLocks noChangeArrowheads="1"/>
          </p:cNvSpPr>
          <p:nvPr/>
        </p:nvSpPr>
        <p:spPr bwMode="auto">
          <a:xfrm>
            <a:off x="762000" y="6415088"/>
            <a:ext cx="2279650" cy="214312"/>
          </a:xfrm>
          <a:prstGeom prst="rect">
            <a:avLst/>
          </a:prstGeom>
          <a:noFill/>
          <a:ln w="9525">
            <a:noFill/>
            <a:miter lim="800000"/>
            <a:headEnd/>
            <a:tailEnd/>
          </a:ln>
        </p:spPr>
        <p:txBody>
          <a:bodyPr wrap="none">
            <a:prstTxWarp prst="textNoShape">
              <a:avLst/>
            </a:prstTxWarp>
            <a:spAutoFit/>
          </a:bodyPr>
          <a:lstStyle/>
          <a:p>
            <a:r>
              <a:rPr lang="en-US" sz="800">
                <a:solidFill>
                  <a:schemeClr val="bg1"/>
                </a:solidFill>
              </a:rPr>
              <a:t>Source: http://en.wikipedia.org/wiki/Table_saw</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a:solidFill>
                  <a:schemeClr val="bg1"/>
                </a:solidFill>
                <a:latin typeface="Arial"/>
                <a:cs typeface="Arial"/>
              </a:rPr>
              <a:t>Contractor Table Saw</a:t>
            </a:r>
          </a:p>
        </p:txBody>
      </p:sp>
      <p:sp>
        <p:nvSpPr>
          <p:cNvPr id="6147" name="Rectangle 3"/>
          <p:cNvSpPr>
            <a:spLocks noGrp="1" noChangeArrowheads="1"/>
          </p:cNvSpPr>
          <p:nvPr>
            <p:ph type="body" idx="1"/>
          </p:nvPr>
        </p:nvSpPr>
        <p:spPr>
          <a:xfrm>
            <a:off x="457200" y="1600201"/>
            <a:ext cx="5638800" cy="2819400"/>
          </a:xfrm>
        </p:spPr>
        <p:txBody>
          <a:bodyPr>
            <a:normAutofit/>
          </a:bodyPr>
          <a:lstStyle/>
          <a:p>
            <a:pPr eaLnBrk="1" hangingPunct="1"/>
            <a:r>
              <a:rPr lang="en-US" sz="2800" dirty="0">
                <a:solidFill>
                  <a:srgbClr val="FFFF00"/>
                </a:solidFill>
                <a:latin typeface="Arial"/>
                <a:cs typeface="Arial"/>
              </a:rPr>
              <a:t>Larger than</a:t>
            </a:r>
            <a:r>
              <a:rPr lang="en-US" sz="2800" dirty="0" smtClean="0">
                <a:solidFill>
                  <a:srgbClr val="FFFF00"/>
                </a:solidFill>
                <a:latin typeface="Arial"/>
                <a:cs typeface="Arial"/>
              </a:rPr>
              <a:t> bench </a:t>
            </a:r>
            <a:r>
              <a:rPr lang="en-US" sz="2800" dirty="0">
                <a:solidFill>
                  <a:srgbClr val="FFFF00"/>
                </a:solidFill>
                <a:latin typeface="Arial"/>
                <a:cs typeface="Arial"/>
              </a:rPr>
              <a:t>top </a:t>
            </a:r>
            <a:r>
              <a:rPr lang="en-US" sz="2800" dirty="0" smtClean="0">
                <a:solidFill>
                  <a:srgbClr val="FFFF00"/>
                </a:solidFill>
                <a:latin typeface="Arial"/>
                <a:cs typeface="Arial"/>
              </a:rPr>
              <a:t>saws.</a:t>
            </a:r>
          </a:p>
          <a:p>
            <a:pPr eaLnBrk="1" hangingPunct="1"/>
            <a:endParaRPr lang="en-US" sz="2800" dirty="0" smtClean="0">
              <a:solidFill>
                <a:srgbClr val="FFFF00"/>
              </a:solidFill>
              <a:latin typeface="Arial"/>
              <a:cs typeface="Arial"/>
            </a:endParaRPr>
          </a:p>
          <a:p>
            <a:pPr eaLnBrk="1" hangingPunct="1"/>
            <a:r>
              <a:rPr lang="en-US" sz="2800" dirty="0">
                <a:solidFill>
                  <a:srgbClr val="FFFF00"/>
                </a:solidFill>
                <a:latin typeface="Arial"/>
                <a:cs typeface="Arial"/>
              </a:rPr>
              <a:t>Attached </a:t>
            </a:r>
            <a:r>
              <a:rPr lang="en-US" sz="2800" dirty="0" smtClean="0">
                <a:solidFill>
                  <a:srgbClr val="FFFF00"/>
                </a:solidFill>
                <a:latin typeface="Arial"/>
                <a:cs typeface="Arial"/>
              </a:rPr>
              <a:t>base.</a:t>
            </a:r>
          </a:p>
          <a:p>
            <a:pPr eaLnBrk="1" hangingPunct="1"/>
            <a:endParaRPr lang="en-US" sz="2800" dirty="0" smtClean="0">
              <a:solidFill>
                <a:srgbClr val="FFFF00"/>
              </a:solidFill>
              <a:latin typeface="Arial"/>
              <a:cs typeface="Arial"/>
            </a:endParaRPr>
          </a:p>
          <a:p>
            <a:pPr eaLnBrk="1" hangingPunct="1"/>
            <a:r>
              <a:rPr lang="en-US" sz="2800" dirty="0" smtClean="0">
                <a:solidFill>
                  <a:srgbClr val="FFFF00"/>
                </a:solidFill>
                <a:latin typeface="Arial"/>
                <a:cs typeface="Arial"/>
              </a:rPr>
              <a:t>May be on </a:t>
            </a:r>
            <a:r>
              <a:rPr lang="en-US" sz="2800" dirty="0" smtClean="0">
                <a:solidFill>
                  <a:srgbClr val="FFFF00"/>
                </a:solidFill>
                <a:latin typeface="Arial"/>
                <a:cs typeface="Arial"/>
              </a:rPr>
              <a:t>wheels.</a:t>
            </a:r>
          </a:p>
          <a:p>
            <a:pPr eaLnBrk="1" hangingPunct="1"/>
            <a:endParaRPr lang="en-US" dirty="0" smtClean="0">
              <a:solidFill>
                <a:srgbClr val="FFFF00"/>
              </a:solidFill>
            </a:endParaRPr>
          </a:p>
        </p:txBody>
      </p:sp>
      <p:sp>
        <p:nvSpPr>
          <p:cNvPr id="6148" name="Rectangle 7"/>
          <p:cNvSpPr>
            <a:spLocks noChangeArrowheads="1"/>
          </p:cNvSpPr>
          <p:nvPr/>
        </p:nvSpPr>
        <p:spPr bwMode="auto">
          <a:xfrm>
            <a:off x="762000" y="6415088"/>
            <a:ext cx="2279650" cy="214312"/>
          </a:xfrm>
          <a:prstGeom prst="rect">
            <a:avLst/>
          </a:prstGeom>
          <a:noFill/>
          <a:ln w="9525">
            <a:noFill/>
            <a:miter lim="800000"/>
            <a:headEnd/>
            <a:tailEnd/>
          </a:ln>
        </p:spPr>
        <p:txBody>
          <a:bodyPr wrap="none">
            <a:prstTxWarp prst="textNoShape">
              <a:avLst/>
            </a:prstTxWarp>
            <a:spAutoFit/>
          </a:bodyPr>
          <a:lstStyle/>
          <a:p>
            <a:r>
              <a:rPr lang="en-US" sz="800">
                <a:solidFill>
                  <a:schemeClr val="bg1"/>
                </a:solidFill>
              </a:rPr>
              <a:t>Source: http://en.wikipedia.org/wiki/Table_saw</a:t>
            </a:r>
          </a:p>
        </p:txBody>
      </p:sp>
      <p:pic>
        <p:nvPicPr>
          <p:cNvPr id="6" name="Picture 5" descr="sawstop-contractor-table-saw.jpg"/>
          <p:cNvPicPr>
            <a:picLocks noChangeAspect="1"/>
          </p:cNvPicPr>
          <p:nvPr/>
        </p:nvPicPr>
        <p:blipFill>
          <a:blip r:embed="rId2"/>
          <a:stretch>
            <a:fillRect/>
          </a:stretch>
        </p:blipFill>
        <p:spPr>
          <a:xfrm>
            <a:off x="5737225" y="1600200"/>
            <a:ext cx="2949575" cy="2514600"/>
          </a:xfrm>
          <a:prstGeom prst="rect">
            <a:avLst/>
          </a:prstGeom>
        </p:spPr>
      </p:pic>
      <p:sp>
        <p:nvSpPr>
          <p:cNvPr id="7" name="TextBox 6"/>
          <p:cNvSpPr txBox="1"/>
          <p:nvPr/>
        </p:nvSpPr>
        <p:spPr>
          <a:xfrm>
            <a:off x="457200" y="4419600"/>
            <a:ext cx="8229600" cy="1384995"/>
          </a:xfrm>
          <a:prstGeom prst="rect">
            <a:avLst/>
          </a:prstGeom>
          <a:noFill/>
        </p:spPr>
        <p:txBody>
          <a:bodyPr wrap="square" rtlCol="0">
            <a:spAutoFit/>
          </a:bodyPr>
          <a:lstStyle/>
          <a:p>
            <a:pPr>
              <a:buFont typeface="Arial"/>
              <a:buChar char="•"/>
            </a:pPr>
            <a:r>
              <a:rPr lang="en-US" sz="2800" dirty="0" smtClean="0">
                <a:solidFill>
                  <a:srgbClr val="FFFF00"/>
                </a:solidFill>
                <a:latin typeface="Arial"/>
                <a:cs typeface="Arial"/>
              </a:rPr>
              <a:t>  1 to 2 HP motor mounted on the rear of the saw.</a:t>
            </a:r>
          </a:p>
          <a:p>
            <a:pPr>
              <a:buFont typeface="Arial"/>
              <a:buChar char="•"/>
            </a:pPr>
            <a:endParaRPr lang="en-US" sz="2800" dirty="0" smtClean="0">
              <a:solidFill>
                <a:srgbClr val="FFFF00"/>
              </a:solidFill>
              <a:latin typeface="Arial"/>
              <a:cs typeface="Arial"/>
            </a:endParaRPr>
          </a:p>
          <a:p>
            <a:pPr>
              <a:buFont typeface="Arial"/>
              <a:buChar char="•"/>
            </a:pPr>
            <a:r>
              <a:rPr lang="en-US" sz="2800" dirty="0" smtClean="0">
                <a:solidFill>
                  <a:srgbClr val="FFFF00"/>
                </a:solidFill>
                <a:latin typeface="Arial"/>
                <a:cs typeface="Arial"/>
              </a:rPr>
              <a:t>  Most popular among homeowners.</a:t>
            </a:r>
            <a:endParaRPr lang="en-US" sz="2800" dirty="0">
              <a:solidFill>
                <a:srgbClr val="FFFF00"/>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a:solidFill>
                  <a:schemeClr val="bg1"/>
                </a:solidFill>
                <a:latin typeface="Arial"/>
                <a:cs typeface="Arial"/>
              </a:rPr>
              <a:t>Cabinet Table Saw</a:t>
            </a:r>
          </a:p>
        </p:txBody>
      </p:sp>
      <p:sp>
        <p:nvSpPr>
          <p:cNvPr id="7171" name="Rectangle 3"/>
          <p:cNvSpPr>
            <a:spLocks noGrp="1" noChangeArrowheads="1"/>
          </p:cNvSpPr>
          <p:nvPr>
            <p:ph type="body" sz="half" idx="1"/>
          </p:nvPr>
        </p:nvSpPr>
        <p:spPr>
          <a:xfrm>
            <a:off x="228600" y="1600200"/>
            <a:ext cx="4800600" cy="4525963"/>
          </a:xfrm>
        </p:spPr>
        <p:txBody>
          <a:bodyPr/>
          <a:lstStyle/>
          <a:p>
            <a:pPr eaLnBrk="1" hangingPunct="1"/>
            <a:r>
              <a:rPr lang="en-US" dirty="0">
                <a:solidFill>
                  <a:srgbClr val="FFFF00"/>
                </a:solidFill>
                <a:latin typeface="Arial"/>
                <a:cs typeface="Arial"/>
              </a:rPr>
              <a:t>Largest of all table </a:t>
            </a:r>
            <a:r>
              <a:rPr lang="en-US" dirty="0" smtClean="0">
                <a:solidFill>
                  <a:srgbClr val="FFFF00"/>
                </a:solidFill>
                <a:latin typeface="Arial"/>
                <a:cs typeface="Arial"/>
              </a:rPr>
              <a:t>saws.</a:t>
            </a:r>
          </a:p>
          <a:p>
            <a:pPr eaLnBrk="1" hangingPunct="1"/>
            <a:endParaRPr lang="en-US" dirty="0" smtClean="0">
              <a:solidFill>
                <a:srgbClr val="FFFF00"/>
              </a:solidFill>
              <a:latin typeface="Arial"/>
              <a:cs typeface="Arial"/>
            </a:endParaRPr>
          </a:p>
          <a:p>
            <a:pPr eaLnBrk="1" hangingPunct="1"/>
            <a:r>
              <a:rPr lang="en-US" dirty="0">
                <a:solidFill>
                  <a:srgbClr val="FFFF00"/>
                </a:solidFill>
                <a:latin typeface="Arial"/>
                <a:cs typeface="Arial"/>
              </a:rPr>
              <a:t>3 to 5 HP </a:t>
            </a:r>
            <a:r>
              <a:rPr lang="en-US" dirty="0" smtClean="0">
                <a:solidFill>
                  <a:srgbClr val="FFFF00"/>
                </a:solidFill>
                <a:latin typeface="Arial"/>
                <a:cs typeface="Arial"/>
              </a:rPr>
              <a:t>motor.</a:t>
            </a:r>
          </a:p>
          <a:p>
            <a:pPr eaLnBrk="1" hangingPunct="1"/>
            <a:endParaRPr lang="en-US" dirty="0" smtClean="0">
              <a:solidFill>
                <a:srgbClr val="FFFF00"/>
              </a:solidFill>
              <a:latin typeface="Arial"/>
              <a:cs typeface="Arial"/>
            </a:endParaRPr>
          </a:p>
          <a:p>
            <a:r>
              <a:rPr lang="en-US" dirty="0">
                <a:solidFill>
                  <a:srgbClr val="FFFF00"/>
                </a:solidFill>
                <a:latin typeface="Arial"/>
                <a:cs typeface="Arial"/>
              </a:rPr>
              <a:t>Motor encased in cabinet</a:t>
            </a:r>
            <a:r>
              <a:rPr lang="en-US" dirty="0" smtClean="0">
                <a:solidFill>
                  <a:srgbClr val="FFFF00"/>
                </a:solidFill>
                <a:latin typeface="Arial"/>
                <a:cs typeface="Arial"/>
              </a:rPr>
              <a:t> </a:t>
            </a:r>
            <a:r>
              <a:rPr lang="en-US" dirty="0" smtClean="0">
                <a:solidFill>
                  <a:srgbClr val="FFFF00"/>
                </a:solidFill>
                <a:latin typeface="Arial"/>
                <a:cs typeface="Arial"/>
              </a:rPr>
              <a:t>below </a:t>
            </a:r>
            <a:r>
              <a:rPr lang="en-US" dirty="0">
                <a:solidFill>
                  <a:srgbClr val="FFFF00"/>
                </a:solidFill>
                <a:latin typeface="Arial"/>
                <a:cs typeface="Arial"/>
              </a:rPr>
              <a:t>the saw</a:t>
            </a:r>
            <a:r>
              <a:rPr lang="en-US" dirty="0" smtClean="0">
                <a:solidFill>
                  <a:srgbClr val="FFFF00"/>
                </a:solidFill>
                <a:latin typeface="Arial"/>
                <a:cs typeface="Arial"/>
              </a:rPr>
              <a:t>.</a:t>
            </a:r>
          </a:p>
          <a:p>
            <a:pPr eaLnBrk="1" hangingPunct="1"/>
            <a:endParaRPr lang="en-US" dirty="0" smtClean="0">
              <a:solidFill>
                <a:srgbClr val="FFFF00"/>
              </a:solidFill>
              <a:latin typeface="Arial"/>
              <a:cs typeface="Arial"/>
            </a:endParaRPr>
          </a:p>
          <a:p>
            <a:pPr eaLnBrk="1" hangingPunct="1"/>
            <a:r>
              <a:rPr lang="en-US" dirty="0">
                <a:solidFill>
                  <a:srgbClr val="FFFF00"/>
                </a:solidFill>
                <a:latin typeface="Arial"/>
                <a:cs typeface="Arial"/>
              </a:rPr>
              <a:t>Requires a 220V </a:t>
            </a:r>
            <a:r>
              <a:rPr lang="en-US" dirty="0" smtClean="0">
                <a:solidFill>
                  <a:srgbClr val="FFFF00"/>
                </a:solidFill>
                <a:latin typeface="Arial"/>
                <a:cs typeface="Arial"/>
              </a:rPr>
              <a:t>connection.</a:t>
            </a:r>
            <a:endParaRPr lang="en-US" dirty="0">
              <a:solidFill>
                <a:srgbClr val="FFFF00"/>
              </a:solidFill>
              <a:latin typeface="Arial"/>
              <a:cs typeface="Arial"/>
            </a:endParaRPr>
          </a:p>
        </p:txBody>
      </p:sp>
      <p:pic>
        <p:nvPicPr>
          <p:cNvPr id="7172" name="Picture 4"/>
          <p:cNvPicPr>
            <a:picLocks noChangeAspect="1" noChangeArrowheads="1"/>
          </p:cNvPicPr>
          <p:nvPr/>
        </p:nvPicPr>
        <p:blipFill>
          <a:blip r:embed="rId2"/>
          <a:srcRect/>
          <a:stretch>
            <a:fillRect/>
          </a:stretch>
        </p:blipFill>
        <p:spPr bwMode="auto">
          <a:xfrm>
            <a:off x="5029200" y="1600200"/>
            <a:ext cx="3810000" cy="4495800"/>
          </a:xfrm>
          <a:prstGeom prst="rect">
            <a:avLst/>
          </a:prstGeom>
          <a:noFill/>
          <a:ln w="9525">
            <a:noFill/>
            <a:miter lim="800000"/>
            <a:headEnd/>
            <a:tailEnd/>
          </a:ln>
        </p:spPr>
      </p:pic>
      <p:sp>
        <p:nvSpPr>
          <p:cNvPr id="7173" name="Rectangle 6"/>
          <p:cNvSpPr>
            <a:spLocks noChangeArrowheads="1"/>
          </p:cNvSpPr>
          <p:nvPr/>
        </p:nvSpPr>
        <p:spPr bwMode="auto">
          <a:xfrm>
            <a:off x="762000" y="6415088"/>
            <a:ext cx="2279650" cy="214312"/>
          </a:xfrm>
          <a:prstGeom prst="rect">
            <a:avLst/>
          </a:prstGeom>
          <a:noFill/>
          <a:ln w="9525">
            <a:noFill/>
            <a:miter lim="800000"/>
            <a:headEnd/>
            <a:tailEnd/>
          </a:ln>
        </p:spPr>
        <p:txBody>
          <a:bodyPr wrap="none">
            <a:prstTxWarp prst="textNoShape">
              <a:avLst/>
            </a:prstTxWarp>
            <a:spAutoFit/>
          </a:bodyPr>
          <a:lstStyle/>
          <a:p>
            <a:r>
              <a:rPr lang="en-US" sz="800">
                <a:solidFill>
                  <a:schemeClr val="bg1"/>
                </a:solidFill>
              </a:rPr>
              <a:t>Source: http://en.wikipedia.org/wiki/Table_saw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p:txBody>
          <a:bodyPr>
            <a:normAutofit/>
          </a:bodyPr>
          <a:lstStyle/>
          <a:p>
            <a:pPr eaLnBrk="1" hangingPunct="1"/>
            <a:r>
              <a:rPr lang="en-US" dirty="0">
                <a:solidFill>
                  <a:srgbClr val="FFFF00"/>
                </a:solidFill>
                <a:latin typeface="Arial"/>
                <a:cs typeface="Arial"/>
              </a:rPr>
              <a:t>Table saws are a common tool to have in the construction </a:t>
            </a:r>
            <a:r>
              <a:rPr lang="en-US" dirty="0" smtClean="0">
                <a:solidFill>
                  <a:srgbClr val="FFFF00"/>
                </a:solidFill>
                <a:latin typeface="Arial"/>
                <a:cs typeface="Arial"/>
              </a:rPr>
              <a:t>industry.</a:t>
            </a:r>
          </a:p>
          <a:p>
            <a:pPr eaLnBrk="1" hangingPunct="1"/>
            <a:endParaRPr lang="en-US" dirty="0" smtClean="0">
              <a:solidFill>
                <a:srgbClr val="FFFF00"/>
              </a:solidFill>
              <a:latin typeface="Arial"/>
              <a:cs typeface="Arial"/>
            </a:endParaRPr>
          </a:p>
          <a:p>
            <a:pPr eaLnBrk="1" hangingPunct="1"/>
            <a:r>
              <a:rPr lang="en-US" dirty="0">
                <a:solidFill>
                  <a:srgbClr val="FFFF00"/>
                </a:solidFill>
                <a:latin typeface="Arial"/>
                <a:cs typeface="Arial"/>
              </a:rPr>
              <a:t>Among motorized saws, the table saw is an essential tool among woodworkers</a:t>
            </a:r>
            <a:r>
              <a:rPr lang="en-US" dirty="0" smtClean="0">
                <a:solidFill>
                  <a:srgbClr val="FFFF00"/>
                </a:solidFill>
                <a:latin typeface="Arial"/>
                <a:cs typeface="Arial"/>
              </a:rPr>
              <a:t>.</a:t>
            </a:r>
          </a:p>
          <a:p>
            <a:pPr eaLnBrk="1" hangingPunct="1"/>
            <a:endParaRPr lang="en-US" dirty="0" smtClean="0">
              <a:solidFill>
                <a:srgbClr val="FFFF00"/>
              </a:solidFill>
              <a:latin typeface="Arial"/>
              <a:cs typeface="Arial"/>
            </a:endParaRPr>
          </a:p>
          <a:p>
            <a:pPr eaLnBrk="1" hangingPunct="1"/>
            <a:r>
              <a:rPr lang="en-US" dirty="0">
                <a:solidFill>
                  <a:srgbClr val="FFFF00"/>
                </a:solidFill>
                <a:latin typeface="Arial"/>
                <a:cs typeface="Arial"/>
              </a:rPr>
              <a:t>Used most commonly for ripping plywood </a:t>
            </a:r>
            <a:r>
              <a:rPr lang="en-US" dirty="0" smtClean="0">
                <a:solidFill>
                  <a:srgbClr val="FFFF00"/>
                </a:solidFill>
                <a:latin typeface="Arial"/>
                <a:cs typeface="Arial"/>
              </a:rPr>
              <a:t>or </a:t>
            </a:r>
            <a:r>
              <a:rPr lang="en-US" dirty="0" smtClean="0">
                <a:solidFill>
                  <a:srgbClr val="FFFF00"/>
                </a:solidFill>
              </a:rPr>
              <a:t>cutting dimensional lumber to length.</a:t>
            </a:r>
          </a:p>
          <a:p>
            <a:pPr eaLnBrk="1" hangingPunct="1"/>
            <a:endParaRPr lang="en-US" dirty="0" smtClean="0">
              <a:solidFill>
                <a:srgbClr val="FFFF00"/>
              </a:solidFill>
              <a:latin typeface="Arial"/>
              <a:cs typeface="Arial"/>
            </a:endParaRPr>
          </a:p>
          <a:p>
            <a:pPr eaLnBrk="1" hangingPunct="1"/>
            <a:endParaRPr lang="en-US" dirty="0">
              <a:solidFill>
                <a:srgbClr val="FFFF00"/>
              </a:solidFill>
              <a:latin typeface="Arial"/>
              <a:cs typeface="Arial"/>
            </a:endParaRPr>
          </a:p>
        </p:txBody>
      </p:sp>
      <p:sp>
        <p:nvSpPr>
          <p:cNvPr id="8194" name="Rectangle 2"/>
          <p:cNvSpPr>
            <a:spLocks noGrp="1" noChangeArrowheads="1"/>
          </p:cNvSpPr>
          <p:nvPr>
            <p:ph type="title"/>
          </p:nvPr>
        </p:nvSpPr>
        <p:spPr/>
        <p:txBody>
          <a:bodyPr/>
          <a:lstStyle/>
          <a:p>
            <a:pPr eaLnBrk="1" hangingPunct="1"/>
            <a:r>
              <a:rPr lang="en-US" b="1" dirty="0">
                <a:solidFill>
                  <a:schemeClr val="bg1"/>
                </a:solidFill>
                <a:latin typeface="Arial"/>
                <a:cs typeface="Arial"/>
              </a:rPr>
              <a:t>In the Field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9604</TotalTime>
  <Words>1545</Words>
  <Application>Microsoft Office PowerPoint</Application>
  <PresentationFormat>On-screen Show (4:3)</PresentationFormat>
  <Paragraphs>219</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Chart</vt:lpstr>
      <vt:lpstr>Table Saw Safety</vt:lpstr>
      <vt:lpstr>Table Saw</vt:lpstr>
      <vt:lpstr>Parts of Table Saw</vt:lpstr>
      <vt:lpstr>Blades</vt:lpstr>
      <vt:lpstr>Cut Types</vt:lpstr>
      <vt:lpstr>Bench Top Table Saw</vt:lpstr>
      <vt:lpstr>Contractor Table Saw</vt:lpstr>
      <vt:lpstr>Cabinet Table Saw</vt:lpstr>
      <vt:lpstr>In the Field</vt:lpstr>
      <vt:lpstr>History</vt:lpstr>
      <vt:lpstr>Before the Cut</vt:lpstr>
      <vt:lpstr>During the Cut</vt:lpstr>
      <vt:lpstr>After the Cut</vt:lpstr>
      <vt:lpstr>Safety Concerns</vt:lpstr>
      <vt:lpstr>Injury Causes</vt:lpstr>
      <vt:lpstr>Typical Safety Guards and Signs</vt:lpstr>
      <vt:lpstr>Safety Do’s</vt:lpstr>
      <vt:lpstr>Safety Do Not’s</vt:lpstr>
      <vt:lpstr>Injury Data</vt:lpstr>
      <vt:lpstr>OSHA-Investigated Fatalities</vt:lpstr>
      <vt:lpstr>Accident Descriptions</vt:lpstr>
      <vt:lpstr>Injury Data</vt:lpstr>
      <vt:lpstr>OSHA Regulations</vt:lpstr>
      <vt:lpstr>OSHA Regulations</vt:lpstr>
      <vt:lpstr>Table Saw Safety Rules:</vt:lpstr>
      <vt:lpstr>Table Saw Safety Rules: (cont.)</vt:lpstr>
      <vt:lpstr>Table Saw Safety Rules (cont.)</vt:lpstr>
      <vt:lpstr>Table Saw Safety Rules (cont.)</vt:lpstr>
      <vt:lpstr>How to Avoid Accidents</vt:lpstr>
      <vt:lpstr>Innovations in Technology</vt:lpstr>
      <vt:lpstr>Innovations in Technology</vt:lpstr>
      <vt:lpstr>PowerPoint Presentation</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Saw</dc:title>
  <dc:creator>Sam Schlang</dc:creator>
  <cp:lastModifiedBy>Jimmie</cp:lastModifiedBy>
  <cp:revision>17</cp:revision>
  <dcterms:created xsi:type="dcterms:W3CDTF">2011-04-06T15:24:02Z</dcterms:created>
  <dcterms:modified xsi:type="dcterms:W3CDTF">2013-03-04T22:27:13Z</dcterms:modified>
</cp:coreProperties>
</file>