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1" r:id="rId5"/>
    <p:sldId id="262" r:id="rId6"/>
    <p:sldId id="260" r:id="rId7"/>
    <p:sldId id="259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6" y="9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02F4F7-7276-4615-93F4-CE3911CECDA7}" type="datetimeFigureOut">
              <a:rPr lang="en-US" smtClean="0"/>
              <a:t>3/17/2013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7F6BFA-80CB-4D8C-ACF5-28B055C1F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677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E7EE2-D8BE-4C95-9E10-DEB21ECC80CC}" type="datetime1">
              <a:rPr lang="en-US" smtClean="0"/>
              <a:t>3/17/2013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032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075D3-766A-418C-BA7C-F09A16AC63A0}" type="datetime1">
              <a:rPr lang="en-US" smtClean="0"/>
              <a:t>3/17/2013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80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EC4E-92AA-4570-BB5C-9FC59DCFB5D5}" type="datetime1">
              <a:rPr lang="en-US" smtClean="0"/>
              <a:t>3/17/2013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716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D2B7-B886-4881-8EA2-0C09B47A215B}" type="datetime1">
              <a:rPr lang="en-US" smtClean="0"/>
              <a:t>3/17/2013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5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27AF6-7366-4FB2-B6F4-86D9253C2FD1}" type="datetime1">
              <a:rPr lang="en-US" smtClean="0"/>
              <a:t>3/17/2013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446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4E18-0233-49E2-B243-9E7936963DED}" type="datetime1">
              <a:rPr lang="en-US" smtClean="0"/>
              <a:t>3/17/2013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67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0EE1-BFE2-45F1-9929-11B7670175BF}" type="datetime1">
              <a:rPr lang="en-US" smtClean="0"/>
              <a:t>3/17/2013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00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0A4E8-C98B-407A-8CD8-823D330F5F76}" type="datetime1">
              <a:rPr lang="en-US" smtClean="0"/>
              <a:t>3/17/2013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19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CA030-D41B-430C-8E3E-032B16F9662D}" type="datetime1">
              <a:rPr lang="en-US" smtClean="0"/>
              <a:t>3/17/2013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58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1488B-74CE-4997-BD4A-AF10FA5EDA09}" type="datetime1">
              <a:rPr lang="en-US" smtClean="0"/>
              <a:t>3/17/2013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940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18E0D-8A87-44F5-A713-295766AE449A}" type="datetime1">
              <a:rPr lang="en-US" smtClean="0"/>
              <a:t>3/17/2013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503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961FE-4B47-4331-B087-A6E588DA08B1}" type="datetime1">
              <a:rPr lang="en-US" smtClean="0"/>
              <a:t>3/17/2013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36723-FDED-4F18-A5F6-21FDC7EBBF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147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Snakes</a:t>
            </a:r>
            <a:endParaRPr lang="en-US" sz="5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980386"/>
            <a:ext cx="5044966" cy="572814"/>
          </a:xfrm>
        </p:spPr>
        <p:txBody>
          <a:bodyPr>
            <a:normAutofit/>
          </a:bodyPr>
          <a:lstStyle/>
          <a:p>
            <a:pPr algn="l"/>
            <a:r>
              <a:rPr lang="en-US" sz="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Figure 1: Rattlesnake.  Source: Extracted from http://www.corbisimages.com/Enlargement/Enlargement.aspx?id=42-17307911&amp;tab=details&amp;caller=search</a:t>
            </a:r>
            <a:endParaRPr lang="en-US" sz="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Shannon\Documents\Classes\BCN 5737 - Construction Safety\Snakes\Snake Pictures\42-17307911 - rattle snake with black background - corbis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955" b="4251"/>
          <a:stretch/>
        </p:blipFill>
        <p:spPr bwMode="auto">
          <a:xfrm>
            <a:off x="2133600" y="1600200"/>
            <a:ext cx="4737422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02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Safety Procedures </a:t>
            </a:r>
            <a:b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Involving Snakes</a:t>
            </a:r>
            <a:endParaRPr lang="en-US" sz="4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305800" cy="5029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Assume all snakes are venomous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Avoid making sudden movements which could cause the snake to strike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Either remain still and wait for the snake to leave or slowly back away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Call animal services to have the snake removed safely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08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First Aid</a:t>
            </a:r>
            <a:endParaRPr lang="en-US" sz="4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5039658" cy="52578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 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best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treatment, note the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coloring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and head shape if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bitten</a:t>
            </a: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eek medical treatment immediately!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Treat all bites as venomous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Keep the individual calm and as still as possible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Apply a designated snake bite suction device to the wound if the individual is more than an hour away from professional medical treatment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 NOT cut the wound open or apply ice packs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05600" y="3653966"/>
            <a:ext cx="1970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Figure 11: Proper venom removal steps diagram.  Source: Extracted from http://www.interdelta.ch/index.php?page=produits&amp;affiche=venimex&amp;lang=de</a:t>
            </a:r>
            <a:endParaRPr lang="en-US" sz="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 descr="C:\Users\Shannon\Documents\Classes\BCN 5737 - Construction Safety\Snakes\Snake Pictures\venimex diagra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2258" y="1676400"/>
            <a:ext cx="1970742" cy="1970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Shannon\Documents\Classes\BCN 5737 - Construction Safety\Snakes\Snake Pictures\Venimex_Venom_Extractor - e-outdoor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27" r="19958"/>
          <a:stretch/>
        </p:blipFill>
        <p:spPr bwMode="auto">
          <a:xfrm>
            <a:off x="5181600" y="1676400"/>
            <a:ext cx="1174844" cy="1970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115858" y="3657600"/>
            <a:ext cx="12405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Figure 10: </a:t>
            </a:r>
            <a:r>
              <a:rPr lang="en-US" sz="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Venimex</a:t>
            </a:r>
            <a:r>
              <a:rPr lang="en-US" sz="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venom removal device.  Source: Extracted from http://www.e-outdoor.co.uk/268924/products/Care_Plus_Venimex_Venom_Extractor.aspx</a:t>
            </a:r>
            <a:endParaRPr lang="en-US" sz="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55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Think Safety</a:t>
            </a:r>
            <a:br>
              <a:rPr lang="en-US" sz="5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en-US" sz="5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5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en-US" sz="54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</a:t>
            </a:r>
            <a:r>
              <a:rPr lang="en-US" sz="5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ork Safely</a:t>
            </a:r>
            <a:endParaRPr lang="en-US" sz="5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53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Snakes - Background</a:t>
            </a:r>
            <a:endParaRPr lang="en-US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257800" cy="4813755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Snakes are carnivorous, elongated, legless, ectothermic (cold blooded) reptiles </a:t>
            </a:r>
            <a:r>
              <a:rPr lang="en-US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(http://en.wikipedia.org/wiki/Snake)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There are two main types of snakes: venomous and non-venomous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biological classifications are as follows: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Class: </a:t>
            </a:r>
            <a:r>
              <a:rPr lang="en-US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Reptila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Order: </a:t>
            </a:r>
            <a:r>
              <a:rPr lang="en-US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Squamata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Suborder: </a:t>
            </a:r>
            <a:r>
              <a:rPr lang="en-US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Serpentes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6096000"/>
            <a:ext cx="2819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http://www.pitt.edu/~mcs2/herp/SoNA.html</a:t>
            </a:r>
            <a:endParaRPr lang="en-US" sz="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91200" y="5715000"/>
            <a:ext cx="30937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Figure 2:  Snake skeleton.  Source: Extracted from http://www.corbisimages.com/Enlargement/Enlargement.aspx?id=42-22402114&amp;tab=details&amp;caller=search</a:t>
            </a:r>
            <a:endParaRPr lang="en-US" sz="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Shannon\Documents\Classes\BCN 5737 - Construction Safety\Snakes\Snake Pictures\42-22402114 - snake skeleton - corbi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752600"/>
            <a:ext cx="3017586" cy="387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4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Identifying Snakes</a:t>
            </a:r>
            <a:endParaRPr lang="en-US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257800" cy="481375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There are two types of venomous snakes: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Hemotoxic: venom attacks the tissue and blood, and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Neurotoxic: venom damages or destroys nerve tissue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Ways to determine if a snake is venomous or not is the shape of the snakes head and eyes and coloring/pattern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04428" y="6243935"/>
            <a:ext cx="28805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Figure </a:t>
            </a:r>
            <a:r>
              <a:rPr lang="en-US" sz="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3:  Venomous snake vs. Non-venomous snake identifying diagram.  Source: Extracted from  http://pixdaus.com/single.php?id=202783</a:t>
            </a:r>
            <a:endParaRPr lang="en-US" sz="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Users\Shannon\Documents\Classes\BCN 5737 - Construction Safety\Snakes\Snake Pictures\1257239663lskKfYv - snake head diagram - pixdau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11" y="1600199"/>
            <a:ext cx="2955675" cy="4729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2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Snakes and Construction</a:t>
            </a:r>
            <a:endParaRPr lang="en-US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38600" cy="50292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Construction sites can provide ideal places for snakes to hide: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High grasses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Trash/debris piles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Lumber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piles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Old equipment not in use for long periods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Sites near recently cleared woodlands and brush areas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48200" y="4653887"/>
            <a:ext cx="41707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Figure 4: Rattlesnakes nesting in construction drainage pipe.  Source: Extracted from http://outdoors.webshots.com/photo/1158878138046536283rWWsPU</a:t>
            </a:r>
            <a:endParaRPr lang="en-US" sz="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C:\Users\Shannon\Documents\Classes\BCN 5737 - Construction Safety\Snakes\Snake Pictures\158878138rWWsPU_ph - snakes in drainage pipe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07" b="4505"/>
          <a:stretch/>
        </p:blipFill>
        <p:spPr bwMode="auto">
          <a:xfrm>
            <a:off x="4648200" y="1752600"/>
            <a:ext cx="4246909" cy="2754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24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Hazards and Safety Concerns</a:t>
            </a:r>
            <a:endParaRPr lang="en-US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95800" cy="4525963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Snakes have a striking distance equal to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~½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 total body length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Snakes strike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when they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feel threatened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Venomous snake bites can have immediate and even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life-threatening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effects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53000" y="4796135"/>
            <a:ext cx="3916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Figure 5: Snakebite from a </a:t>
            </a:r>
            <a:r>
              <a:rPr lang="en-US" sz="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Boiga</a:t>
            </a:r>
            <a:r>
              <a:rPr lang="en-US" sz="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dendrophila</a:t>
            </a:r>
            <a:r>
              <a:rPr lang="en-US" sz="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(Mangrove snake), results after one day.  Source: Extracted from http://www.reptileforums.co.uk/forums/snakes/133156-snake-bite-pic-thread.html</a:t>
            </a:r>
            <a:endParaRPr lang="en-US" sz="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:\Users\Shannon\Documents\Classes\BCN 5737 - Construction Safety\Snakes\Snake Pictures\snake bite to hand - photobucke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1950" y="1796474"/>
            <a:ext cx="3807200" cy="2851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75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Statistics</a:t>
            </a:r>
            <a:endParaRPr lang="en-US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724400" cy="50292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Chance of surviving a snake bite is 99.8%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50% of snakebites by venomous species are “Dry Bites” where no venom is injected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95% of snakebites are to the limbs with 75% of these to the leg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Out of the 45,000 estimated snakebites a year occurring in the U.S., 7000-8000 are by venomous species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North Carolina has the highest state incident rate of 19 bites/100,000 persons per year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National average is 4 bites/100,000 persons per year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38750" y="4800600"/>
            <a:ext cx="3752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Figure 6: Snake puncture marks.  Source: Extracted from http://hometreatment.net/first-aid-treatment/first-aid-for-poisonous-snake-bite/</a:t>
            </a:r>
            <a:endParaRPr lang="en-US" sz="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7" name="Picture 3" descr="C:\Users\Shannon\Documents\Classes\BCN 5737 - Construction Safety\Snakes\Snake Pictures\snakebite - hometreatmen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850" y="1676400"/>
            <a:ext cx="371475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57200" y="6413956"/>
            <a:ext cx="48196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Source: Extracted from  http://hometreatment.net/first-aid-treatment/first-aid-for-poisonous-snake-bite/</a:t>
            </a:r>
            <a:endParaRPr lang="en-US" sz="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6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Snake Incidents</a:t>
            </a:r>
            <a:endParaRPr lang="en-US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95800" cy="5029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From the OSHA Accident Investigation Data from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1990 thru 2009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there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were:</a:t>
            </a: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 Fatalities</a:t>
            </a:r>
          </a:p>
          <a:p>
            <a:pPr>
              <a:buFont typeface="Wingdings" pitchFamily="2" charset="2"/>
              <a:buChar char="§"/>
            </a:pPr>
            <a:r>
              <a:rPr lang="en-US" sz="2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 injury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incident occurring in the construction industry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Incident occurred 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 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Walnut Creek, CA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While clearing debris on a two story residential project, a worker was bit by a rattlesnake resulting in hospitalization for 2 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days</a:t>
            </a:r>
            <a:endParaRPr 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81600" y="5376446"/>
            <a:ext cx="350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Figure 7: Rattlesnake striking. Source: Extracted from http://www.gettyimages.com/detail/103301193/Photographers-Choice</a:t>
            </a:r>
            <a:endParaRPr lang="en-US" sz="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Users\Shannon\Documents\Classes\BCN 5737 - Construction Safety\Snakes\Snake Pictures\103301193 - rattle snake striking - getty 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674396"/>
            <a:ext cx="3699016" cy="354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95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OSHA Regulations</a:t>
            </a:r>
            <a:endParaRPr lang="en-US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5029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General Duty Clause- SEC. 5. Duties:</a:t>
            </a:r>
          </a:p>
          <a:p>
            <a:pPr marL="457200" lvl="1" indent="0">
              <a:buNone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(1) Each employer shall furnish to each of his employees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employment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and a place of employment which are free from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recognized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hazards that are causing or are likely to cause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death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or serious physical harm to his employees;  </a:t>
            </a:r>
          </a:p>
          <a:p>
            <a:pPr>
              <a:buFont typeface="Wingdings" pitchFamily="2" charset="2"/>
              <a:buChar char="§"/>
            </a:pP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1926.21(b)(4)	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“In job site areas where harmful plants or </a:t>
            </a:r>
            <a:r>
              <a:rPr lang="en-US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animals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are present,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employees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who may be exposed shall be instructed regarding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potential hazards, and how to avoid injury, and the first aid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procedures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 be used in the event of injury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.”</a:t>
            </a: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36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-76200"/>
            <a:ext cx="8915400" cy="1143000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Safety Procedures Involving Snakes</a:t>
            </a:r>
            <a:endParaRPr lang="en-US" sz="4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4343400" cy="51054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Step carefully in heavy vegetation and with a heavy foot.  Snakes feel the vibrations and will vacate.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 not blindly reach into wood piles and carefully pick up debris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Wear proper PPE: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hick boots with durable soles and high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ankle (at 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least 10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”)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protection, 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Thick leather gloves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Heavy, durable pants</a:t>
            </a:r>
          </a:p>
          <a:p>
            <a:endParaRPr lang="en-US" sz="20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 descr="C:\Users\Shannon\Documents\Classes\BCN 5737 - Construction Safety\Snakes\Snake Pictures\high ankle boo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6445" y="1066800"/>
            <a:ext cx="2385055" cy="2512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715000" y="6367046"/>
            <a:ext cx="3352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Figure 9: Leather gloves.  Source: Extracted from http://www.lciglove.com/products/split.htm</a:t>
            </a:r>
            <a:endParaRPr lang="en-US" sz="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1" name="Picture 3" descr="C:\Users\Shannon\Documents\Classes\BCN 5737 - Construction Safety\Snakes\Snake Pictures\leather gloves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6445" y="4133045"/>
            <a:ext cx="2385055" cy="2234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715000" y="3585660"/>
            <a:ext cx="3352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Figure 8: High ankle work boots.  Source: Extracted from http://elevenmagazine.wordpress.com/2008/11/</a:t>
            </a:r>
            <a:endParaRPr lang="en-US" sz="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6723-FDED-4F18-A5F6-21FDC7EBBF7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15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1924</TotalTime>
  <Words>687</Words>
  <Application>Microsoft Office PowerPoint</Application>
  <PresentationFormat>On-screen Show (4:3)</PresentationFormat>
  <Paragraphs>88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Snakes</vt:lpstr>
      <vt:lpstr>Snakes - Background</vt:lpstr>
      <vt:lpstr>Identifying Snakes</vt:lpstr>
      <vt:lpstr>Snakes and Construction</vt:lpstr>
      <vt:lpstr>Hazards and Safety Concerns</vt:lpstr>
      <vt:lpstr>Statistics</vt:lpstr>
      <vt:lpstr>Snake Incidents</vt:lpstr>
      <vt:lpstr>OSHA Regulations</vt:lpstr>
      <vt:lpstr>Safety Procedures Involving Snakes</vt:lpstr>
      <vt:lpstr>Safety Procedures  Involving Snakes</vt:lpstr>
      <vt:lpstr>First Aid</vt:lpstr>
      <vt:lpstr>Think Safety  Work Safely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Snakes</dc:title>
  <dc:creator>Shannon</dc:creator>
  <cp:lastModifiedBy>Hinze</cp:lastModifiedBy>
  <cp:revision>31</cp:revision>
  <dcterms:created xsi:type="dcterms:W3CDTF">2011-03-12T18:26:28Z</dcterms:created>
  <dcterms:modified xsi:type="dcterms:W3CDTF">2013-03-17T20:41:28Z</dcterms:modified>
</cp:coreProperties>
</file>