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54"/>
  </p:notesMasterIdLst>
  <p:handoutMasterIdLst>
    <p:handoutMasterId r:id="rId55"/>
  </p:handoutMasterIdLst>
  <p:sldIdLst>
    <p:sldId id="263" r:id="rId2"/>
    <p:sldId id="272" r:id="rId3"/>
    <p:sldId id="355" r:id="rId4"/>
    <p:sldId id="273" r:id="rId5"/>
    <p:sldId id="274" r:id="rId6"/>
    <p:sldId id="276" r:id="rId7"/>
    <p:sldId id="277"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353" r:id="rId25"/>
    <p:sldId id="368" r:id="rId26"/>
    <p:sldId id="369" r:id="rId27"/>
    <p:sldId id="308" r:id="rId28"/>
    <p:sldId id="309" r:id="rId29"/>
    <p:sldId id="310" r:id="rId30"/>
    <p:sldId id="311" r:id="rId31"/>
    <p:sldId id="312" r:id="rId32"/>
    <p:sldId id="363" r:id="rId33"/>
    <p:sldId id="364" r:id="rId34"/>
    <p:sldId id="336" r:id="rId35"/>
    <p:sldId id="338" r:id="rId36"/>
    <p:sldId id="337" r:id="rId37"/>
    <p:sldId id="339" r:id="rId38"/>
    <p:sldId id="340" r:id="rId39"/>
    <p:sldId id="341" r:id="rId40"/>
    <p:sldId id="342" r:id="rId41"/>
    <p:sldId id="343" r:id="rId42"/>
    <p:sldId id="356" r:id="rId43"/>
    <p:sldId id="359" r:id="rId44"/>
    <p:sldId id="366" r:id="rId45"/>
    <p:sldId id="360" r:id="rId46"/>
    <p:sldId id="346" r:id="rId47"/>
    <p:sldId id="347" r:id="rId48"/>
    <p:sldId id="361" r:id="rId49"/>
    <p:sldId id="362" r:id="rId50"/>
    <p:sldId id="348" r:id="rId51"/>
    <p:sldId id="349" r:id="rId52"/>
    <p:sldId id="323"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54" autoAdjust="0"/>
    <p:restoredTop sz="94660"/>
  </p:normalViewPr>
  <p:slideViewPr>
    <p:cSldViewPr>
      <p:cViewPr>
        <p:scale>
          <a:sx n="60" d="100"/>
          <a:sy n="60" d="100"/>
        </p:scale>
        <p:origin x="-1710" y="-9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2" d="100"/>
          <a:sy n="52" d="100"/>
        </p:scale>
        <p:origin x="-184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spPr>
              <a:solidFill>
                <a:srgbClr val="FFFF00"/>
              </a:solidFill>
            </c:spPr>
          </c:dPt>
          <c:dLbls>
            <c:dLbl>
              <c:idx val="0"/>
              <c:layout/>
              <c:tx>
                <c:rich>
                  <a:bodyPr/>
                  <a:lstStyle/>
                  <a:p>
                    <a:r>
                      <a:rPr lang="en-US" dirty="0">
                        <a:solidFill>
                          <a:schemeClr val="bg1"/>
                        </a:solidFill>
                      </a:rPr>
                      <a:t>Run Over
38%</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Sheet1!$A$2:$A$7</c:f>
              <c:strCache>
                <c:ptCount val="6"/>
                <c:pt idx="0">
                  <c:v>Run Over</c:v>
                </c:pt>
                <c:pt idx="1">
                  <c:v>Explosion</c:v>
                </c:pt>
                <c:pt idx="2">
                  <c:v>Crushed</c:v>
                </c:pt>
                <c:pt idx="3">
                  <c:v>Struck by</c:v>
                </c:pt>
                <c:pt idx="4">
                  <c:v>Fall</c:v>
                </c:pt>
                <c:pt idx="5">
                  <c:v>Drowning</c:v>
                </c:pt>
              </c:strCache>
            </c:strRef>
          </c:cat>
          <c:val>
            <c:numRef>
              <c:f>Sheet1!$B$2:$B$7</c:f>
              <c:numCache>
                <c:formatCode>General</c:formatCode>
                <c:ptCount val="6"/>
                <c:pt idx="0">
                  <c:v>20</c:v>
                </c:pt>
                <c:pt idx="1">
                  <c:v>3</c:v>
                </c:pt>
                <c:pt idx="2">
                  <c:v>14</c:v>
                </c:pt>
                <c:pt idx="3">
                  <c:v>10</c:v>
                </c:pt>
                <c:pt idx="4">
                  <c:v>4</c:v>
                </c:pt>
                <c:pt idx="5">
                  <c:v>1</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spPr>
              <a:solidFill>
                <a:srgbClr val="FF0000"/>
              </a:solidFill>
            </c:spPr>
          </c:dPt>
          <c:dPt>
            <c:idx val="1"/>
            <c:bubble3D val="0"/>
            <c:spPr>
              <a:solidFill>
                <a:schemeClr val="accent2">
                  <a:lumMod val="50000"/>
                </a:schemeClr>
              </a:solidFill>
            </c:spPr>
          </c:dPt>
          <c:dLbls>
            <c:showLegendKey val="0"/>
            <c:showVal val="0"/>
            <c:showCatName val="1"/>
            <c:showSerName val="0"/>
            <c:showPercent val="1"/>
            <c:showBubbleSize val="0"/>
            <c:showLeaderLines val="1"/>
          </c:dLbls>
          <c:cat>
            <c:strRef>
              <c:f>Sheet1!$A$2:$A$4</c:f>
              <c:strCache>
                <c:ptCount val="3"/>
                <c:pt idx="0">
                  <c:v>Forward</c:v>
                </c:pt>
                <c:pt idx="1">
                  <c:v>Reverse</c:v>
                </c:pt>
                <c:pt idx="2">
                  <c:v>Stationary</c:v>
                </c:pt>
              </c:strCache>
            </c:strRef>
          </c:cat>
          <c:val>
            <c:numRef>
              <c:f>Sheet1!$B$2:$B$4</c:f>
              <c:numCache>
                <c:formatCode>General</c:formatCode>
                <c:ptCount val="3"/>
                <c:pt idx="0">
                  <c:v>21</c:v>
                </c:pt>
                <c:pt idx="1">
                  <c:v>18</c:v>
                </c:pt>
                <c:pt idx="2">
                  <c:v>13</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0.84154</cdr:y>
    </cdr:from>
    <cdr:to>
      <cdr:x>1</cdr:x>
      <cdr:y>1</cdr:y>
    </cdr:to>
    <cdr:sp macro="" textlink="">
      <cdr:nvSpPr>
        <cdr:cNvPr id="2" name="TextBox 1"/>
        <cdr:cNvSpPr txBox="1"/>
      </cdr:nvSpPr>
      <cdr:spPr>
        <a:xfrm xmlns:a="http://schemas.openxmlformats.org/drawingml/2006/main">
          <a:off x="0" y="3962399"/>
          <a:ext cx="8229600" cy="746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solidFill>
                <a:schemeClr val="tx1"/>
              </a:solidFill>
              <a:latin typeface="Arial" pitchFamily="34" charset="0"/>
              <a:cs typeface="Arial" pitchFamily="34" charset="0"/>
            </a:rPr>
            <a:t>59% of the victims were workers on the ground</a:t>
          </a:r>
          <a:endParaRPr lang="en-US" sz="2400" dirty="0">
            <a:solidFill>
              <a:schemeClr val="tx1"/>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0" hangingPunct="0">
              <a:defRPr sz="1200">
                <a:cs typeface="+mn-cs"/>
              </a:defRPr>
            </a:lvl1pPr>
          </a:lstStyle>
          <a:p>
            <a:pPr>
              <a:defRPr/>
            </a:pPr>
            <a:endParaRPr lang="en-US"/>
          </a:p>
        </p:txBody>
      </p:sp>
      <p:sp>
        <p:nvSpPr>
          <p:cNvPr id="368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cs typeface="+mn-cs"/>
              </a:defRPr>
            </a:lvl1pPr>
          </a:lstStyle>
          <a:p>
            <a:pPr>
              <a:defRPr/>
            </a:pPr>
            <a:fld id="{8C0D9714-7F86-47E0-944A-8D3697005B5A}" type="datetimeFigureOut">
              <a:rPr lang="en-US"/>
              <a:pPr>
                <a:defRPr/>
              </a:pPr>
              <a:t>4/22/2013</a:t>
            </a:fld>
            <a:endParaRPr lang="en-US"/>
          </a:p>
        </p:txBody>
      </p:sp>
      <p:sp>
        <p:nvSpPr>
          <p:cNvPr id="3686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1200">
                <a:cs typeface="+mn-cs"/>
              </a:defRPr>
            </a:lvl1pPr>
          </a:lstStyle>
          <a:p>
            <a:pPr>
              <a:defRPr/>
            </a:pPr>
            <a:endParaRPr lang="en-US"/>
          </a:p>
        </p:txBody>
      </p:sp>
      <p:sp>
        <p:nvSpPr>
          <p:cNvPr id="3686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cs typeface="+mn-cs"/>
              </a:defRPr>
            </a:lvl1pPr>
          </a:lstStyle>
          <a:p>
            <a:pPr>
              <a:defRPr/>
            </a:pPr>
            <a:fld id="{F9DCB5C4-FA32-4B8C-BEF4-E3522C667888}" type="slidenum">
              <a:rPr lang="en-US"/>
              <a:pPr>
                <a:defRPr/>
              </a:pPr>
              <a:t>‹#›</a:t>
            </a:fld>
            <a:endParaRPr lang="en-US"/>
          </a:p>
        </p:txBody>
      </p:sp>
    </p:spTree>
    <p:extLst>
      <p:ext uri="{BB962C8B-B14F-4D97-AF65-F5344CB8AC3E}">
        <p14:creationId xmlns:p14="http://schemas.microsoft.com/office/powerpoint/2010/main" val="166417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21507" name="Rectangle 1027"/>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760CE57C-2AE7-4921-814A-86BADA5722E4}" type="datetimeFigureOut">
              <a:rPr lang="en-US"/>
              <a:pPr>
                <a:defRPr/>
              </a:pPr>
              <a:t>4/22/2013</a:t>
            </a:fld>
            <a:endParaRPr lang="en-US"/>
          </a:p>
        </p:txBody>
      </p:sp>
      <p:sp>
        <p:nvSpPr>
          <p:cNvPr id="13316" name="Rectangle 1028"/>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p:spPr>
      </p:sp>
      <p:sp>
        <p:nvSpPr>
          <p:cNvPr id="21509" name="Rectangle 1029"/>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1030"/>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21511" name="Rectangle 1031"/>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6BC9753A-5795-4D2F-90F9-E420502D1E62}" type="slidenum">
              <a:rPr lang="en-US"/>
              <a:pPr>
                <a:defRPr/>
              </a:pPr>
              <a:t>‹#›</a:t>
            </a:fld>
            <a:endParaRPr lang="en-US"/>
          </a:p>
        </p:txBody>
      </p:sp>
    </p:spTree>
    <p:extLst>
      <p:ext uri="{BB962C8B-B14F-4D97-AF65-F5344CB8AC3E}">
        <p14:creationId xmlns:p14="http://schemas.microsoft.com/office/powerpoint/2010/main" val="681534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26"/>
          <p:cNvSpPr>
            <a:spLocks noGrp="1" noRot="1" noChangeAspect="1" noChangeArrowheads="1" noTextEdit="1"/>
          </p:cNvSpPr>
          <p:nvPr>
            <p:ph type="sldImg"/>
          </p:nvPr>
        </p:nvSpPr>
        <p:spPr>
          <a:ln/>
        </p:spPr>
      </p:sp>
      <p:sp>
        <p:nvSpPr>
          <p:cNvPr id="16386"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C9753A-5795-4D2F-90F9-E420502D1E62}"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C9753A-5795-4D2F-90F9-E420502D1E62}"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C9753A-5795-4D2F-90F9-E420502D1E62}" type="slidenum">
              <a:rPr lang="en-US" smtClean="0"/>
              <a:pPr>
                <a:defRPr/>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9A23DF3-C609-419C-A136-BDA15A4277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3C07DE3-60D5-4196-AC70-7A89B44A8D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6DF6BC-21E5-44B2-B83C-53AC2A8540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8239918-1618-4A8D-B9F4-5FAEA32316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173F430-3714-4C45-A4FA-1AD690C3F1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0C72EE8-6103-4A8C-B420-F834A14C3E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58C5113-F727-4753-9035-75B5AE6AB9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25F75EE-8D1F-41F2-98B0-D67AB17267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FE21EE0-EB51-40D9-A4C2-780A69C732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C2385C5-8B70-4DF6-9887-5691734033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EEDC00A-18C9-4E4D-A89A-2685B5B3D0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mn-cs"/>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cs typeface="+mn-cs"/>
              </a:defRPr>
            </a:lvl1pPr>
          </a:lstStyle>
          <a:p>
            <a:pPr>
              <a:defRPr/>
            </a:pPr>
            <a:fld id="{8631ABD0-3A29-4A82-B0F0-6F5F6CDD5069}" type="slidenum">
              <a:rPr lang="en-US"/>
              <a:pPr>
                <a:defRPr/>
              </a:pPr>
              <a:t>‹#›</a:t>
            </a:fld>
            <a:endParaRPr lang="en-US"/>
          </a:p>
        </p:txBody>
      </p:sp>
      <p:sp>
        <p:nvSpPr>
          <p:cNvPr id="8" name="Rectangle 18"/>
          <p:cNvSpPr>
            <a:spLocks noChangeArrowheads="1"/>
          </p:cNvSpPr>
          <p:nvPr userDrawn="1"/>
        </p:nvSpPr>
        <p:spPr bwMode="auto">
          <a:xfrm>
            <a:off x="457200" y="314325"/>
            <a:ext cx="8229600" cy="152400"/>
          </a:xfrm>
          <a:prstGeom prst="rect">
            <a:avLst/>
          </a:prstGeom>
          <a:gradFill rotWithShape="1">
            <a:gsLst>
              <a:gs pos="0">
                <a:schemeClr val="tx1"/>
              </a:gs>
              <a:gs pos="100000">
                <a:schemeClr val="bg1"/>
              </a:gs>
            </a:gsLst>
            <a:lin ang="0" scaled="1"/>
          </a:gradFill>
          <a:ln w="9525">
            <a:noFill/>
            <a:miter lim="800000"/>
            <a:headEnd/>
            <a:tailEnd/>
          </a:ln>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758" r:id="rId1"/>
    <p:sldLayoutId id="2147483757" r:id="rId2"/>
    <p:sldLayoutId id="2147483756" r:id="rId3"/>
    <p:sldLayoutId id="2147483755" r:id="rId4"/>
    <p:sldLayoutId id="2147483754" r:id="rId5"/>
    <p:sldLayoutId id="2147483753" r:id="rId6"/>
    <p:sldLayoutId id="2147483752" r:id="rId7"/>
    <p:sldLayoutId id="2147483751" r:id="rId8"/>
    <p:sldLayoutId id="2147483750" r:id="rId9"/>
    <p:sldLayoutId id="2147483749" r:id="rId10"/>
    <p:sldLayoutId id="2147483748" r:id="rId11"/>
  </p:sldLayoutIdLst>
  <p:hf hdr="0" ft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3000toys.com/catalog/order_list.asp?mode=1&amp;itemfind=NORSCOT55405"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685800" y="1021065"/>
            <a:ext cx="7543800" cy="498000"/>
          </a:xfrm>
          <a:prstGeom prst="rect">
            <a:avLst/>
          </a:prstGeom>
          <a:noFill/>
          <a:ln w="9525">
            <a:noFill/>
            <a:miter lim="800000"/>
            <a:headEnd/>
            <a:tailEnd/>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lnSpc>
                <a:spcPts val="2500"/>
              </a:lnSpc>
              <a:spcBef>
                <a:spcPts val="1200"/>
              </a:spcBef>
              <a:defRPr/>
            </a:pP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cs typeface="+mn-cs"/>
              </a:rPr>
              <a:t>Scrapers</a:t>
            </a:r>
            <a:r>
              <a:rPr lang="en-US" sz="1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cs typeface="+mn-cs"/>
              </a:rPr>
              <a:t> </a:t>
            </a:r>
          </a:p>
        </p:txBody>
      </p:sp>
      <p:pic>
        <p:nvPicPr>
          <p:cNvPr id="4" name="Picture 5" descr="800px-Scraper"/>
          <p:cNvPicPr>
            <a:picLocks noChangeAspect="1" noChangeArrowheads="1"/>
          </p:cNvPicPr>
          <p:nvPr/>
        </p:nvPicPr>
        <p:blipFill>
          <a:blip r:embed="rId3" cstate="print"/>
          <a:srcRect/>
          <a:stretch>
            <a:fillRect/>
          </a:stretch>
        </p:blipFill>
        <p:spPr bwMode="auto">
          <a:xfrm>
            <a:off x="1066800" y="1905000"/>
            <a:ext cx="6811962" cy="4261608"/>
          </a:xfrm>
          <a:prstGeom prst="rect">
            <a:avLst/>
          </a:prstGeom>
          <a:noFill/>
          <a:ln w="9525">
            <a:noFill/>
            <a:miter lim="800000"/>
            <a:headEnd/>
            <a:tailEnd/>
          </a:ln>
        </p:spPr>
      </p:pic>
      <p:sp>
        <p:nvSpPr>
          <p:cNvPr id="5" name="Text Box 7"/>
          <p:cNvSpPr txBox="1">
            <a:spLocks noChangeArrowheads="1"/>
          </p:cNvSpPr>
          <p:nvPr/>
        </p:nvSpPr>
        <p:spPr bwMode="auto">
          <a:xfrm>
            <a:off x="6400800" y="6400800"/>
            <a:ext cx="1524000" cy="214313"/>
          </a:xfrm>
          <a:prstGeom prst="rect">
            <a:avLst/>
          </a:prstGeom>
          <a:noFill/>
          <a:ln w="9525">
            <a:noFill/>
            <a:miter lim="800000"/>
            <a:headEnd/>
            <a:tailEnd/>
          </a:ln>
        </p:spPr>
        <p:txBody>
          <a:bodyPr wrap="square">
            <a:spAutoFit/>
          </a:bodyPr>
          <a:lstStyle/>
          <a:p>
            <a:pPr eaLnBrk="0" hangingPunct="0">
              <a:spcBef>
                <a:spcPct val="50000"/>
              </a:spcBef>
            </a:pPr>
            <a:r>
              <a:rPr lang="en-US" sz="800" dirty="0">
                <a:ea typeface="ＭＳ Ｐゴシック"/>
                <a:cs typeface="ＭＳ Ｐゴシック"/>
              </a:rPr>
              <a:t>Caterpillar 613C Scraper</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a:xfrm>
            <a:off x="457200" y="1600200"/>
            <a:ext cx="7863840" cy="1133475"/>
          </a:xfrm>
        </p:spPr>
        <p:txBody>
          <a:bodyPr/>
          <a:lstStyle/>
          <a:p>
            <a:pPr marL="609600" indent="-609600">
              <a:buFontTx/>
              <a:buAutoNum type="arabicPeriod"/>
            </a:pPr>
            <a:r>
              <a:rPr lang="en-US" dirty="0" smtClean="0">
                <a:latin typeface="Arial" pitchFamily="34" charset="0"/>
                <a:cs typeface="Arial" pitchFamily="34" charset="0"/>
              </a:rPr>
              <a:t>Single engine overhung (two or three axle) scrapers</a:t>
            </a:r>
          </a:p>
        </p:txBody>
      </p:sp>
      <p:pic>
        <p:nvPicPr>
          <p:cNvPr id="39940" name="Picture 7" descr="2005 Caterpillar 621G Motor Scraper"/>
          <p:cNvPicPr>
            <a:picLocks noChangeAspect="1" noChangeArrowheads="1"/>
          </p:cNvPicPr>
          <p:nvPr/>
        </p:nvPicPr>
        <p:blipFill>
          <a:blip r:embed="rId2" cstate="print"/>
          <a:srcRect/>
          <a:stretch>
            <a:fillRect/>
          </a:stretch>
        </p:blipFill>
        <p:spPr bwMode="auto">
          <a:xfrm>
            <a:off x="2514600" y="3200400"/>
            <a:ext cx="3810000" cy="2857500"/>
          </a:xfrm>
          <a:prstGeom prst="rect">
            <a:avLst/>
          </a:prstGeom>
          <a:noFill/>
          <a:ln w="9525">
            <a:noFill/>
            <a:miter lim="800000"/>
            <a:headEnd/>
            <a:tailEnd/>
          </a:ln>
        </p:spPr>
      </p:pic>
      <p:sp>
        <p:nvSpPr>
          <p:cNvPr id="5"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Major types of scrapers</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4294967295"/>
          </p:nvPr>
        </p:nvSpPr>
        <p:spPr>
          <a:xfrm>
            <a:off x="518160" y="1600200"/>
            <a:ext cx="7863840" cy="784225"/>
          </a:xfrm>
        </p:spPr>
        <p:txBody>
          <a:bodyPr/>
          <a:lstStyle/>
          <a:p>
            <a:pPr marL="609600" indent="-609600">
              <a:buFont typeface="+mj-lt"/>
              <a:buAutoNum type="arabicPeriod" startAt="2"/>
            </a:pPr>
            <a:r>
              <a:rPr lang="en-US" dirty="0" smtClean="0">
                <a:latin typeface="Arial" pitchFamily="34" charset="0"/>
                <a:cs typeface="Arial" pitchFamily="34" charset="0"/>
              </a:rPr>
              <a:t>Twin-engine all-wheel-drive scrapers</a:t>
            </a:r>
          </a:p>
        </p:txBody>
      </p:sp>
      <p:pic>
        <p:nvPicPr>
          <p:cNvPr id="40966" name="Picture 7"/>
          <p:cNvPicPr>
            <a:picLocks noChangeAspect="1" noChangeArrowheads="1"/>
          </p:cNvPicPr>
          <p:nvPr/>
        </p:nvPicPr>
        <p:blipFill>
          <a:blip r:embed="rId2" cstate="print"/>
          <a:srcRect/>
          <a:stretch>
            <a:fillRect/>
          </a:stretch>
        </p:blipFill>
        <p:spPr bwMode="auto">
          <a:xfrm>
            <a:off x="971550" y="2362200"/>
            <a:ext cx="4286250" cy="1905000"/>
          </a:xfrm>
          <a:prstGeom prst="rect">
            <a:avLst/>
          </a:prstGeom>
          <a:noFill/>
          <a:ln w="9525">
            <a:noFill/>
            <a:miter lim="800000"/>
            <a:headEnd/>
            <a:tailEnd/>
          </a:ln>
        </p:spPr>
      </p:pic>
      <p:sp>
        <p:nvSpPr>
          <p:cNvPr id="40967" name="Text Box 8"/>
          <p:cNvSpPr txBox="1">
            <a:spLocks noChangeArrowheads="1"/>
          </p:cNvSpPr>
          <p:nvPr/>
        </p:nvSpPr>
        <p:spPr bwMode="auto">
          <a:xfrm>
            <a:off x="3505200" y="4267200"/>
            <a:ext cx="1828800" cy="400110"/>
          </a:xfrm>
          <a:prstGeom prst="rect">
            <a:avLst/>
          </a:prstGeom>
          <a:noFill/>
          <a:ln w="9525">
            <a:noFill/>
            <a:miter lim="800000"/>
            <a:headEnd/>
            <a:tailEnd/>
          </a:ln>
        </p:spPr>
        <p:txBody>
          <a:bodyPr wrap="square">
            <a:spAutoFit/>
          </a:bodyPr>
          <a:lstStyle/>
          <a:p>
            <a:pPr>
              <a:spcBef>
                <a:spcPct val="50000"/>
              </a:spcBef>
            </a:pPr>
            <a:r>
              <a:rPr lang="en-US" sz="800" b="1" dirty="0">
                <a:ea typeface="ＭＳ Ｐゴシック"/>
                <a:cs typeface="ＭＳ Ｐゴシック"/>
              </a:rPr>
              <a:t>Cat 627 Twin </a:t>
            </a:r>
            <a:r>
              <a:rPr lang="en-US" sz="800" b="1" dirty="0" err="1">
                <a:ea typeface="ＭＳ Ｐゴシック"/>
                <a:cs typeface="ＭＳ Ｐゴシック"/>
              </a:rPr>
              <a:t>Engined</a:t>
            </a:r>
            <a:r>
              <a:rPr lang="en-US" sz="800" b="1" dirty="0">
                <a:ea typeface="ＭＳ Ｐゴシック"/>
                <a:cs typeface="ＭＳ Ｐゴシック"/>
              </a:rPr>
              <a:t> Scraper</a:t>
            </a:r>
          </a:p>
          <a:p>
            <a:pPr>
              <a:spcBef>
                <a:spcPct val="50000"/>
              </a:spcBef>
            </a:pPr>
            <a:endParaRPr lang="en-US" sz="800" dirty="0">
              <a:ea typeface="ＭＳ Ｐゴシック"/>
              <a:cs typeface="ＭＳ Ｐゴシック"/>
            </a:endParaRPr>
          </a:p>
        </p:txBody>
      </p:sp>
      <p:sp>
        <p:nvSpPr>
          <p:cNvPr id="10"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Major types of scrapers</a:t>
            </a:r>
          </a:p>
        </p:txBody>
      </p:sp>
      <p:pic>
        <p:nvPicPr>
          <p:cNvPr id="11" name="Picture 8" descr="SET_13__22_04_05_010"/>
          <p:cNvPicPr>
            <a:picLocks noChangeAspect="1" noChangeArrowheads="1"/>
          </p:cNvPicPr>
          <p:nvPr/>
        </p:nvPicPr>
        <p:blipFill>
          <a:blip r:embed="rId3" cstate="print"/>
          <a:srcRect/>
          <a:stretch>
            <a:fillRect/>
          </a:stretch>
        </p:blipFill>
        <p:spPr bwMode="auto">
          <a:xfrm>
            <a:off x="4238157" y="4597400"/>
            <a:ext cx="4448643" cy="1955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a:xfrm>
            <a:off x="457200" y="1600200"/>
            <a:ext cx="3792538" cy="784225"/>
          </a:xfrm>
        </p:spPr>
        <p:txBody>
          <a:bodyPr/>
          <a:lstStyle/>
          <a:p>
            <a:pPr marL="609600" indent="-609600">
              <a:buFontTx/>
              <a:buAutoNum type="arabicPeriod" startAt="3"/>
            </a:pPr>
            <a:r>
              <a:rPr lang="en-US" dirty="0" smtClean="0">
                <a:latin typeface="Arial" pitchFamily="34" charset="0"/>
                <a:cs typeface="Arial" pitchFamily="34" charset="0"/>
              </a:rPr>
              <a:t>Towed scrapers</a:t>
            </a:r>
          </a:p>
        </p:txBody>
      </p:sp>
      <p:pic>
        <p:nvPicPr>
          <p:cNvPr id="41988" name="Picture 4" descr="Ashland Skid Steer Scraper"/>
          <p:cNvPicPr>
            <a:picLocks noChangeAspect="1" noChangeArrowheads="1"/>
          </p:cNvPicPr>
          <p:nvPr/>
        </p:nvPicPr>
        <p:blipFill>
          <a:blip r:embed="rId2" cstate="print"/>
          <a:srcRect/>
          <a:stretch>
            <a:fillRect/>
          </a:stretch>
        </p:blipFill>
        <p:spPr bwMode="auto">
          <a:xfrm>
            <a:off x="1066800" y="2819400"/>
            <a:ext cx="2926080" cy="2194560"/>
          </a:xfrm>
          <a:prstGeom prst="rect">
            <a:avLst/>
          </a:prstGeom>
          <a:noFill/>
          <a:ln w="9525">
            <a:noFill/>
            <a:miter lim="800000"/>
            <a:headEnd/>
            <a:tailEnd/>
          </a:ln>
        </p:spPr>
      </p:pic>
      <p:pic>
        <p:nvPicPr>
          <p:cNvPr id="41989" name="Picture 5" descr="NH T9060 scrapers"/>
          <p:cNvPicPr>
            <a:picLocks noChangeAspect="1" noChangeArrowheads="1"/>
          </p:cNvPicPr>
          <p:nvPr/>
        </p:nvPicPr>
        <p:blipFill>
          <a:blip r:embed="rId3" cstate="print"/>
          <a:srcRect/>
          <a:stretch>
            <a:fillRect/>
          </a:stretch>
        </p:blipFill>
        <p:spPr bwMode="auto">
          <a:xfrm>
            <a:off x="4114800" y="2819400"/>
            <a:ext cx="4504362" cy="2194560"/>
          </a:xfrm>
          <a:prstGeom prst="rect">
            <a:avLst/>
          </a:prstGeom>
          <a:noFill/>
          <a:ln w="9525">
            <a:noFill/>
            <a:miter lim="800000"/>
            <a:headEnd/>
            <a:tailEnd/>
          </a:ln>
        </p:spPr>
      </p:pic>
      <p:sp>
        <p:nvSpPr>
          <p:cNvPr id="7"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Major types of scrapers</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4294967295"/>
          </p:nvPr>
        </p:nvSpPr>
        <p:spPr>
          <a:xfrm>
            <a:off x="518160" y="1600200"/>
            <a:ext cx="7863840" cy="4708525"/>
          </a:xfrm>
        </p:spPr>
        <p:txBody>
          <a:bodyPr/>
          <a:lstStyle/>
          <a:p>
            <a:pPr>
              <a:buFont typeface="Wingdings 2" pitchFamily="18" charset="2"/>
              <a:buNone/>
            </a:pPr>
            <a:r>
              <a:rPr lang="en-US" dirty="0" smtClean="0">
                <a:latin typeface="Arial" pitchFamily="34" charset="0"/>
                <a:cs typeface="Arial" pitchFamily="34" charset="0"/>
              </a:rPr>
              <a:t>Towed Scrapers</a:t>
            </a:r>
          </a:p>
          <a:p>
            <a:r>
              <a:rPr lang="en-US" dirty="0" smtClean="0">
                <a:latin typeface="Arial" pitchFamily="34" charset="0"/>
                <a:cs typeface="Arial" pitchFamily="34" charset="0"/>
              </a:rPr>
              <a:t>Capacity (heaped) - 18.8 yd</a:t>
            </a:r>
            <a:r>
              <a:rPr lang="en-US" baseline="30000" dirty="0" smtClean="0">
                <a:latin typeface="Arial" pitchFamily="34" charset="0"/>
                <a:cs typeface="Arial" pitchFamily="34" charset="0"/>
              </a:rPr>
              <a:t>3</a:t>
            </a:r>
            <a:r>
              <a:rPr lang="en-US" dirty="0" smtClean="0">
                <a:latin typeface="Arial" pitchFamily="34" charset="0"/>
                <a:cs typeface="Arial" pitchFamily="34" charset="0"/>
              </a:rPr>
              <a:t> to 23.5 yd</a:t>
            </a:r>
            <a:r>
              <a:rPr lang="en-US" baseline="30000" dirty="0" smtClean="0">
                <a:latin typeface="Arial" pitchFamily="34" charset="0"/>
                <a:cs typeface="Arial" pitchFamily="34" charset="0"/>
              </a:rPr>
              <a:t>3</a:t>
            </a:r>
          </a:p>
          <a:p>
            <a:r>
              <a:rPr lang="en-US" dirty="0" smtClean="0">
                <a:latin typeface="Arial" pitchFamily="34" charset="0"/>
                <a:cs typeface="Arial" pitchFamily="34" charset="0"/>
              </a:rPr>
              <a:t>Capacity (struck) - 13 yd</a:t>
            </a:r>
            <a:r>
              <a:rPr lang="en-US" baseline="30000" dirty="0" smtClean="0">
                <a:latin typeface="Arial" pitchFamily="34" charset="0"/>
                <a:cs typeface="Arial" pitchFamily="34" charset="0"/>
              </a:rPr>
              <a:t>3</a:t>
            </a:r>
            <a:r>
              <a:rPr lang="en-US" dirty="0" smtClean="0">
                <a:latin typeface="Arial" pitchFamily="34" charset="0"/>
                <a:cs typeface="Arial" pitchFamily="34" charset="0"/>
              </a:rPr>
              <a:t> to 17 yd</a:t>
            </a:r>
            <a:r>
              <a:rPr lang="en-US" baseline="30000" dirty="0" smtClean="0">
                <a:latin typeface="Arial" pitchFamily="34" charset="0"/>
                <a:cs typeface="Arial" pitchFamily="34" charset="0"/>
              </a:rPr>
              <a:t>3</a:t>
            </a:r>
          </a:p>
          <a:p>
            <a:r>
              <a:rPr lang="en-US" dirty="0" smtClean="0">
                <a:latin typeface="Arial" pitchFamily="34" charset="0"/>
                <a:cs typeface="Arial" pitchFamily="34" charset="0"/>
              </a:rPr>
              <a:t>Least expensive</a:t>
            </a:r>
          </a:p>
        </p:txBody>
      </p:sp>
      <p:pic>
        <p:nvPicPr>
          <p:cNvPr id="43012" name="Picture 3"/>
          <p:cNvPicPr>
            <a:picLocks noChangeAspect="1" noChangeArrowheads="1"/>
          </p:cNvPicPr>
          <p:nvPr/>
        </p:nvPicPr>
        <p:blipFill>
          <a:blip r:embed="rId2" cstate="print"/>
          <a:srcRect/>
          <a:stretch>
            <a:fillRect/>
          </a:stretch>
        </p:blipFill>
        <p:spPr bwMode="auto">
          <a:xfrm>
            <a:off x="4343400" y="3429000"/>
            <a:ext cx="3810000" cy="2509838"/>
          </a:xfrm>
          <a:prstGeom prst="rect">
            <a:avLst/>
          </a:prstGeom>
          <a:noFill/>
          <a:ln w="9525">
            <a:noFill/>
            <a:miter lim="800000"/>
            <a:headEnd/>
            <a:tailEnd/>
          </a:ln>
        </p:spPr>
      </p:pic>
      <p:sp>
        <p:nvSpPr>
          <p:cNvPr id="43013" name="TextBox 5"/>
          <p:cNvSpPr txBox="1">
            <a:spLocks noChangeArrowheads="1"/>
          </p:cNvSpPr>
          <p:nvPr/>
        </p:nvSpPr>
        <p:spPr bwMode="auto">
          <a:xfrm>
            <a:off x="4953000" y="6019800"/>
            <a:ext cx="3124200" cy="215900"/>
          </a:xfrm>
          <a:prstGeom prst="rect">
            <a:avLst/>
          </a:prstGeom>
          <a:noFill/>
          <a:ln w="9525">
            <a:noFill/>
            <a:miter lim="800000"/>
            <a:headEnd/>
            <a:tailEnd/>
          </a:ln>
        </p:spPr>
        <p:txBody>
          <a:bodyPr>
            <a:spAutoFit/>
          </a:bodyPr>
          <a:lstStyle/>
          <a:p>
            <a:pPr eaLnBrk="0" hangingPunct="0"/>
            <a:r>
              <a:rPr lang="en-US" sz="800" dirty="0">
                <a:ea typeface="ＭＳ Ｐゴシック"/>
                <a:cs typeface="ＭＳ Ｐゴシック"/>
              </a:rPr>
              <a:t>Source: http://www.cat.com/cda/layout?m=111776&amp;x=7</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a:xfrm>
            <a:off x="528637" y="1600200"/>
            <a:ext cx="8615363" cy="871538"/>
          </a:xfrm>
        </p:spPr>
        <p:txBody>
          <a:bodyPr/>
          <a:lstStyle/>
          <a:p>
            <a:pPr marL="609600" indent="-609600">
              <a:buFontTx/>
              <a:buAutoNum type="arabicPeriod" startAt="4"/>
            </a:pPr>
            <a:r>
              <a:rPr lang="en-US" dirty="0" smtClean="0">
                <a:latin typeface="Arial" pitchFamily="34" charset="0"/>
                <a:cs typeface="Arial" pitchFamily="34" charset="0"/>
              </a:rPr>
              <a:t>Elevating scrapers</a:t>
            </a:r>
          </a:p>
          <a:p>
            <a:pPr marL="609600" indent="-609600">
              <a:buNone/>
            </a:pPr>
            <a:r>
              <a:rPr lang="en-US" sz="2000" dirty="0" smtClean="0">
                <a:latin typeface="Arial" pitchFamily="34" charset="0"/>
                <a:cs typeface="Arial" pitchFamily="34" charset="0"/>
              </a:rPr>
              <a:t>	(also known as Paddle Wheel or Self-loading scrapers)</a:t>
            </a:r>
          </a:p>
        </p:txBody>
      </p:sp>
      <p:pic>
        <p:nvPicPr>
          <p:cNvPr id="44037" name="Picture 5"/>
          <p:cNvPicPr>
            <a:picLocks noChangeAspect="1" noChangeArrowheads="1"/>
          </p:cNvPicPr>
          <p:nvPr/>
        </p:nvPicPr>
        <p:blipFill>
          <a:blip r:embed="rId2" cstate="print"/>
          <a:srcRect/>
          <a:stretch>
            <a:fillRect/>
          </a:stretch>
        </p:blipFill>
        <p:spPr bwMode="auto">
          <a:xfrm>
            <a:off x="1640420" y="4800600"/>
            <a:ext cx="2474380" cy="1691640"/>
          </a:xfrm>
          <a:prstGeom prst="rect">
            <a:avLst/>
          </a:prstGeom>
          <a:noFill/>
          <a:ln w="9525">
            <a:noFill/>
            <a:miter lim="800000"/>
            <a:headEnd/>
            <a:tailEnd/>
          </a:ln>
        </p:spPr>
      </p:pic>
      <p:sp>
        <p:nvSpPr>
          <p:cNvPr id="44038" name="Text Box 6"/>
          <p:cNvSpPr txBox="1">
            <a:spLocks noChangeArrowheads="1"/>
          </p:cNvSpPr>
          <p:nvPr/>
        </p:nvSpPr>
        <p:spPr bwMode="auto">
          <a:xfrm>
            <a:off x="2286000" y="6542086"/>
            <a:ext cx="1828800" cy="215444"/>
          </a:xfrm>
          <a:prstGeom prst="rect">
            <a:avLst/>
          </a:prstGeom>
          <a:noFill/>
          <a:ln w="9525">
            <a:noFill/>
            <a:miter lim="800000"/>
            <a:headEnd/>
            <a:tailEnd/>
          </a:ln>
        </p:spPr>
        <p:txBody>
          <a:bodyPr wrap="square">
            <a:spAutoFit/>
          </a:bodyPr>
          <a:lstStyle/>
          <a:p>
            <a:pPr>
              <a:spcBef>
                <a:spcPct val="50000"/>
              </a:spcBef>
            </a:pPr>
            <a:r>
              <a:rPr lang="en-US" sz="800" dirty="0">
                <a:ea typeface="ＭＳ Ｐゴシック"/>
                <a:cs typeface="ＭＳ Ｐゴシック"/>
              </a:rPr>
              <a:t>Caterpillar 615C elevating scraper </a:t>
            </a:r>
          </a:p>
        </p:txBody>
      </p:sp>
      <p:pic>
        <p:nvPicPr>
          <p:cNvPr id="44039" name="Picture 7"/>
          <p:cNvPicPr>
            <a:picLocks noChangeAspect="1" noChangeArrowheads="1"/>
          </p:cNvPicPr>
          <p:nvPr/>
        </p:nvPicPr>
        <p:blipFill>
          <a:blip r:embed="rId3" cstate="print"/>
          <a:srcRect/>
          <a:stretch>
            <a:fillRect/>
          </a:stretch>
        </p:blipFill>
        <p:spPr bwMode="auto">
          <a:xfrm>
            <a:off x="4953000" y="4800600"/>
            <a:ext cx="2253919" cy="1691640"/>
          </a:xfrm>
          <a:prstGeom prst="rect">
            <a:avLst/>
          </a:prstGeom>
          <a:noFill/>
          <a:ln w="9525">
            <a:noFill/>
            <a:miter lim="800000"/>
            <a:headEnd/>
            <a:tailEnd/>
          </a:ln>
        </p:spPr>
      </p:pic>
      <p:sp>
        <p:nvSpPr>
          <p:cNvPr id="44040" name="Text Box 8"/>
          <p:cNvSpPr txBox="1">
            <a:spLocks noChangeArrowheads="1"/>
          </p:cNvSpPr>
          <p:nvPr/>
        </p:nvSpPr>
        <p:spPr bwMode="auto">
          <a:xfrm>
            <a:off x="5334000" y="6566356"/>
            <a:ext cx="1828800" cy="215444"/>
          </a:xfrm>
          <a:prstGeom prst="rect">
            <a:avLst/>
          </a:prstGeom>
          <a:noFill/>
          <a:ln w="9525">
            <a:noFill/>
            <a:miter lim="800000"/>
            <a:headEnd/>
            <a:tailEnd/>
          </a:ln>
        </p:spPr>
        <p:txBody>
          <a:bodyPr wrap="square">
            <a:spAutoFit/>
          </a:bodyPr>
          <a:lstStyle/>
          <a:p>
            <a:pPr>
              <a:spcBef>
                <a:spcPct val="50000"/>
              </a:spcBef>
            </a:pPr>
            <a:r>
              <a:rPr lang="en-US" sz="800" dirty="0">
                <a:ea typeface="ＭＳ Ｐゴシック"/>
                <a:cs typeface="ＭＳ Ｐゴシック"/>
              </a:rPr>
              <a:t>Caterpillar 633 elevating scraper </a:t>
            </a:r>
          </a:p>
        </p:txBody>
      </p:sp>
      <p:pic>
        <p:nvPicPr>
          <p:cNvPr id="44041" name="Picture 9"/>
          <p:cNvPicPr>
            <a:picLocks noChangeAspect="1" noChangeArrowheads="1"/>
          </p:cNvPicPr>
          <p:nvPr/>
        </p:nvPicPr>
        <p:blipFill>
          <a:blip r:embed="rId4" cstate="print"/>
          <a:srcRect/>
          <a:stretch>
            <a:fillRect/>
          </a:stretch>
        </p:blipFill>
        <p:spPr bwMode="auto">
          <a:xfrm>
            <a:off x="1600200" y="2667000"/>
            <a:ext cx="2538413" cy="1693863"/>
          </a:xfrm>
          <a:prstGeom prst="rect">
            <a:avLst/>
          </a:prstGeom>
          <a:noFill/>
          <a:ln w="9525">
            <a:noFill/>
            <a:miter lim="800000"/>
            <a:headEnd/>
            <a:tailEnd/>
          </a:ln>
        </p:spPr>
      </p:pic>
      <p:sp>
        <p:nvSpPr>
          <p:cNvPr id="44042" name="Text Box 10"/>
          <p:cNvSpPr txBox="1">
            <a:spLocks noChangeArrowheads="1"/>
          </p:cNvSpPr>
          <p:nvPr/>
        </p:nvSpPr>
        <p:spPr bwMode="auto">
          <a:xfrm>
            <a:off x="2286000" y="4343400"/>
            <a:ext cx="1828800" cy="215444"/>
          </a:xfrm>
          <a:prstGeom prst="rect">
            <a:avLst/>
          </a:prstGeom>
          <a:noFill/>
          <a:ln w="9525">
            <a:noFill/>
            <a:miter lim="800000"/>
            <a:headEnd/>
            <a:tailEnd/>
          </a:ln>
        </p:spPr>
        <p:txBody>
          <a:bodyPr wrap="square">
            <a:spAutoFit/>
          </a:bodyPr>
          <a:lstStyle/>
          <a:p>
            <a:pPr>
              <a:spcBef>
                <a:spcPct val="50000"/>
              </a:spcBef>
            </a:pPr>
            <a:r>
              <a:rPr lang="en-US" sz="800" dirty="0">
                <a:ea typeface="ＭＳ Ｐゴシック"/>
                <a:cs typeface="ＭＳ Ｐゴシック"/>
              </a:rPr>
              <a:t>Caterpillar 633D elevating scraper </a:t>
            </a:r>
          </a:p>
        </p:txBody>
      </p:sp>
      <p:pic>
        <p:nvPicPr>
          <p:cNvPr id="44043" name="Picture 11"/>
          <p:cNvPicPr>
            <a:picLocks noChangeAspect="1" noChangeArrowheads="1"/>
          </p:cNvPicPr>
          <p:nvPr/>
        </p:nvPicPr>
        <p:blipFill>
          <a:blip r:embed="rId5" cstate="print"/>
          <a:srcRect/>
          <a:stretch>
            <a:fillRect/>
          </a:stretch>
        </p:blipFill>
        <p:spPr bwMode="auto">
          <a:xfrm>
            <a:off x="4953000" y="2666999"/>
            <a:ext cx="2255520" cy="1691640"/>
          </a:xfrm>
          <a:prstGeom prst="rect">
            <a:avLst/>
          </a:prstGeom>
          <a:noFill/>
          <a:ln w="9525">
            <a:noFill/>
            <a:miter lim="800000"/>
            <a:headEnd/>
            <a:tailEnd/>
          </a:ln>
        </p:spPr>
      </p:pic>
      <p:sp>
        <p:nvSpPr>
          <p:cNvPr id="44044" name="Text Box 12"/>
          <p:cNvSpPr txBox="1">
            <a:spLocks noChangeArrowheads="1"/>
          </p:cNvSpPr>
          <p:nvPr/>
        </p:nvSpPr>
        <p:spPr bwMode="auto">
          <a:xfrm>
            <a:off x="6096000" y="4432756"/>
            <a:ext cx="1295400" cy="215444"/>
          </a:xfrm>
          <a:prstGeom prst="rect">
            <a:avLst/>
          </a:prstGeom>
          <a:noFill/>
          <a:ln w="9525">
            <a:noFill/>
            <a:miter lim="800000"/>
            <a:headEnd/>
            <a:tailEnd/>
          </a:ln>
        </p:spPr>
        <p:txBody>
          <a:bodyPr>
            <a:spAutoFit/>
          </a:bodyPr>
          <a:lstStyle/>
          <a:p>
            <a:pPr>
              <a:spcBef>
                <a:spcPct val="50000"/>
              </a:spcBef>
            </a:pPr>
            <a:r>
              <a:rPr lang="en-US" sz="800" dirty="0">
                <a:ea typeface="ＭＳ Ｐゴシック"/>
                <a:cs typeface="ＭＳ Ｐゴシック"/>
              </a:rPr>
              <a:t>Michigan scraper</a:t>
            </a:r>
          </a:p>
        </p:txBody>
      </p:sp>
      <p:sp>
        <p:nvSpPr>
          <p:cNvPr id="13"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Major types of scrapers</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4294967295"/>
          </p:nvPr>
        </p:nvSpPr>
        <p:spPr/>
        <p:txBody>
          <a:bodyPr/>
          <a:lstStyle/>
          <a:p>
            <a:pPr>
              <a:buFont typeface="Wingdings 2" pitchFamily="18" charset="2"/>
              <a:buNone/>
            </a:pPr>
            <a:r>
              <a:rPr lang="en-US" dirty="0" smtClean="0">
                <a:latin typeface="Arial" pitchFamily="34" charset="0"/>
                <a:cs typeface="Arial" pitchFamily="34" charset="0"/>
              </a:rPr>
              <a:t>Elevating Scrapers</a:t>
            </a:r>
          </a:p>
          <a:p>
            <a:r>
              <a:rPr lang="en-US" dirty="0" smtClean="0">
                <a:latin typeface="Arial" pitchFamily="34" charset="0"/>
                <a:cs typeface="Arial" pitchFamily="34" charset="0"/>
              </a:rPr>
              <a:t>Capacity(heaped) - 11 yd</a:t>
            </a:r>
            <a:r>
              <a:rPr lang="en-US" baseline="30000" dirty="0" smtClean="0">
                <a:latin typeface="Arial" pitchFamily="34" charset="0"/>
                <a:cs typeface="Arial" pitchFamily="34" charset="0"/>
              </a:rPr>
              <a:t>3</a:t>
            </a:r>
            <a:r>
              <a:rPr lang="en-US" dirty="0" smtClean="0">
                <a:latin typeface="Arial" pitchFamily="34" charset="0"/>
                <a:cs typeface="Arial" pitchFamily="34" charset="0"/>
              </a:rPr>
              <a:t> to 23 yd</a:t>
            </a:r>
            <a:r>
              <a:rPr lang="en-US" baseline="30000" dirty="0" smtClean="0">
                <a:latin typeface="Arial" pitchFamily="34" charset="0"/>
                <a:cs typeface="Arial" pitchFamily="34" charset="0"/>
              </a:rPr>
              <a:t>3</a:t>
            </a:r>
          </a:p>
          <a:p>
            <a:r>
              <a:rPr lang="en-US" dirty="0" smtClean="0">
                <a:latin typeface="Arial" pitchFamily="34" charset="0"/>
                <a:cs typeface="Arial" pitchFamily="34" charset="0"/>
              </a:rPr>
              <a:t>Max. Speed - 24.4 mph to 32 mph</a:t>
            </a:r>
          </a:p>
          <a:p>
            <a:r>
              <a:rPr lang="en-US" dirty="0" smtClean="0">
                <a:latin typeface="Arial" pitchFamily="34" charset="0"/>
                <a:cs typeface="Arial" pitchFamily="34" charset="0"/>
              </a:rPr>
              <a:t>Ability to homogenize </a:t>
            </a:r>
          </a:p>
          <a:p>
            <a:pPr>
              <a:buFont typeface="Wingdings 2" pitchFamily="18" charset="2"/>
              <a:buNone/>
            </a:pPr>
            <a:r>
              <a:rPr lang="en-US" dirty="0" smtClean="0">
                <a:latin typeface="Arial" pitchFamily="34" charset="0"/>
                <a:cs typeface="Arial" pitchFamily="34" charset="0"/>
              </a:rPr>
              <a:t>	and condition soil </a:t>
            </a:r>
          </a:p>
          <a:p>
            <a:pPr>
              <a:buFont typeface="Wingdings 2" pitchFamily="18" charset="2"/>
              <a:buNone/>
            </a:pPr>
            <a:r>
              <a:rPr lang="en-US" dirty="0" smtClean="0">
                <a:latin typeface="Arial" pitchFamily="34" charset="0"/>
                <a:cs typeface="Arial" pitchFamily="34" charset="0"/>
              </a:rPr>
              <a:t>	while loading</a:t>
            </a:r>
          </a:p>
        </p:txBody>
      </p:sp>
      <p:sp>
        <p:nvSpPr>
          <p:cNvPr id="45060" name="TextBox 3"/>
          <p:cNvSpPr txBox="1">
            <a:spLocks noChangeArrowheads="1"/>
          </p:cNvSpPr>
          <p:nvPr/>
        </p:nvSpPr>
        <p:spPr bwMode="auto">
          <a:xfrm>
            <a:off x="5334000" y="6172200"/>
            <a:ext cx="3124200" cy="215900"/>
          </a:xfrm>
          <a:prstGeom prst="rect">
            <a:avLst/>
          </a:prstGeom>
          <a:noFill/>
          <a:ln w="9525">
            <a:noFill/>
            <a:miter lim="800000"/>
            <a:headEnd/>
            <a:tailEnd/>
          </a:ln>
        </p:spPr>
        <p:txBody>
          <a:bodyPr>
            <a:spAutoFit/>
          </a:bodyPr>
          <a:lstStyle/>
          <a:p>
            <a:pPr eaLnBrk="0" hangingPunct="0"/>
            <a:r>
              <a:rPr lang="en-US" sz="800" dirty="0">
                <a:ea typeface="ＭＳ Ｐゴシック"/>
                <a:cs typeface="ＭＳ Ｐゴシック"/>
              </a:rPr>
              <a:t>Source: http://www.cat.com/cda/layout?m=111776&amp;x=7</a:t>
            </a:r>
          </a:p>
        </p:txBody>
      </p:sp>
      <p:pic>
        <p:nvPicPr>
          <p:cNvPr id="45061" name="Picture 2" descr="Elevating Scraper"/>
          <p:cNvPicPr>
            <a:picLocks noChangeAspect="1" noChangeArrowheads="1"/>
          </p:cNvPicPr>
          <p:nvPr/>
        </p:nvPicPr>
        <p:blipFill>
          <a:blip r:embed="rId2" cstate="print"/>
          <a:srcRect/>
          <a:stretch>
            <a:fillRect/>
          </a:stretch>
        </p:blipFill>
        <p:spPr bwMode="auto">
          <a:xfrm>
            <a:off x="4876800" y="3505200"/>
            <a:ext cx="3429000" cy="25717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457200" y="1600200"/>
            <a:ext cx="3873500" cy="696913"/>
          </a:xfrm>
        </p:spPr>
        <p:txBody>
          <a:bodyPr/>
          <a:lstStyle/>
          <a:p>
            <a:pPr marL="609600" indent="-609600">
              <a:buFontTx/>
              <a:buAutoNum type="arabicPeriod" startAt="5"/>
            </a:pPr>
            <a:r>
              <a:rPr lang="en-US" dirty="0" smtClean="0">
                <a:latin typeface="Arial" pitchFamily="34" charset="0"/>
                <a:cs typeface="Arial" pitchFamily="34" charset="0"/>
              </a:rPr>
              <a:t>Auger Scrapers</a:t>
            </a:r>
          </a:p>
        </p:txBody>
      </p:sp>
      <p:pic>
        <p:nvPicPr>
          <p:cNvPr id="46084" name="Picture 4"/>
          <p:cNvPicPr>
            <a:picLocks noChangeAspect="1" noChangeArrowheads="1"/>
          </p:cNvPicPr>
          <p:nvPr/>
        </p:nvPicPr>
        <p:blipFill>
          <a:blip r:embed="rId2" cstate="print"/>
          <a:srcRect/>
          <a:stretch>
            <a:fillRect/>
          </a:stretch>
        </p:blipFill>
        <p:spPr bwMode="auto">
          <a:xfrm>
            <a:off x="2209800" y="2438400"/>
            <a:ext cx="4953000" cy="2628900"/>
          </a:xfrm>
          <a:prstGeom prst="rect">
            <a:avLst/>
          </a:prstGeom>
          <a:noFill/>
          <a:ln w="9525">
            <a:noFill/>
            <a:miter lim="800000"/>
            <a:headEnd/>
            <a:tailEnd/>
          </a:ln>
        </p:spPr>
      </p:pic>
      <p:sp>
        <p:nvSpPr>
          <p:cNvPr id="46085" name="Text Box 5"/>
          <p:cNvSpPr txBox="1">
            <a:spLocks noChangeArrowheads="1"/>
          </p:cNvSpPr>
          <p:nvPr/>
        </p:nvSpPr>
        <p:spPr bwMode="auto">
          <a:xfrm>
            <a:off x="5334000" y="5118556"/>
            <a:ext cx="2057400" cy="215444"/>
          </a:xfrm>
          <a:prstGeom prst="rect">
            <a:avLst/>
          </a:prstGeom>
          <a:noFill/>
          <a:ln w="9525">
            <a:noFill/>
            <a:miter lim="800000"/>
            <a:headEnd/>
            <a:tailEnd/>
          </a:ln>
        </p:spPr>
        <p:txBody>
          <a:bodyPr wrap="square">
            <a:spAutoFit/>
          </a:bodyPr>
          <a:lstStyle/>
          <a:p>
            <a:pPr>
              <a:spcBef>
                <a:spcPct val="50000"/>
              </a:spcBef>
            </a:pPr>
            <a:r>
              <a:rPr lang="en-US" sz="800" dirty="0">
                <a:ea typeface="ＭＳ Ｐゴシック"/>
                <a:cs typeface="ＭＳ Ｐゴシック"/>
                <a:hlinkClick r:id="rId3"/>
              </a:rPr>
              <a:t> </a:t>
            </a:r>
            <a:r>
              <a:rPr lang="en-US" sz="800" dirty="0">
                <a:ea typeface="ＭＳ Ｐゴシック"/>
                <a:cs typeface="ＭＳ Ｐゴシック"/>
              </a:rPr>
              <a:t>Caterpillar 627G Auger Scraper </a:t>
            </a:r>
          </a:p>
        </p:txBody>
      </p:sp>
      <p:sp>
        <p:nvSpPr>
          <p:cNvPr id="7"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Major types of scrapers</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4294967295"/>
          </p:nvPr>
        </p:nvSpPr>
        <p:spPr>
          <a:xfrm>
            <a:off x="538162" y="1600200"/>
            <a:ext cx="6777038" cy="609600"/>
          </a:xfrm>
        </p:spPr>
        <p:txBody>
          <a:bodyPr/>
          <a:lstStyle/>
          <a:p>
            <a:pPr marL="609600" indent="-609600">
              <a:buFontTx/>
              <a:buAutoNum type="arabicPeriod" startAt="6"/>
            </a:pPr>
            <a:r>
              <a:rPr lang="en-US" dirty="0" smtClean="0">
                <a:latin typeface="Arial" pitchFamily="34" charset="0"/>
                <a:cs typeface="Arial" pitchFamily="34" charset="0"/>
              </a:rPr>
              <a:t>Push-pull (twin-hitch) scrapers</a:t>
            </a:r>
          </a:p>
        </p:txBody>
      </p:sp>
      <p:pic>
        <p:nvPicPr>
          <p:cNvPr id="47108" name="Picture 4"/>
          <p:cNvPicPr>
            <a:picLocks noChangeAspect="1" noChangeArrowheads="1"/>
          </p:cNvPicPr>
          <p:nvPr/>
        </p:nvPicPr>
        <p:blipFill>
          <a:blip r:embed="rId2" cstate="print"/>
          <a:srcRect/>
          <a:stretch>
            <a:fillRect/>
          </a:stretch>
        </p:blipFill>
        <p:spPr bwMode="auto">
          <a:xfrm>
            <a:off x="4114800" y="2362200"/>
            <a:ext cx="4471055" cy="3355848"/>
          </a:xfrm>
          <a:prstGeom prst="rect">
            <a:avLst/>
          </a:prstGeom>
          <a:noFill/>
          <a:ln w="9525">
            <a:noFill/>
            <a:miter lim="800000"/>
            <a:headEnd/>
            <a:tailEnd/>
          </a:ln>
        </p:spPr>
      </p:pic>
      <p:sp>
        <p:nvSpPr>
          <p:cNvPr id="47109" name="Text Box 5"/>
          <p:cNvSpPr txBox="1">
            <a:spLocks noChangeArrowheads="1"/>
          </p:cNvSpPr>
          <p:nvPr/>
        </p:nvSpPr>
        <p:spPr bwMode="auto">
          <a:xfrm>
            <a:off x="6324600" y="5791200"/>
            <a:ext cx="2438400" cy="215444"/>
          </a:xfrm>
          <a:prstGeom prst="rect">
            <a:avLst/>
          </a:prstGeom>
          <a:noFill/>
          <a:ln w="9525">
            <a:noFill/>
            <a:miter lim="800000"/>
            <a:headEnd/>
            <a:tailEnd/>
          </a:ln>
        </p:spPr>
        <p:txBody>
          <a:bodyPr wrap="square">
            <a:spAutoFit/>
          </a:bodyPr>
          <a:lstStyle/>
          <a:p>
            <a:pPr>
              <a:spcBef>
                <a:spcPct val="50000"/>
              </a:spcBef>
            </a:pPr>
            <a:r>
              <a:rPr lang="en-US" sz="800" dirty="0">
                <a:ea typeface="ＭＳ Ｐゴシック"/>
                <a:cs typeface="ＭＳ Ｐゴシック"/>
              </a:rPr>
              <a:t>Caterpillar 637E tandem push-pull scraper </a:t>
            </a:r>
          </a:p>
        </p:txBody>
      </p:sp>
      <p:pic>
        <p:nvPicPr>
          <p:cNvPr id="47110" name="Picture 6"/>
          <p:cNvPicPr>
            <a:picLocks noChangeAspect="1" noChangeArrowheads="1"/>
          </p:cNvPicPr>
          <p:nvPr/>
        </p:nvPicPr>
        <p:blipFill>
          <a:blip r:embed="rId3" cstate="print"/>
          <a:srcRect/>
          <a:stretch>
            <a:fillRect/>
          </a:stretch>
        </p:blipFill>
        <p:spPr bwMode="auto">
          <a:xfrm>
            <a:off x="609600" y="2362200"/>
            <a:ext cx="3352800" cy="3352800"/>
          </a:xfrm>
          <a:prstGeom prst="rect">
            <a:avLst/>
          </a:prstGeom>
          <a:noFill/>
          <a:ln w="9525">
            <a:noFill/>
            <a:miter lim="800000"/>
            <a:headEnd/>
            <a:tailEnd/>
          </a:ln>
        </p:spPr>
      </p:pic>
      <p:sp>
        <p:nvSpPr>
          <p:cNvPr id="47111" name="Text Box 7"/>
          <p:cNvSpPr txBox="1">
            <a:spLocks noChangeArrowheads="1"/>
          </p:cNvSpPr>
          <p:nvPr/>
        </p:nvSpPr>
        <p:spPr bwMode="auto">
          <a:xfrm>
            <a:off x="2514600" y="5791200"/>
            <a:ext cx="1600200" cy="215444"/>
          </a:xfrm>
          <a:prstGeom prst="rect">
            <a:avLst/>
          </a:prstGeom>
          <a:noFill/>
          <a:ln w="9525">
            <a:noFill/>
            <a:miter lim="800000"/>
            <a:headEnd/>
            <a:tailEnd/>
          </a:ln>
        </p:spPr>
        <p:txBody>
          <a:bodyPr wrap="square">
            <a:spAutoFit/>
          </a:bodyPr>
          <a:lstStyle/>
          <a:p>
            <a:pPr>
              <a:spcBef>
                <a:spcPct val="50000"/>
              </a:spcBef>
            </a:pPr>
            <a:r>
              <a:rPr lang="en-US" sz="800" b="1" dirty="0">
                <a:ea typeface="ＭＳ Ｐゴシック"/>
                <a:cs typeface="ＭＳ Ｐゴシック"/>
              </a:rPr>
              <a:t>657G Push Pull Scraper</a:t>
            </a:r>
            <a:endParaRPr lang="en-US" sz="800" dirty="0">
              <a:ea typeface="ＭＳ Ｐゴシック"/>
              <a:cs typeface="ＭＳ Ｐゴシック"/>
            </a:endParaRPr>
          </a:p>
        </p:txBody>
      </p:sp>
      <p:sp>
        <p:nvSpPr>
          <p:cNvPr id="9"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Major types of scrapers</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Scraper14"/>
          <p:cNvPicPr>
            <a:picLocks noChangeAspect="1" noChangeArrowheads="1"/>
          </p:cNvPicPr>
          <p:nvPr/>
        </p:nvPicPr>
        <p:blipFill>
          <a:blip r:embed="rId2" cstate="print"/>
          <a:srcRect/>
          <a:stretch>
            <a:fillRect/>
          </a:stretch>
        </p:blipFill>
        <p:spPr bwMode="auto">
          <a:xfrm>
            <a:off x="762000" y="895350"/>
            <a:ext cx="7705940" cy="51244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Scraper4"/>
          <p:cNvPicPr>
            <a:picLocks noChangeAspect="1" noChangeArrowheads="1"/>
          </p:cNvPicPr>
          <p:nvPr/>
        </p:nvPicPr>
        <p:blipFill>
          <a:blip r:embed="rId2" cstate="print"/>
          <a:srcRect/>
          <a:stretch>
            <a:fillRect/>
          </a:stretch>
        </p:blipFill>
        <p:spPr bwMode="auto">
          <a:xfrm>
            <a:off x="762000" y="895350"/>
            <a:ext cx="7700211" cy="512064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533400" y="1524000"/>
            <a:ext cx="7924800" cy="4114800"/>
          </a:xfrm>
        </p:spPr>
        <p:txBody>
          <a:bodyPr/>
          <a:lstStyle/>
          <a:p>
            <a:pPr>
              <a:lnSpc>
                <a:spcPct val="120000"/>
              </a:lnSpc>
            </a:pPr>
            <a:r>
              <a:rPr lang="en-US" dirty="0" smtClean="0">
                <a:latin typeface="Arial" pitchFamily="34" charset="0"/>
                <a:cs typeface="Arial" pitchFamily="34" charset="0"/>
              </a:rPr>
              <a:t>Scrapers are a type of heavy machinery used for earthmoving</a:t>
            </a:r>
          </a:p>
          <a:p>
            <a:pPr>
              <a:lnSpc>
                <a:spcPct val="120000"/>
              </a:lnSpc>
            </a:pPr>
            <a:r>
              <a:rPr lang="en-US" dirty="0" smtClean="0">
                <a:latin typeface="Arial" pitchFamily="34" charset="0"/>
                <a:cs typeface="Arial" pitchFamily="34" charset="0"/>
              </a:rPr>
              <a:t>Scrapers are capable of excavating, hauling, and dumping material over medium-to long haul distances.</a:t>
            </a:r>
          </a:p>
          <a:p>
            <a:pPr>
              <a:lnSpc>
                <a:spcPct val="120000"/>
              </a:lnSpc>
            </a:pPr>
            <a:r>
              <a:rPr lang="en-US" dirty="0" smtClean="0">
                <a:latin typeface="Arial" pitchFamily="34" charset="0"/>
                <a:cs typeface="Arial" pitchFamily="34" charset="0"/>
              </a:rPr>
              <a:t>Scrapers are useful construction equipment when hauling distances range between 500 to 3000 feet.</a:t>
            </a:r>
          </a:p>
        </p:txBody>
      </p:sp>
      <p:sp>
        <p:nvSpPr>
          <p:cNvPr id="30724" name="Text Box 4"/>
          <p:cNvSpPr txBox="1">
            <a:spLocks noChangeArrowheads="1"/>
          </p:cNvSpPr>
          <p:nvPr/>
        </p:nvSpPr>
        <p:spPr bwMode="auto">
          <a:xfrm>
            <a:off x="5089525" y="6400800"/>
            <a:ext cx="4054475" cy="457200"/>
          </a:xfrm>
          <a:prstGeom prst="rect">
            <a:avLst/>
          </a:prstGeom>
          <a:noFill/>
          <a:ln w="9525">
            <a:noFill/>
            <a:miter lim="800000"/>
            <a:headEnd/>
            <a:tailEnd/>
          </a:ln>
        </p:spPr>
        <p:txBody>
          <a:bodyPr>
            <a:spAutoFit/>
          </a:bodyPr>
          <a:lstStyle/>
          <a:p>
            <a:pPr eaLnBrk="0" hangingPunct="0"/>
            <a:endParaRPr lang="en-US" sz="2400">
              <a:ea typeface="ＭＳ Ｐゴシック"/>
              <a:cs typeface="ＭＳ Ｐゴシック"/>
            </a:endParaRPr>
          </a:p>
        </p:txBody>
      </p:sp>
      <p:sp>
        <p:nvSpPr>
          <p:cNvPr id="30725" name="Rectangle 4"/>
          <p:cNvSpPr>
            <a:spLocks noChangeArrowheads="1"/>
          </p:cNvSpPr>
          <p:nvPr/>
        </p:nvSpPr>
        <p:spPr bwMode="auto">
          <a:xfrm>
            <a:off x="5257800" y="6324600"/>
            <a:ext cx="3810000" cy="461665"/>
          </a:xfrm>
          <a:prstGeom prst="rect">
            <a:avLst/>
          </a:prstGeom>
          <a:noFill/>
          <a:ln w="9525">
            <a:noFill/>
            <a:miter lim="800000"/>
            <a:headEnd/>
            <a:tailEnd/>
          </a:ln>
        </p:spPr>
        <p:txBody>
          <a:bodyPr wrap="square">
            <a:spAutoFit/>
          </a:bodyPr>
          <a:lstStyle/>
          <a:p>
            <a:pPr>
              <a:lnSpc>
                <a:spcPct val="90000"/>
              </a:lnSpc>
            </a:pPr>
            <a:r>
              <a:rPr lang="en-US" sz="800" dirty="0">
                <a:ea typeface="ＭＳ Ｐゴシック"/>
                <a:cs typeface="ＭＳ Ｐゴシック"/>
              </a:rPr>
              <a:t>Source:</a:t>
            </a:r>
            <a:r>
              <a:rPr lang="en-US" sz="800" dirty="0">
                <a:latin typeface="ヒラギノ角ゴ Pro W3"/>
                <a:ea typeface="ＭＳ Ｐゴシック"/>
                <a:cs typeface="ＭＳ Ｐゴシック"/>
              </a:rPr>
              <a:t> </a:t>
            </a:r>
            <a:r>
              <a:rPr lang="en-US" sz="800" u="sng" dirty="0">
                <a:ea typeface="ＭＳ Ｐゴシック"/>
                <a:cs typeface="ＭＳ Ｐゴシック"/>
              </a:rPr>
              <a:t>Caterpillar Performance Handbook</a:t>
            </a:r>
            <a:r>
              <a:rPr lang="en-US" sz="800" dirty="0">
                <a:ea typeface="ＭＳ Ｐゴシック"/>
                <a:cs typeface="ＭＳ Ｐゴシック"/>
              </a:rPr>
              <a:t>:  Edition 24, 8-1 to 8-5</a:t>
            </a:r>
          </a:p>
          <a:p>
            <a:pPr>
              <a:spcBef>
                <a:spcPct val="20000"/>
              </a:spcBef>
              <a:buFontTx/>
              <a:buChar char="•"/>
            </a:pPr>
            <a:r>
              <a:rPr lang="en-US" sz="800" dirty="0">
                <a:ea typeface="ＭＳ Ｐゴシック"/>
                <a:cs typeface="ＭＳ Ｐゴシック"/>
              </a:rPr>
              <a:t>S. W. </a:t>
            </a:r>
            <a:r>
              <a:rPr lang="en-US" sz="800" dirty="0" err="1">
                <a:ea typeface="ＭＳ Ｐゴシック"/>
                <a:cs typeface="ＭＳ Ｐゴシック"/>
              </a:rPr>
              <a:t>Nunnally</a:t>
            </a:r>
            <a:r>
              <a:rPr lang="en-US" sz="800" dirty="0">
                <a:ea typeface="ＭＳ Ｐゴシック"/>
                <a:cs typeface="ＭＳ Ｐゴシック"/>
              </a:rPr>
              <a:t>, Construction methods and management, 7th edition, 2007</a:t>
            </a:r>
          </a:p>
          <a:p>
            <a:pPr>
              <a:lnSpc>
                <a:spcPct val="90000"/>
              </a:lnSpc>
            </a:pPr>
            <a:endParaRPr lang="en-US" sz="800" dirty="0">
              <a:ea typeface="ＭＳ Ｐゴシック"/>
              <a:cs typeface="ＭＳ Ｐゴシック"/>
            </a:endParaRPr>
          </a:p>
        </p:txBody>
      </p:sp>
      <p:sp>
        <p:nvSpPr>
          <p:cNvPr id="6" name="Rectangle 5"/>
          <p:cNvSpPr txBox="1">
            <a:spLocks noChangeArrowheads="1"/>
          </p:cNvSpPr>
          <p:nvPr/>
        </p:nvSpPr>
        <p:spPr>
          <a:xfrm>
            <a:off x="457200" y="533400"/>
            <a:ext cx="8229600" cy="6858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What is scraper?</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457200" y="1600200"/>
            <a:ext cx="8001000" cy="784225"/>
          </a:xfrm>
        </p:spPr>
        <p:txBody>
          <a:bodyPr/>
          <a:lstStyle/>
          <a:p>
            <a:pPr marL="609600" indent="-609600">
              <a:buFontTx/>
              <a:buAutoNum type="arabicPeriod" startAt="7"/>
            </a:pPr>
            <a:r>
              <a:rPr lang="en-US" dirty="0" smtClean="0">
                <a:latin typeface="Arial" pitchFamily="34" charset="0"/>
                <a:cs typeface="Arial" pitchFamily="34" charset="0"/>
              </a:rPr>
              <a:t>Open-bowl scrapers</a:t>
            </a:r>
          </a:p>
          <a:p>
            <a:pPr marL="609600" indent="-609600">
              <a:buNone/>
            </a:pPr>
            <a:r>
              <a:rPr lang="en-US" sz="1800" dirty="0" smtClean="0">
                <a:latin typeface="Arial" pitchFamily="34" charset="0"/>
                <a:cs typeface="Arial" pitchFamily="34" charset="0"/>
              </a:rPr>
              <a:t>	(Capable of being loaded by front-end loaders or hydraulic excavators)</a:t>
            </a:r>
          </a:p>
        </p:txBody>
      </p:sp>
      <p:pic>
        <p:nvPicPr>
          <p:cNvPr id="50180" name="Picture 4"/>
          <p:cNvPicPr>
            <a:picLocks noChangeAspect="1" noChangeArrowheads="1"/>
          </p:cNvPicPr>
          <p:nvPr/>
        </p:nvPicPr>
        <p:blipFill>
          <a:blip r:embed="rId2" cstate="print"/>
          <a:srcRect/>
          <a:stretch>
            <a:fillRect/>
          </a:stretch>
        </p:blipFill>
        <p:spPr bwMode="auto">
          <a:xfrm>
            <a:off x="1524000" y="4648200"/>
            <a:ext cx="2740904" cy="1828800"/>
          </a:xfrm>
          <a:prstGeom prst="rect">
            <a:avLst/>
          </a:prstGeom>
          <a:noFill/>
          <a:ln w="9525">
            <a:noFill/>
            <a:miter lim="800000"/>
            <a:headEnd/>
            <a:tailEnd/>
          </a:ln>
        </p:spPr>
      </p:pic>
      <p:sp>
        <p:nvSpPr>
          <p:cNvPr id="50181" name="Text Box 5"/>
          <p:cNvSpPr txBox="1">
            <a:spLocks noChangeArrowheads="1"/>
          </p:cNvSpPr>
          <p:nvPr/>
        </p:nvSpPr>
        <p:spPr bwMode="auto">
          <a:xfrm>
            <a:off x="2438400" y="6477000"/>
            <a:ext cx="2438400" cy="215444"/>
          </a:xfrm>
          <a:prstGeom prst="rect">
            <a:avLst/>
          </a:prstGeom>
          <a:noFill/>
          <a:ln w="9525">
            <a:noFill/>
            <a:miter lim="800000"/>
            <a:headEnd/>
            <a:tailEnd/>
          </a:ln>
        </p:spPr>
        <p:txBody>
          <a:bodyPr>
            <a:spAutoFit/>
          </a:bodyPr>
          <a:lstStyle/>
          <a:p>
            <a:pPr>
              <a:spcBef>
                <a:spcPct val="50000"/>
              </a:spcBef>
            </a:pPr>
            <a:r>
              <a:rPr lang="en-US" sz="800" dirty="0">
                <a:ea typeface="ＭＳ Ｐゴシック"/>
                <a:cs typeface="ＭＳ Ｐゴシック"/>
              </a:rPr>
              <a:t>Caterpillar 621 open bowl scraper </a:t>
            </a:r>
          </a:p>
        </p:txBody>
      </p:sp>
      <p:pic>
        <p:nvPicPr>
          <p:cNvPr id="50182" name="Picture 6"/>
          <p:cNvPicPr>
            <a:picLocks noChangeAspect="1" noChangeArrowheads="1"/>
          </p:cNvPicPr>
          <p:nvPr/>
        </p:nvPicPr>
        <p:blipFill>
          <a:blip r:embed="rId3" cstate="print"/>
          <a:srcRect/>
          <a:stretch>
            <a:fillRect/>
          </a:stretch>
        </p:blipFill>
        <p:spPr bwMode="auto">
          <a:xfrm>
            <a:off x="5107826" y="2527756"/>
            <a:ext cx="2740774" cy="1828800"/>
          </a:xfrm>
          <a:prstGeom prst="rect">
            <a:avLst/>
          </a:prstGeom>
          <a:noFill/>
          <a:ln w="9525">
            <a:noFill/>
            <a:miter lim="800000"/>
            <a:headEnd/>
            <a:tailEnd/>
          </a:ln>
        </p:spPr>
      </p:pic>
      <p:sp>
        <p:nvSpPr>
          <p:cNvPr id="50183" name="Text Box 7"/>
          <p:cNvSpPr txBox="1">
            <a:spLocks noChangeArrowheads="1"/>
          </p:cNvSpPr>
          <p:nvPr/>
        </p:nvSpPr>
        <p:spPr bwMode="auto">
          <a:xfrm>
            <a:off x="5562600" y="4356556"/>
            <a:ext cx="2362200" cy="215444"/>
          </a:xfrm>
          <a:prstGeom prst="rect">
            <a:avLst/>
          </a:prstGeom>
          <a:noFill/>
          <a:ln w="9525">
            <a:noFill/>
            <a:miter lim="800000"/>
            <a:headEnd/>
            <a:tailEnd/>
          </a:ln>
        </p:spPr>
        <p:txBody>
          <a:bodyPr wrap="square">
            <a:spAutoFit/>
          </a:bodyPr>
          <a:lstStyle/>
          <a:p>
            <a:pPr>
              <a:spcBef>
                <a:spcPct val="50000"/>
              </a:spcBef>
            </a:pPr>
            <a:r>
              <a:rPr lang="en-US" sz="800" dirty="0">
                <a:ea typeface="ＭＳ Ｐゴシック"/>
                <a:cs typeface="ＭＳ Ｐゴシック"/>
              </a:rPr>
              <a:t>Caterpillar 627F tandem open bowl scraper </a:t>
            </a:r>
          </a:p>
        </p:txBody>
      </p:sp>
      <p:pic>
        <p:nvPicPr>
          <p:cNvPr id="50184" name="Picture 8"/>
          <p:cNvPicPr>
            <a:picLocks noChangeAspect="1" noChangeArrowheads="1"/>
          </p:cNvPicPr>
          <p:nvPr/>
        </p:nvPicPr>
        <p:blipFill>
          <a:blip r:embed="rId4" cstate="print"/>
          <a:srcRect/>
          <a:stretch>
            <a:fillRect/>
          </a:stretch>
        </p:blipFill>
        <p:spPr bwMode="auto">
          <a:xfrm>
            <a:off x="1219200" y="2527756"/>
            <a:ext cx="2436395" cy="1828800"/>
          </a:xfrm>
          <a:prstGeom prst="rect">
            <a:avLst/>
          </a:prstGeom>
          <a:noFill/>
          <a:ln w="9525">
            <a:noFill/>
            <a:miter lim="800000"/>
            <a:headEnd/>
            <a:tailEnd/>
          </a:ln>
        </p:spPr>
      </p:pic>
      <p:sp>
        <p:nvSpPr>
          <p:cNvPr id="50185" name="Text Box 9"/>
          <p:cNvSpPr txBox="1">
            <a:spLocks noChangeArrowheads="1"/>
          </p:cNvSpPr>
          <p:nvPr/>
        </p:nvSpPr>
        <p:spPr bwMode="auto">
          <a:xfrm>
            <a:off x="1371600" y="4343400"/>
            <a:ext cx="2438400" cy="215444"/>
          </a:xfrm>
          <a:prstGeom prst="rect">
            <a:avLst/>
          </a:prstGeom>
          <a:noFill/>
          <a:ln w="9525">
            <a:noFill/>
            <a:miter lim="800000"/>
            <a:headEnd/>
            <a:tailEnd/>
          </a:ln>
        </p:spPr>
        <p:txBody>
          <a:bodyPr>
            <a:spAutoFit/>
          </a:bodyPr>
          <a:lstStyle/>
          <a:p>
            <a:pPr>
              <a:spcBef>
                <a:spcPct val="50000"/>
              </a:spcBef>
            </a:pPr>
            <a:r>
              <a:rPr lang="en-US" sz="800" dirty="0">
                <a:ea typeface="ＭＳ Ｐゴシック"/>
                <a:cs typeface="ＭＳ Ｐゴシック"/>
              </a:rPr>
              <a:t>Caterpillar 631E open bowl scraper </a:t>
            </a:r>
          </a:p>
        </p:txBody>
      </p:sp>
      <p:pic>
        <p:nvPicPr>
          <p:cNvPr id="50186" name="Picture 10"/>
          <p:cNvPicPr>
            <a:picLocks noChangeAspect="1" noChangeArrowheads="1"/>
          </p:cNvPicPr>
          <p:nvPr/>
        </p:nvPicPr>
        <p:blipFill>
          <a:blip r:embed="rId5" cstate="print"/>
          <a:srcRect/>
          <a:stretch>
            <a:fillRect/>
          </a:stretch>
        </p:blipFill>
        <p:spPr bwMode="auto">
          <a:xfrm>
            <a:off x="5376211" y="4648200"/>
            <a:ext cx="2624789" cy="1828800"/>
          </a:xfrm>
          <a:prstGeom prst="rect">
            <a:avLst/>
          </a:prstGeom>
          <a:noFill/>
          <a:ln w="9525">
            <a:noFill/>
            <a:miter lim="800000"/>
            <a:headEnd/>
            <a:tailEnd/>
          </a:ln>
        </p:spPr>
      </p:pic>
      <p:sp>
        <p:nvSpPr>
          <p:cNvPr id="50187" name="Text Box 11"/>
          <p:cNvSpPr txBox="1">
            <a:spLocks noChangeArrowheads="1"/>
          </p:cNvSpPr>
          <p:nvPr/>
        </p:nvSpPr>
        <p:spPr bwMode="auto">
          <a:xfrm>
            <a:off x="6172200" y="6566356"/>
            <a:ext cx="2362200" cy="215444"/>
          </a:xfrm>
          <a:prstGeom prst="rect">
            <a:avLst/>
          </a:prstGeom>
          <a:noFill/>
          <a:ln w="9525">
            <a:noFill/>
            <a:miter lim="800000"/>
            <a:headEnd/>
            <a:tailEnd/>
          </a:ln>
        </p:spPr>
        <p:txBody>
          <a:bodyPr>
            <a:spAutoFit/>
          </a:bodyPr>
          <a:lstStyle/>
          <a:p>
            <a:pPr>
              <a:spcBef>
                <a:spcPct val="50000"/>
              </a:spcBef>
            </a:pPr>
            <a:r>
              <a:rPr lang="en-US" sz="800" dirty="0">
                <a:ea typeface="ＭＳ Ｐゴシック"/>
                <a:cs typeface="ＭＳ Ｐゴシック"/>
              </a:rPr>
              <a:t>Caterpillar 651 open bowl scraper </a:t>
            </a:r>
          </a:p>
        </p:txBody>
      </p:sp>
      <p:sp>
        <p:nvSpPr>
          <p:cNvPr id="13"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Major types of scrapers</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4294967295"/>
          </p:nvPr>
        </p:nvSpPr>
        <p:spPr/>
        <p:txBody>
          <a:bodyPr/>
          <a:lstStyle/>
          <a:p>
            <a:pPr>
              <a:buFont typeface="Wingdings 2" pitchFamily="18" charset="2"/>
              <a:buNone/>
            </a:pPr>
            <a:r>
              <a:rPr lang="en-US" dirty="0" smtClean="0">
                <a:latin typeface="Arial" pitchFamily="34" charset="0"/>
                <a:cs typeface="Arial" pitchFamily="34" charset="0"/>
              </a:rPr>
              <a:t>Open Bowl Scrapers</a:t>
            </a:r>
          </a:p>
          <a:p>
            <a:r>
              <a:rPr lang="en-US" dirty="0" smtClean="0">
                <a:latin typeface="Arial" pitchFamily="34" charset="0"/>
                <a:cs typeface="Arial" pitchFamily="34" charset="0"/>
              </a:rPr>
              <a:t>Capacity (heaped) - 22 yd</a:t>
            </a:r>
            <a:r>
              <a:rPr lang="en-US" baseline="30000" dirty="0" smtClean="0">
                <a:latin typeface="Arial" pitchFamily="34" charset="0"/>
                <a:cs typeface="Arial" pitchFamily="34" charset="0"/>
              </a:rPr>
              <a:t>3</a:t>
            </a:r>
            <a:r>
              <a:rPr lang="en-US" dirty="0" smtClean="0">
                <a:latin typeface="Arial" pitchFamily="34" charset="0"/>
                <a:cs typeface="Arial" pitchFamily="34" charset="0"/>
              </a:rPr>
              <a:t> to 44 yd</a:t>
            </a:r>
            <a:r>
              <a:rPr lang="en-US" baseline="30000" dirty="0" smtClean="0">
                <a:latin typeface="Arial" pitchFamily="34" charset="0"/>
                <a:cs typeface="Arial" pitchFamily="34" charset="0"/>
              </a:rPr>
              <a:t>3</a:t>
            </a:r>
          </a:p>
          <a:p>
            <a:r>
              <a:rPr lang="en-US" dirty="0" smtClean="0">
                <a:latin typeface="Arial" pitchFamily="34" charset="0"/>
                <a:cs typeface="Arial" pitchFamily="34" charset="0"/>
              </a:rPr>
              <a:t>Max. Speed - 32 mph to 36 mph</a:t>
            </a:r>
          </a:p>
          <a:p>
            <a:r>
              <a:rPr lang="en-US" dirty="0" smtClean="0">
                <a:latin typeface="Arial" pitchFamily="34" charset="0"/>
                <a:cs typeface="Arial" pitchFamily="34" charset="0"/>
              </a:rPr>
              <a:t>Often have push/pull</a:t>
            </a:r>
          </a:p>
          <a:p>
            <a:pPr>
              <a:buFont typeface="Wingdings 2" pitchFamily="18" charset="2"/>
              <a:buNone/>
            </a:pPr>
            <a:r>
              <a:rPr lang="en-US" dirty="0" smtClean="0">
                <a:latin typeface="Arial" pitchFamily="34" charset="0"/>
                <a:cs typeface="Arial" pitchFamily="34" charset="0"/>
              </a:rPr>
              <a:t>	ability </a:t>
            </a:r>
          </a:p>
          <a:p>
            <a:pPr>
              <a:buFont typeface="Wingdings 2" pitchFamily="18" charset="2"/>
              <a:buNone/>
            </a:pPr>
            <a:endParaRPr lang="en-US" dirty="0" smtClean="0">
              <a:latin typeface="Arial" pitchFamily="34" charset="0"/>
              <a:cs typeface="Arial" pitchFamily="34" charset="0"/>
            </a:endParaRPr>
          </a:p>
        </p:txBody>
      </p:sp>
      <p:sp>
        <p:nvSpPr>
          <p:cNvPr id="51204" name="TextBox 4"/>
          <p:cNvSpPr txBox="1">
            <a:spLocks noChangeArrowheads="1"/>
          </p:cNvSpPr>
          <p:nvPr/>
        </p:nvSpPr>
        <p:spPr bwMode="auto">
          <a:xfrm>
            <a:off x="5638800" y="6248400"/>
            <a:ext cx="3124200" cy="215900"/>
          </a:xfrm>
          <a:prstGeom prst="rect">
            <a:avLst/>
          </a:prstGeom>
          <a:noFill/>
          <a:ln w="9525">
            <a:noFill/>
            <a:miter lim="800000"/>
            <a:headEnd/>
            <a:tailEnd/>
          </a:ln>
        </p:spPr>
        <p:txBody>
          <a:bodyPr>
            <a:spAutoFit/>
          </a:bodyPr>
          <a:lstStyle/>
          <a:p>
            <a:pPr eaLnBrk="0" hangingPunct="0"/>
            <a:r>
              <a:rPr lang="en-US" sz="800" dirty="0">
                <a:ea typeface="ＭＳ Ｐゴシック"/>
                <a:cs typeface="ＭＳ Ｐゴシック"/>
              </a:rPr>
              <a:t>Source: http://www.cat.com/cda/layout?m=111776&amp;x=7</a:t>
            </a:r>
          </a:p>
        </p:txBody>
      </p:sp>
      <p:pic>
        <p:nvPicPr>
          <p:cNvPr id="51205" name="Picture 4" descr="Open Bowl Scraper"/>
          <p:cNvPicPr>
            <a:picLocks noChangeAspect="1" noChangeArrowheads="1"/>
          </p:cNvPicPr>
          <p:nvPr/>
        </p:nvPicPr>
        <p:blipFill>
          <a:blip r:embed="rId2" cstate="print"/>
          <a:srcRect/>
          <a:stretch>
            <a:fillRect/>
          </a:stretch>
        </p:blipFill>
        <p:spPr bwMode="auto">
          <a:xfrm>
            <a:off x="4953000" y="3505200"/>
            <a:ext cx="3581400" cy="26860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4294967295"/>
          </p:nvPr>
        </p:nvSpPr>
        <p:spPr/>
        <p:txBody>
          <a:bodyPr/>
          <a:lstStyle/>
          <a:p>
            <a:pPr>
              <a:buFont typeface="Wingdings 2" pitchFamily="18" charset="2"/>
              <a:buNone/>
            </a:pPr>
            <a:r>
              <a:rPr lang="en-US" dirty="0" smtClean="0">
                <a:latin typeface="Arial" pitchFamily="34" charset="0"/>
                <a:cs typeface="Arial" pitchFamily="34" charset="0"/>
              </a:rPr>
              <a:t>Coal Bowl Scrapers</a:t>
            </a:r>
          </a:p>
          <a:p>
            <a:r>
              <a:rPr lang="en-US" dirty="0" smtClean="0">
                <a:latin typeface="Arial" pitchFamily="34" charset="0"/>
                <a:cs typeface="Arial" pitchFamily="34" charset="0"/>
              </a:rPr>
              <a:t>Capacity (heaped) - 50 yd</a:t>
            </a:r>
            <a:r>
              <a:rPr lang="en-US" baseline="30000" dirty="0" smtClean="0">
                <a:latin typeface="Arial" pitchFamily="34" charset="0"/>
                <a:cs typeface="Arial" pitchFamily="34" charset="0"/>
              </a:rPr>
              <a:t>3</a:t>
            </a:r>
            <a:r>
              <a:rPr lang="en-US" dirty="0" smtClean="0">
                <a:latin typeface="Arial" pitchFamily="34" charset="0"/>
                <a:cs typeface="Arial" pitchFamily="34" charset="0"/>
              </a:rPr>
              <a:t> to 73 yd</a:t>
            </a:r>
            <a:r>
              <a:rPr lang="en-US" baseline="30000" dirty="0" smtClean="0">
                <a:latin typeface="Arial" pitchFamily="34" charset="0"/>
                <a:cs typeface="Arial" pitchFamily="34" charset="0"/>
              </a:rPr>
              <a:t>3</a:t>
            </a:r>
          </a:p>
          <a:p>
            <a:r>
              <a:rPr lang="en-US" dirty="0" smtClean="0">
                <a:latin typeface="Arial" pitchFamily="34" charset="0"/>
                <a:cs typeface="Arial" pitchFamily="34" charset="0"/>
              </a:rPr>
              <a:t>Max. speed - 31.1 mph to 34.1 mph</a:t>
            </a:r>
          </a:p>
          <a:p>
            <a:r>
              <a:rPr lang="en-US" dirty="0" smtClean="0">
                <a:latin typeface="Arial" pitchFamily="34" charset="0"/>
                <a:cs typeface="Arial" pitchFamily="34" charset="0"/>
              </a:rPr>
              <a:t>Often powered by </a:t>
            </a:r>
          </a:p>
          <a:p>
            <a:pPr>
              <a:buFont typeface="Wingdings 2" pitchFamily="18" charset="2"/>
              <a:buNone/>
            </a:pPr>
            <a:r>
              <a:rPr lang="en-US" dirty="0" smtClean="0">
                <a:latin typeface="Arial" pitchFamily="34" charset="0"/>
                <a:cs typeface="Arial" pitchFamily="34" charset="0"/>
              </a:rPr>
              <a:t>	twin engines</a:t>
            </a:r>
          </a:p>
          <a:p>
            <a:r>
              <a:rPr lang="en-US" dirty="0" smtClean="0">
                <a:latin typeface="Arial" pitchFamily="34" charset="0"/>
                <a:cs typeface="Arial" pitchFamily="34" charset="0"/>
              </a:rPr>
              <a:t>Most Expensive</a:t>
            </a:r>
          </a:p>
          <a:p>
            <a:pPr>
              <a:buFont typeface="Wingdings 2" pitchFamily="18" charset="2"/>
              <a:buNone/>
            </a:pPr>
            <a:endParaRPr lang="en-US" dirty="0" smtClean="0">
              <a:latin typeface="Arial" pitchFamily="34" charset="0"/>
              <a:cs typeface="Arial" pitchFamily="34" charset="0"/>
            </a:endParaRPr>
          </a:p>
        </p:txBody>
      </p:sp>
      <p:sp>
        <p:nvSpPr>
          <p:cNvPr id="52228" name="TextBox 3"/>
          <p:cNvSpPr txBox="1">
            <a:spLocks noChangeArrowheads="1"/>
          </p:cNvSpPr>
          <p:nvPr/>
        </p:nvSpPr>
        <p:spPr bwMode="auto">
          <a:xfrm>
            <a:off x="5486400" y="6324600"/>
            <a:ext cx="3124200" cy="215900"/>
          </a:xfrm>
          <a:prstGeom prst="rect">
            <a:avLst/>
          </a:prstGeom>
          <a:noFill/>
          <a:ln w="9525">
            <a:noFill/>
            <a:miter lim="800000"/>
            <a:headEnd/>
            <a:tailEnd/>
          </a:ln>
        </p:spPr>
        <p:txBody>
          <a:bodyPr>
            <a:spAutoFit/>
          </a:bodyPr>
          <a:lstStyle/>
          <a:p>
            <a:pPr eaLnBrk="0" hangingPunct="0"/>
            <a:r>
              <a:rPr lang="en-US" sz="800">
                <a:ea typeface="ＭＳ Ｐゴシック"/>
                <a:cs typeface="ＭＳ Ｐゴシック"/>
              </a:rPr>
              <a:t>Source: http://www.cat.com/cda/layout?m=111776&amp;x=7</a:t>
            </a:r>
          </a:p>
        </p:txBody>
      </p:sp>
      <p:pic>
        <p:nvPicPr>
          <p:cNvPr id="52229" name="Picture 2" descr="http://www.cat.com/cmms/images/overview_C013233.jpg"/>
          <p:cNvPicPr>
            <a:picLocks noChangeAspect="1" noChangeArrowheads="1"/>
          </p:cNvPicPr>
          <p:nvPr/>
        </p:nvPicPr>
        <p:blipFill>
          <a:blip r:embed="rId2" cstate="print"/>
          <a:srcRect/>
          <a:stretch>
            <a:fillRect/>
          </a:stretch>
        </p:blipFill>
        <p:spPr bwMode="auto">
          <a:xfrm>
            <a:off x="4572000" y="3505200"/>
            <a:ext cx="3810000" cy="27670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4294967295"/>
          </p:nvPr>
        </p:nvSpPr>
        <p:spPr>
          <a:xfrm>
            <a:off x="518160" y="1524000"/>
            <a:ext cx="7863840" cy="4708525"/>
          </a:xfrm>
        </p:spPr>
        <p:txBody>
          <a:bodyPr/>
          <a:lstStyle/>
          <a:p>
            <a:pPr>
              <a:lnSpc>
                <a:spcPct val="150000"/>
              </a:lnSpc>
            </a:pPr>
            <a:r>
              <a:rPr lang="en-US" sz="2600" dirty="0" smtClean="0">
                <a:latin typeface="Arial" pitchFamily="34" charset="0"/>
                <a:cs typeface="Arial" pitchFamily="34" charset="0"/>
              </a:rPr>
              <a:t>Rolling over on uneven ground and during turns, especially with full loads</a:t>
            </a:r>
          </a:p>
          <a:p>
            <a:pPr>
              <a:lnSpc>
                <a:spcPct val="150000"/>
              </a:lnSpc>
            </a:pPr>
            <a:r>
              <a:rPr lang="en-US" sz="2600" dirty="0" smtClean="0">
                <a:latin typeface="Arial" pitchFamily="34" charset="0"/>
                <a:cs typeface="Arial" pitchFamily="34" charset="0"/>
              </a:rPr>
              <a:t>Failure of brakes or other machinery components</a:t>
            </a:r>
          </a:p>
          <a:p>
            <a:pPr>
              <a:lnSpc>
                <a:spcPct val="150000"/>
              </a:lnSpc>
            </a:pPr>
            <a:r>
              <a:rPr lang="en-US" sz="2600" dirty="0" smtClean="0">
                <a:latin typeface="Arial" pitchFamily="34" charset="0"/>
                <a:cs typeface="Arial" pitchFamily="34" charset="0"/>
              </a:rPr>
              <a:t>Low visibility behind and around the machine</a:t>
            </a:r>
          </a:p>
          <a:p>
            <a:pPr>
              <a:lnSpc>
                <a:spcPct val="150000"/>
              </a:lnSpc>
            </a:pPr>
            <a:r>
              <a:rPr lang="en-US" sz="2600" dirty="0" smtClean="0">
                <a:latin typeface="Arial" pitchFamily="34" charset="0"/>
                <a:cs typeface="Arial" pitchFamily="34" charset="0"/>
              </a:rPr>
              <a:t>Crushing and wedging in between other objects </a:t>
            </a:r>
          </a:p>
        </p:txBody>
      </p:sp>
      <p:sp>
        <p:nvSpPr>
          <p:cNvPr id="4" name="Rectangle 5"/>
          <p:cNvSpPr txBox="1">
            <a:spLocks noChangeArrowheads="1"/>
          </p:cNvSpPr>
          <p:nvPr/>
        </p:nvSpPr>
        <p:spPr>
          <a:xfrm>
            <a:off x="457200" y="533400"/>
            <a:ext cx="8229600" cy="9144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Scraper hazards</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sz="half" idx="4294967295"/>
          </p:nvPr>
        </p:nvSpPr>
        <p:spPr>
          <a:xfrm>
            <a:off x="457200" y="1600200"/>
            <a:ext cx="7863840" cy="4708525"/>
          </a:xfrm>
        </p:spPr>
        <p:txBody>
          <a:bodyPr/>
          <a:lstStyle/>
          <a:p>
            <a:pPr>
              <a:lnSpc>
                <a:spcPct val="120000"/>
              </a:lnSpc>
            </a:pPr>
            <a:r>
              <a:rPr lang="en-US" sz="2600" dirty="0" smtClean="0">
                <a:latin typeface="Arial" pitchFamily="34" charset="0"/>
                <a:cs typeface="Arial" pitchFamily="34" charset="0"/>
              </a:rPr>
              <a:t>Failure of safety measures such as ROPS, backup alarms, safety belts</a:t>
            </a:r>
          </a:p>
          <a:p>
            <a:pPr>
              <a:lnSpc>
                <a:spcPct val="120000"/>
              </a:lnSpc>
            </a:pPr>
            <a:r>
              <a:rPr lang="en-US" sz="2600" dirty="0" smtClean="0">
                <a:latin typeface="Arial" pitchFamily="34" charset="0"/>
                <a:cs typeface="Arial" pitchFamily="34" charset="0"/>
              </a:rPr>
              <a:t>Poor communication among workers and operators</a:t>
            </a:r>
          </a:p>
          <a:p>
            <a:pPr>
              <a:lnSpc>
                <a:spcPct val="120000"/>
              </a:lnSpc>
            </a:pPr>
            <a:r>
              <a:rPr lang="en-US" sz="2600" dirty="0" smtClean="0">
                <a:latin typeface="Arial" pitchFamily="34" charset="0"/>
                <a:cs typeface="Arial" pitchFamily="34" charset="0"/>
              </a:rPr>
              <a:t>Hazardous road conditions </a:t>
            </a:r>
          </a:p>
          <a:p>
            <a:pPr>
              <a:lnSpc>
                <a:spcPct val="120000"/>
              </a:lnSpc>
            </a:pPr>
            <a:r>
              <a:rPr lang="en-US" sz="2600" dirty="0" smtClean="0">
                <a:latin typeface="Arial" pitchFamily="34" charset="0"/>
                <a:cs typeface="Arial" pitchFamily="34" charset="0"/>
              </a:rPr>
              <a:t>Dangerous maintenance situations</a:t>
            </a:r>
          </a:p>
        </p:txBody>
      </p:sp>
      <p:pic>
        <p:nvPicPr>
          <p:cNvPr id="63492" name="Picture 5" descr="DW21_87E_CAT_SCRAPER_TRACTOR_WITH_ATHEY_ROCK_BUCKET_1"/>
          <p:cNvPicPr>
            <a:picLocks noGrp="1" noChangeAspect="1" noChangeArrowheads="1"/>
          </p:cNvPicPr>
          <p:nvPr>
            <p:ph sz="half" idx="4294967295"/>
          </p:nvPr>
        </p:nvPicPr>
        <p:blipFill>
          <a:blip r:embed="rId2" cstate="print"/>
          <a:srcRect/>
          <a:stretch>
            <a:fillRect/>
          </a:stretch>
        </p:blipFill>
        <p:spPr>
          <a:xfrm>
            <a:off x="5791200" y="4953000"/>
            <a:ext cx="2837234" cy="1555750"/>
          </a:xfrm>
        </p:spPr>
      </p:pic>
      <p:sp>
        <p:nvSpPr>
          <p:cNvPr id="6" name="Rectangle 5"/>
          <p:cNvSpPr txBox="1">
            <a:spLocks noChangeArrowheads="1"/>
          </p:cNvSpPr>
          <p:nvPr/>
        </p:nvSpPr>
        <p:spPr>
          <a:xfrm>
            <a:off x="457200" y="533400"/>
            <a:ext cx="8229600" cy="9144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Some concerns</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smtClean="0">
                <a:solidFill>
                  <a:srgbClr val="FFFF00"/>
                </a:solidFill>
                <a:effectLst/>
              </a:rPr>
              <a:t>Scraper Fatality Statistics</a:t>
            </a:r>
            <a:br>
              <a:rPr lang="en-US" dirty="0" smtClean="0">
                <a:solidFill>
                  <a:srgbClr val="FFFF00"/>
                </a:solidFill>
                <a:effectLst/>
              </a:rPr>
            </a:br>
            <a:r>
              <a:rPr lang="en-US" sz="2700" dirty="0" smtClean="0">
                <a:solidFill>
                  <a:srgbClr val="FFFF00"/>
                </a:solidFill>
                <a:effectLst/>
              </a:rPr>
              <a:t>From 1990 thru 2009 OSHA investigated 52 incidents involving scrapers</a:t>
            </a:r>
            <a:endParaRPr lang="en-US" sz="2700" dirty="0">
              <a:solidFill>
                <a:srgbClr val="FFFF00"/>
              </a:solidFill>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672737"/>
              </p:ext>
            </p:extLst>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08239918-1618-4A8D-B9F4-5FAEA32316BD}" type="slidenum">
              <a:rPr lang="en-US" smtClean="0"/>
              <a:pPr>
                <a:defRPr/>
              </a:pPr>
              <a:t>25</a:t>
            </a:fld>
            <a:endParaRPr lang="en-US"/>
          </a:p>
        </p:txBody>
      </p:sp>
    </p:spTree>
    <p:extLst>
      <p:ext uri="{BB962C8B-B14F-4D97-AF65-F5344CB8AC3E}">
        <p14:creationId xmlns:p14="http://schemas.microsoft.com/office/powerpoint/2010/main" val="743993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Scraper Movement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9986494"/>
              </p:ext>
            </p:extLst>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08239918-1618-4A8D-B9F4-5FAEA32316BD}" type="slidenum">
              <a:rPr lang="en-US" smtClean="0"/>
              <a:pPr>
                <a:defRPr/>
              </a:pPr>
              <a:t>26</a:t>
            </a:fld>
            <a:endParaRPr lang="en-US"/>
          </a:p>
        </p:txBody>
      </p:sp>
    </p:spTree>
    <p:extLst>
      <p:ext uri="{BB962C8B-B14F-4D97-AF65-F5344CB8AC3E}">
        <p14:creationId xmlns:p14="http://schemas.microsoft.com/office/powerpoint/2010/main" val="577611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4"/>
          <p:cNvSpPr>
            <a:spLocks noGrp="1" noChangeArrowheads="1"/>
          </p:cNvSpPr>
          <p:nvPr>
            <p:ph type="body" idx="4294967295"/>
          </p:nvPr>
        </p:nvSpPr>
        <p:spPr>
          <a:xfrm>
            <a:off x="533400" y="1600200"/>
            <a:ext cx="7863840" cy="4708525"/>
          </a:xfrm>
        </p:spPr>
        <p:txBody>
          <a:bodyPr/>
          <a:lstStyle/>
          <a:p>
            <a:pPr>
              <a:lnSpc>
                <a:spcPct val="120000"/>
              </a:lnSpc>
            </a:pPr>
            <a:r>
              <a:rPr lang="en-US" dirty="0" smtClean="0">
                <a:latin typeface="Arial" pitchFamily="34" charset="0"/>
                <a:cs typeface="Arial" pitchFamily="34" charset="0"/>
              </a:rPr>
              <a:t>An operator was pulling a pan scraper with a tractor</a:t>
            </a:r>
          </a:p>
          <a:p>
            <a:pPr>
              <a:lnSpc>
                <a:spcPct val="120000"/>
              </a:lnSpc>
            </a:pPr>
            <a:r>
              <a:rPr lang="en-US" dirty="0" smtClean="0">
                <a:latin typeface="Arial" pitchFamily="34" charset="0"/>
                <a:cs typeface="Arial" pitchFamily="34" charset="0"/>
              </a:rPr>
              <a:t>The operator was driving along a ditch</a:t>
            </a:r>
          </a:p>
          <a:p>
            <a:pPr>
              <a:lnSpc>
                <a:spcPct val="120000"/>
              </a:lnSpc>
            </a:pPr>
            <a:r>
              <a:rPr lang="en-US" dirty="0" smtClean="0">
                <a:latin typeface="Arial" pitchFamily="34" charset="0"/>
                <a:cs typeface="Arial" pitchFamily="34" charset="0"/>
              </a:rPr>
              <a:t>The slope caused a rollover </a:t>
            </a:r>
          </a:p>
          <a:p>
            <a:pPr>
              <a:lnSpc>
                <a:spcPct val="120000"/>
              </a:lnSpc>
            </a:pPr>
            <a:r>
              <a:rPr lang="en-US" dirty="0" smtClean="0">
                <a:latin typeface="Arial" pitchFamily="34" charset="0"/>
                <a:cs typeface="Arial" pitchFamily="34" charset="0"/>
              </a:rPr>
              <a:t>The man was crushed because of a lack of rollover protection</a:t>
            </a:r>
          </a:p>
        </p:txBody>
      </p:sp>
      <p:sp>
        <p:nvSpPr>
          <p:cNvPr id="67588" name="Rectangle 5"/>
          <p:cNvSpPr>
            <a:spLocks noChangeArrowheads="1"/>
          </p:cNvSpPr>
          <p:nvPr/>
        </p:nvSpPr>
        <p:spPr bwMode="auto">
          <a:xfrm>
            <a:off x="5638800" y="6400800"/>
            <a:ext cx="3313113" cy="214313"/>
          </a:xfrm>
          <a:prstGeom prst="rect">
            <a:avLst/>
          </a:prstGeom>
          <a:noFill/>
          <a:ln w="9525">
            <a:noFill/>
            <a:miter lim="800000"/>
            <a:headEnd/>
            <a:tailEnd/>
          </a:ln>
        </p:spPr>
        <p:txBody>
          <a:bodyPr wrap="none">
            <a:spAutoFit/>
          </a:bodyPr>
          <a:lstStyle/>
          <a:p>
            <a:pPr eaLnBrk="0" hangingPunct="0">
              <a:spcBef>
                <a:spcPct val="50000"/>
              </a:spcBef>
            </a:pPr>
            <a:r>
              <a:rPr lang="en-US" sz="800" dirty="0">
                <a:ea typeface="ＭＳ Ｐゴシック"/>
                <a:cs typeface="ＭＳ Ｐゴシック"/>
              </a:rPr>
              <a:t>Source: Extracted from OSHA Accident Investigation Data 1990-</a:t>
            </a:r>
            <a:r>
              <a:rPr lang="en-US" sz="800" dirty="0" smtClean="0">
                <a:ea typeface="ＭＳ Ｐゴシック"/>
                <a:cs typeface="ＭＳ Ｐゴシック"/>
              </a:rPr>
              <a:t>2009</a:t>
            </a:r>
            <a:endParaRPr lang="en-US" sz="800" dirty="0">
              <a:ea typeface="ＭＳ Ｐゴシック"/>
              <a:cs typeface="ＭＳ Ｐゴシック"/>
            </a:endParaRPr>
          </a:p>
        </p:txBody>
      </p:sp>
      <p:sp>
        <p:nvSpPr>
          <p:cNvPr id="5"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Fatality Example</a:t>
            </a:r>
            <a:r>
              <a:rPr kumimoji="0" lang="en-US" sz="4000" b="1" i="0" u="none" strike="noStrike" kern="1200" cap="all" spc="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 </a:t>
            </a: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1</a:t>
            </a:r>
          </a:p>
        </p:txBody>
      </p:sp>
      <p:pic>
        <p:nvPicPr>
          <p:cNvPr id="136194" name="Picture 2" descr="http://www.derbyn.com/home/ranch/accidentman/rollover.jpg"/>
          <p:cNvPicPr>
            <a:picLocks noChangeAspect="1" noChangeArrowheads="1"/>
          </p:cNvPicPr>
          <p:nvPr/>
        </p:nvPicPr>
        <p:blipFill>
          <a:blip r:embed="rId2" cstate="print"/>
          <a:srcRect/>
          <a:stretch>
            <a:fillRect/>
          </a:stretch>
        </p:blipFill>
        <p:spPr bwMode="auto">
          <a:xfrm>
            <a:off x="7086600" y="4724400"/>
            <a:ext cx="1085850" cy="1325748"/>
          </a:xfrm>
          <a:prstGeom prst="rect">
            <a:avLst/>
          </a:prstGeom>
          <a:noFill/>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p:txBody>
          <a:bodyPr/>
          <a:lstStyle/>
          <a:p>
            <a:pPr>
              <a:lnSpc>
                <a:spcPct val="120000"/>
              </a:lnSpc>
            </a:pPr>
            <a:r>
              <a:rPr lang="en-US" dirty="0" smtClean="0">
                <a:latin typeface="Arial" pitchFamily="34" charset="0"/>
                <a:cs typeface="Arial" pitchFamily="34" charset="0"/>
              </a:rPr>
              <a:t>Operator was working with a surveyor</a:t>
            </a:r>
          </a:p>
          <a:p>
            <a:pPr>
              <a:lnSpc>
                <a:spcPct val="120000"/>
              </a:lnSpc>
            </a:pPr>
            <a:r>
              <a:rPr lang="en-US" dirty="0" smtClean="0">
                <a:latin typeface="Arial" pitchFamily="34" charset="0"/>
                <a:cs typeface="Arial" pitchFamily="34" charset="0"/>
              </a:rPr>
              <a:t>The surveyor knelt down to place a grade stick</a:t>
            </a:r>
          </a:p>
          <a:p>
            <a:pPr>
              <a:lnSpc>
                <a:spcPct val="120000"/>
              </a:lnSpc>
            </a:pPr>
            <a:r>
              <a:rPr lang="en-US" dirty="0" smtClean="0">
                <a:latin typeface="Arial" pitchFamily="34" charset="0"/>
                <a:cs typeface="Arial" pitchFamily="34" charset="0"/>
              </a:rPr>
              <a:t>The backup alarm was not working and the operator backed over the surveyor with a scraper</a:t>
            </a:r>
          </a:p>
          <a:p>
            <a:pPr>
              <a:lnSpc>
                <a:spcPct val="120000"/>
              </a:lnSpc>
            </a:pPr>
            <a:r>
              <a:rPr lang="en-US" dirty="0" smtClean="0">
                <a:latin typeface="Arial" pitchFamily="34" charset="0"/>
                <a:cs typeface="Arial" pitchFamily="34" charset="0"/>
              </a:rPr>
              <a:t>There was no third observer to communicate between the two men</a:t>
            </a:r>
          </a:p>
        </p:txBody>
      </p:sp>
      <p:sp>
        <p:nvSpPr>
          <p:cNvPr id="68612" name="Rectangle 4"/>
          <p:cNvSpPr>
            <a:spLocks noChangeArrowheads="1"/>
          </p:cNvSpPr>
          <p:nvPr/>
        </p:nvSpPr>
        <p:spPr bwMode="auto">
          <a:xfrm>
            <a:off x="5638800" y="6477000"/>
            <a:ext cx="3313113" cy="214313"/>
          </a:xfrm>
          <a:prstGeom prst="rect">
            <a:avLst/>
          </a:prstGeom>
          <a:noFill/>
          <a:ln w="9525">
            <a:noFill/>
            <a:miter lim="800000"/>
            <a:headEnd/>
            <a:tailEnd/>
          </a:ln>
        </p:spPr>
        <p:txBody>
          <a:bodyPr wrap="none">
            <a:spAutoFit/>
          </a:bodyPr>
          <a:lstStyle/>
          <a:p>
            <a:pPr eaLnBrk="0" hangingPunct="0">
              <a:spcBef>
                <a:spcPct val="50000"/>
              </a:spcBef>
            </a:pPr>
            <a:r>
              <a:rPr lang="en-US" sz="800" dirty="0">
                <a:ea typeface="ＭＳ Ｐゴシック"/>
                <a:cs typeface="ＭＳ Ｐゴシック"/>
              </a:rPr>
              <a:t>Source: Extracted from OSHA Accident Investigation Data 1990-</a:t>
            </a:r>
            <a:r>
              <a:rPr lang="en-US" sz="800" dirty="0" smtClean="0">
                <a:ea typeface="ＭＳ Ｐゴシック"/>
                <a:cs typeface="ＭＳ Ｐゴシック"/>
              </a:rPr>
              <a:t>2009</a:t>
            </a:r>
            <a:endParaRPr lang="en-US" sz="800" dirty="0">
              <a:ea typeface="ＭＳ Ｐゴシック"/>
              <a:cs typeface="ＭＳ Ｐゴシック"/>
            </a:endParaRPr>
          </a:p>
        </p:txBody>
      </p:sp>
      <p:sp>
        <p:nvSpPr>
          <p:cNvPr id="6"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fontAlgn="auto">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Lucida Grande" charset="0"/>
                <a:cs typeface="Lucida Grande" charset="0"/>
                <a:sym typeface="Lucida Grande" charset="0"/>
              </a:rPr>
              <a:t>Fatality Example </a:t>
            </a: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2</a:t>
            </a:r>
          </a:p>
        </p:txBody>
      </p:sp>
      <p:pic>
        <p:nvPicPr>
          <p:cNvPr id="7" name="Picture 2" descr="http://www.blogs.pn/images/blog-images/heavyequipmentschool/scraper_1.jpg"/>
          <p:cNvPicPr>
            <a:picLocks noChangeAspect="1" noChangeArrowheads="1"/>
          </p:cNvPicPr>
          <p:nvPr/>
        </p:nvPicPr>
        <p:blipFill>
          <a:blip r:embed="rId2" cstate="print"/>
          <a:srcRect/>
          <a:stretch>
            <a:fillRect/>
          </a:stretch>
        </p:blipFill>
        <p:spPr bwMode="auto">
          <a:xfrm>
            <a:off x="6705600" y="5003800"/>
            <a:ext cx="1828800" cy="1219201"/>
          </a:xfrm>
          <a:prstGeom prst="rect">
            <a:avLst/>
          </a:prstGeom>
          <a:noFill/>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sz="half" idx="4294967295"/>
          </p:nvPr>
        </p:nvSpPr>
        <p:spPr>
          <a:xfrm>
            <a:off x="4652963" y="1600200"/>
            <a:ext cx="4033837" cy="4708525"/>
          </a:xfrm>
        </p:spPr>
        <p:txBody>
          <a:bodyPr/>
          <a:lstStyle/>
          <a:p>
            <a:pPr>
              <a:lnSpc>
                <a:spcPct val="120000"/>
              </a:lnSpc>
            </a:pPr>
            <a:r>
              <a:rPr lang="en-US" sz="2400" dirty="0" smtClean="0">
                <a:latin typeface="Arial" pitchFamily="34" charset="0"/>
                <a:cs typeface="Arial" pitchFamily="34" charset="0"/>
              </a:rPr>
              <a:t>An employee just finished dumping a full pan load</a:t>
            </a:r>
          </a:p>
          <a:p>
            <a:pPr>
              <a:lnSpc>
                <a:spcPct val="120000"/>
              </a:lnSpc>
            </a:pPr>
            <a:r>
              <a:rPr lang="en-US" sz="2400" dirty="0" smtClean="0">
                <a:latin typeface="Arial" pitchFamily="34" charset="0"/>
                <a:cs typeface="Arial" pitchFamily="34" charset="0"/>
              </a:rPr>
              <a:t>As he made another pass he fell off of the machine</a:t>
            </a:r>
          </a:p>
          <a:p>
            <a:pPr>
              <a:lnSpc>
                <a:spcPct val="120000"/>
              </a:lnSpc>
            </a:pPr>
            <a:r>
              <a:rPr lang="en-US" sz="2400" dirty="0" smtClean="0">
                <a:latin typeface="Arial" pitchFamily="34" charset="0"/>
                <a:cs typeface="Arial" pitchFamily="34" charset="0"/>
              </a:rPr>
              <a:t>He was run over by the front left tire</a:t>
            </a:r>
          </a:p>
        </p:txBody>
      </p:sp>
      <p:pic>
        <p:nvPicPr>
          <p:cNvPr id="69636" name="Picture 5" descr="scraper"/>
          <p:cNvPicPr>
            <a:picLocks noGrp="1" noChangeAspect="1" noChangeArrowheads="1"/>
          </p:cNvPicPr>
          <p:nvPr>
            <p:ph sz="half" idx="4294967295"/>
          </p:nvPr>
        </p:nvPicPr>
        <p:blipFill>
          <a:blip r:embed="rId2" cstate="print"/>
          <a:srcRect/>
          <a:stretch>
            <a:fillRect/>
          </a:stretch>
        </p:blipFill>
        <p:spPr>
          <a:xfrm>
            <a:off x="457200" y="1774825"/>
            <a:ext cx="4033838" cy="4359275"/>
          </a:xfrm>
        </p:spPr>
      </p:pic>
      <p:sp>
        <p:nvSpPr>
          <p:cNvPr id="69637" name="Rectangle 6"/>
          <p:cNvSpPr>
            <a:spLocks noChangeArrowheads="1"/>
          </p:cNvSpPr>
          <p:nvPr/>
        </p:nvSpPr>
        <p:spPr bwMode="auto">
          <a:xfrm>
            <a:off x="5638800" y="6477000"/>
            <a:ext cx="3313113" cy="214313"/>
          </a:xfrm>
          <a:prstGeom prst="rect">
            <a:avLst/>
          </a:prstGeom>
          <a:noFill/>
          <a:ln w="9525">
            <a:noFill/>
            <a:miter lim="800000"/>
            <a:headEnd/>
            <a:tailEnd/>
          </a:ln>
        </p:spPr>
        <p:txBody>
          <a:bodyPr wrap="none">
            <a:spAutoFit/>
          </a:bodyPr>
          <a:lstStyle/>
          <a:p>
            <a:pPr eaLnBrk="0" hangingPunct="0">
              <a:spcBef>
                <a:spcPct val="50000"/>
              </a:spcBef>
            </a:pPr>
            <a:r>
              <a:rPr lang="en-US" sz="800" dirty="0">
                <a:ea typeface="ＭＳ Ｐゴシック"/>
                <a:cs typeface="ＭＳ Ｐゴシック"/>
              </a:rPr>
              <a:t>Source: Extracted from OSHA Accident Investigation Data 1990-</a:t>
            </a:r>
            <a:r>
              <a:rPr lang="en-US" sz="800" dirty="0" smtClean="0">
                <a:ea typeface="ＭＳ Ｐゴシック"/>
                <a:cs typeface="ＭＳ Ｐゴシック"/>
              </a:rPr>
              <a:t>2009</a:t>
            </a:r>
            <a:endParaRPr lang="en-US" sz="800" dirty="0">
              <a:ea typeface="ＭＳ Ｐゴシック"/>
              <a:cs typeface="ＭＳ Ｐゴシック"/>
            </a:endParaRPr>
          </a:p>
        </p:txBody>
      </p:sp>
      <p:sp>
        <p:nvSpPr>
          <p:cNvPr id="7"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fontAlgn="auto">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Lucida Grande" charset="0"/>
                <a:cs typeface="Lucida Grande" charset="0"/>
                <a:sym typeface="Lucida Grande" charset="0"/>
              </a:rPr>
              <a:t>Fatality Example </a:t>
            </a: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3</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4294967295"/>
          </p:nvPr>
        </p:nvSpPr>
        <p:spPr>
          <a:xfrm>
            <a:off x="381000" y="1371600"/>
            <a:ext cx="7772400" cy="4708525"/>
          </a:xfrm>
        </p:spPr>
        <p:txBody>
          <a:bodyPr/>
          <a:lstStyle/>
          <a:p>
            <a:pPr>
              <a:lnSpc>
                <a:spcPct val="150000"/>
              </a:lnSpc>
            </a:pPr>
            <a:r>
              <a:rPr lang="en-US" dirty="0" smtClean="0">
                <a:latin typeface="Arial" pitchFamily="34" charset="0"/>
                <a:cs typeface="Arial" pitchFamily="34" charset="0"/>
              </a:rPr>
              <a:t>Loading and transporting earth over short and medium distances.</a:t>
            </a:r>
          </a:p>
        </p:txBody>
      </p:sp>
      <p:pic>
        <p:nvPicPr>
          <p:cNvPr id="36868" name="Picture 2"/>
          <p:cNvPicPr>
            <a:picLocks noChangeAspect="1" noChangeArrowheads="1"/>
          </p:cNvPicPr>
          <p:nvPr/>
        </p:nvPicPr>
        <p:blipFill>
          <a:blip r:embed="rId2" cstate="print"/>
          <a:srcRect/>
          <a:stretch>
            <a:fillRect/>
          </a:stretch>
        </p:blipFill>
        <p:spPr bwMode="auto">
          <a:xfrm>
            <a:off x="1524000" y="2971800"/>
            <a:ext cx="5626100" cy="2805113"/>
          </a:xfrm>
          <a:prstGeom prst="rect">
            <a:avLst/>
          </a:prstGeom>
          <a:noFill/>
          <a:ln w="9525">
            <a:noFill/>
            <a:miter lim="800000"/>
            <a:headEnd/>
            <a:tailEnd/>
          </a:ln>
        </p:spPr>
      </p:pic>
      <p:sp>
        <p:nvSpPr>
          <p:cNvPr id="36869" name="TextBox 4"/>
          <p:cNvSpPr txBox="1">
            <a:spLocks noChangeArrowheads="1"/>
          </p:cNvSpPr>
          <p:nvPr/>
        </p:nvSpPr>
        <p:spPr bwMode="auto">
          <a:xfrm>
            <a:off x="3486150" y="6477000"/>
            <a:ext cx="5697143" cy="215444"/>
          </a:xfrm>
          <a:prstGeom prst="rect">
            <a:avLst/>
          </a:prstGeom>
          <a:noFill/>
          <a:ln w="9525">
            <a:noFill/>
            <a:miter lim="800000"/>
            <a:headEnd/>
            <a:tailEnd/>
          </a:ln>
        </p:spPr>
        <p:txBody>
          <a:bodyPr wrap="none">
            <a:spAutoFit/>
          </a:bodyPr>
          <a:lstStyle/>
          <a:p>
            <a:pPr eaLnBrk="0" hangingPunct="0"/>
            <a:r>
              <a:rPr lang="en-US" sz="800" dirty="0" smtClean="0">
                <a:ea typeface="ＭＳ Ｐゴシック"/>
                <a:cs typeface="ＭＳ Ｐゴシック"/>
              </a:rPr>
              <a:t>Source: </a:t>
            </a:r>
            <a:r>
              <a:rPr lang="en-US" sz="800" dirty="0" err="1" smtClean="0">
                <a:ea typeface="ＭＳ Ｐゴシック"/>
                <a:cs typeface="ＭＳ Ｐゴシック"/>
              </a:rPr>
              <a:t>www</a:t>
            </a:r>
            <a:r>
              <a:rPr lang="en-US" sz="800" dirty="0" err="1">
                <a:ea typeface="ＭＳ Ｐゴシック"/>
                <a:cs typeface="ＭＳ Ｐゴシック"/>
              </a:rPr>
              <a:t>.terex.com/main.php?obj</a:t>
            </a:r>
            <a:r>
              <a:rPr lang="en-US" sz="800" dirty="0">
                <a:ea typeface="ＭＳ Ｐゴシック"/>
                <a:cs typeface="ＭＳ Ｐゴシック"/>
              </a:rPr>
              <a:t>=prod&amp;action=VIEW&amp;id=21&amp;nav=prod&amp;cid=e3959eefdc65adcc4e0e616b833694b1</a:t>
            </a:r>
          </a:p>
        </p:txBody>
      </p:sp>
      <p:sp>
        <p:nvSpPr>
          <p:cNvPr id="6"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Standard usage</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4"/>
          <p:cNvSpPr>
            <a:spLocks noGrp="1" noChangeArrowheads="1"/>
          </p:cNvSpPr>
          <p:nvPr>
            <p:ph type="body" sz="half" idx="4294967295"/>
          </p:nvPr>
        </p:nvSpPr>
        <p:spPr>
          <a:xfrm>
            <a:off x="457200" y="3886200"/>
            <a:ext cx="8229600" cy="2266950"/>
          </a:xfrm>
        </p:spPr>
        <p:txBody>
          <a:bodyPr/>
          <a:lstStyle/>
          <a:p>
            <a:pPr>
              <a:lnSpc>
                <a:spcPct val="110000"/>
              </a:lnSpc>
            </a:pPr>
            <a:r>
              <a:rPr lang="en-US" sz="2400" dirty="0" smtClean="0">
                <a:latin typeface="Arial" pitchFamily="34" charset="0"/>
                <a:cs typeface="Arial" pitchFamily="34" charset="0"/>
              </a:rPr>
              <a:t>The owner/operator of an E200 International was completing a sharp left turn down a slope</a:t>
            </a:r>
          </a:p>
          <a:p>
            <a:pPr>
              <a:lnSpc>
                <a:spcPct val="110000"/>
              </a:lnSpc>
            </a:pPr>
            <a:r>
              <a:rPr lang="en-US" sz="2400" dirty="0" smtClean="0">
                <a:latin typeface="Arial" pitchFamily="34" charset="0"/>
                <a:cs typeface="Arial" pitchFamily="34" charset="0"/>
              </a:rPr>
              <a:t>The right rear wheel lifted off the ground and the scraper tilted down the hill</a:t>
            </a:r>
          </a:p>
          <a:p>
            <a:pPr>
              <a:lnSpc>
                <a:spcPct val="110000"/>
              </a:lnSpc>
            </a:pPr>
            <a:r>
              <a:rPr lang="en-US" sz="2400" dirty="0" smtClean="0">
                <a:latin typeface="Arial" pitchFamily="34" charset="0"/>
                <a:cs typeface="Arial" pitchFamily="34" charset="0"/>
              </a:rPr>
              <a:t>The machine rolled over and crushed the operator</a:t>
            </a:r>
          </a:p>
        </p:txBody>
      </p:sp>
      <p:pic>
        <p:nvPicPr>
          <p:cNvPr id="70660" name="Picture 5" descr="TerexScraper"/>
          <p:cNvPicPr>
            <a:picLocks noGrp="1" noChangeAspect="1" noChangeArrowheads="1"/>
          </p:cNvPicPr>
          <p:nvPr>
            <p:ph sz="half" idx="4294967295"/>
          </p:nvPr>
        </p:nvPicPr>
        <p:blipFill>
          <a:blip r:embed="rId2" cstate="print"/>
          <a:srcRect/>
          <a:stretch>
            <a:fillRect/>
          </a:stretch>
        </p:blipFill>
        <p:spPr>
          <a:xfrm>
            <a:off x="3276600" y="1600200"/>
            <a:ext cx="2514600" cy="1859580"/>
          </a:xfrm>
        </p:spPr>
      </p:pic>
      <p:sp>
        <p:nvSpPr>
          <p:cNvPr id="70661" name="Rectangle 6"/>
          <p:cNvSpPr>
            <a:spLocks noChangeArrowheads="1"/>
          </p:cNvSpPr>
          <p:nvPr/>
        </p:nvSpPr>
        <p:spPr bwMode="auto">
          <a:xfrm>
            <a:off x="5638800" y="6477000"/>
            <a:ext cx="3313113" cy="214313"/>
          </a:xfrm>
          <a:prstGeom prst="rect">
            <a:avLst/>
          </a:prstGeom>
          <a:noFill/>
          <a:ln w="9525">
            <a:noFill/>
            <a:miter lim="800000"/>
            <a:headEnd/>
            <a:tailEnd/>
          </a:ln>
        </p:spPr>
        <p:txBody>
          <a:bodyPr wrap="none">
            <a:spAutoFit/>
          </a:bodyPr>
          <a:lstStyle/>
          <a:p>
            <a:pPr eaLnBrk="0" hangingPunct="0">
              <a:spcBef>
                <a:spcPct val="50000"/>
              </a:spcBef>
            </a:pPr>
            <a:r>
              <a:rPr lang="en-US" sz="800" dirty="0">
                <a:ea typeface="ＭＳ Ｐゴシック"/>
                <a:cs typeface="ＭＳ Ｐゴシック"/>
              </a:rPr>
              <a:t>Source: Extracted from OSHA Accident Investigation Data 1990-</a:t>
            </a:r>
            <a:r>
              <a:rPr lang="en-US" sz="800" dirty="0" smtClean="0">
                <a:ea typeface="ＭＳ Ｐゴシック"/>
                <a:cs typeface="ＭＳ Ｐゴシック"/>
              </a:rPr>
              <a:t>2009</a:t>
            </a:r>
            <a:endParaRPr lang="en-US" sz="800" dirty="0">
              <a:ea typeface="ＭＳ Ｐゴシック"/>
              <a:cs typeface="ＭＳ Ｐゴシック"/>
            </a:endParaRPr>
          </a:p>
        </p:txBody>
      </p:sp>
      <p:sp>
        <p:nvSpPr>
          <p:cNvPr id="6"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fontAlgn="auto">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Lucida Grande" charset="0"/>
                <a:cs typeface="Lucida Grande" charset="0"/>
                <a:sym typeface="Lucida Grande" charset="0"/>
              </a:rPr>
              <a:t>Fatality Example </a:t>
            </a: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4</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noChangeArrowheads="1"/>
          </p:cNvSpPr>
          <p:nvPr>
            <p:ph type="body" idx="4294967295"/>
          </p:nvPr>
        </p:nvSpPr>
        <p:spPr/>
        <p:txBody>
          <a:bodyPr/>
          <a:lstStyle/>
          <a:p>
            <a:pPr>
              <a:lnSpc>
                <a:spcPct val="120000"/>
              </a:lnSpc>
            </a:pPr>
            <a:r>
              <a:rPr lang="en-US" dirty="0" smtClean="0">
                <a:latin typeface="Arial" pitchFamily="34" charset="0"/>
                <a:cs typeface="Arial" pitchFamily="34" charset="0"/>
              </a:rPr>
              <a:t>An employee was standing next to a scraper with his back facing another scraper</a:t>
            </a:r>
          </a:p>
          <a:p>
            <a:pPr>
              <a:lnSpc>
                <a:spcPct val="120000"/>
              </a:lnSpc>
            </a:pPr>
            <a:r>
              <a:rPr lang="en-US" dirty="0" smtClean="0">
                <a:latin typeface="Arial" pitchFamily="34" charset="0"/>
                <a:cs typeface="Arial" pitchFamily="34" charset="0"/>
              </a:rPr>
              <a:t>To move out of the way, the operator shifted the front scraper in reverse</a:t>
            </a:r>
          </a:p>
          <a:p>
            <a:pPr>
              <a:lnSpc>
                <a:spcPct val="120000"/>
              </a:lnSpc>
            </a:pPr>
            <a:r>
              <a:rPr lang="en-US" dirty="0" smtClean="0">
                <a:latin typeface="Arial" pitchFamily="34" charset="0"/>
                <a:cs typeface="Arial" pitchFamily="34" charset="0"/>
              </a:rPr>
              <a:t>The employee on the ground was crushed between the two machines</a:t>
            </a:r>
          </a:p>
        </p:txBody>
      </p:sp>
      <p:sp>
        <p:nvSpPr>
          <p:cNvPr id="71684" name="Rectangle 5"/>
          <p:cNvSpPr>
            <a:spLocks noChangeArrowheads="1"/>
          </p:cNvSpPr>
          <p:nvPr/>
        </p:nvSpPr>
        <p:spPr bwMode="auto">
          <a:xfrm>
            <a:off x="5638800" y="6400800"/>
            <a:ext cx="3313113" cy="214313"/>
          </a:xfrm>
          <a:prstGeom prst="rect">
            <a:avLst/>
          </a:prstGeom>
          <a:noFill/>
          <a:ln w="9525">
            <a:noFill/>
            <a:miter lim="800000"/>
            <a:headEnd/>
            <a:tailEnd/>
          </a:ln>
        </p:spPr>
        <p:txBody>
          <a:bodyPr wrap="none">
            <a:spAutoFit/>
          </a:bodyPr>
          <a:lstStyle/>
          <a:p>
            <a:pPr eaLnBrk="0" hangingPunct="0">
              <a:spcBef>
                <a:spcPct val="50000"/>
              </a:spcBef>
            </a:pPr>
            <a:r>
              <a:rPr lang="en-US" sz="800" dirty="0">
                <a:ea typeface="ＭＳ Ｐゴシック"/>
                <a:cs typeface="ＭＳ Ｐゴシック"/>
              </a:rPr>
              <a:t>Source: Extracted from OSHA Accident Investigation Data 1990-</a:t>
            </a:r>
            <a:r>
              <a:rPr lang="en-US" sz="800" dirty="0" smtClean="0">
                <a:ea typeface="ＭＳ Ｐゴシック"/>
                <a:cs typeface="ＭＳ Ｐゴシック"/>
              </a:rPr>
              <a:t>2009</a:t>
            </a:r>
            <a:endParaRPr lang="en-US" sz="800" dirty="0">
              <a:ea typeface="ＭＳ Ｐゴシック"/>
              <a:cs typeface="ＭＳ Ｐゴシック"/>
            </a:endParaRPr>
          </a:p>
        </p:txBody>
      </p:sp>
      <p:sp>
        <p:nvSpPr>
          <p:cNvPr id="6"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fontAlgn="auto">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Lucida Grande" charset="0"/>
                <a:cs typeface="Lucida Grande" charset="0"/>
                <a:sym typeface="Lucida Grande" charset="0"/>
              </a:rPr>
              <a:t>Fatality Example </a:t>
            </a: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5</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noChangeArrowheads="1"/>
          </p:cNvSpPr>
          <p:nvPr>
            <p:ph type="body" idx="4294967295"/>
          </p:nvPr>
        </p:nvSpPr>
        <p:spPr>
          <a:xfrm>
            <a:off x="457200" y="3886200"/>
            <a:ext cx="8229600" cy="2422525"/>
          </a:xfrm>
        </p:spPr>
        <p:txBody>
          <a:bodyPr/>
          <a:lstStyle/>
          <a:p>
            <a:pPr>
              <a:lnSpc>
                <a:spcPct val="120000"/>
              </a:lnSpc>
              <a:buNone/>
            </a:pPr>
            <a:endParaRPr lang="en-US" dirty="0" smtClean="0">
              <a:latin typeface="Arial"/>
              <a:cs typeface="Arial"/>
            </a:endParaRPr>
          </a:p>
          <a:p>
            <a:pPr>
              <a:lnSpc>
                <a:spcPct val="120000"/>
              </a:lnSpc>
            </a:pPr>
            <a:r>
              <a:rPr lang="en-US" dirty="0" smtClean="0">
                <a:latin typeface="Arial"/>
                <a:cs typeface="Arial"/>
              </a:rPr>
              <a:t>A scraper was parked on a downhill incline</a:t>
            </a:r>
          </a:p>
          <a:p>
            <a:pPr>
              <a:lnSpc>
                <a:spcPct val="120000"/>
              </a:lnSpc>
            </a:pPr>
            <a:r>
              <a:rPr lang="en-US" dirty="0" smtClean="0">
                <a:latin typeface="Arial"/>
                <a:cs typeface="Arial"/>
              </a:rPr>
              <a:t>The scraper rolled forward and pinned an employee between the scraper and a service truck. </a:t>
            </a:r>
          </a:p>
          <a:p>
            <a:pPr>
              <a:lnSpc>
                <a:spcPct val="120000"/>
              </a:lnSpc>
            </a:pPr>
            <a:endParaRPr lang="en-US" dirty="0" smtClean="0">
              <a:latin typeface="Arial" pitchFamily="34" charset="0"/>
              <a:cs typeface="Arial" pitchFamily="34" charset="0"/>
            </a:endParaRPr>
          </a:p>
        </p:txBody>
      </p:sp>
      <p:sp>
        <p:nvSpPr>
          <p:cNvPr id="71684" name="Rectangle 5"/>
          <p:cNvSpPr>
            <a:spLocks noChangeArrowheads="1"/>
          </p:cNvSpPr>
          <p:nvPr/>
        </p:nvSpPr>
        <p:spPr bwMode="auto">
          <a:xfrm>
            <a:off x="5638800" y="6400800"/>
            <a:ext cx="3332563" cy="215444"/>
          </a:xfrm>
          <a:prstGeom prst="rect">
            <a:avLst/>
          </a:prstGeom>
          <a:noFill/>
          <a:ln w="9525">
            <a:noFill/>
            <a:miter lim="800000"/>
            <a:headEnd/>
            <a:tailEnd/>
          </a:ln>
        </p:spPr>
        <p:txBody>
          <a:bodyPr wrap="none">
            <a:spAutoFit/>
          </a:bodyPr>
          <a:lstStyle/>
          <a:p>
            <a:pPr eaLnBrk="0" hangingPunct="0">
              <a:spcBef>
                <a:spcPct val="50000"/>
              </a:spcBef>
            </a:pPr>
            <a:r>
              <a:rPr lang="en-US" sz="800" dirty="0">
                <a:ea typeface="ＭＳ Ｐゴシック"/>
                <a:cs typeface="ＭＳ Ｐゴシック"/>
              </a:rPr>
              <a:t>Source: Extracted from OSHA Accident Investigation Data</a:t>
            </a:r>
            <a:r>
              <a:rPr lang="en-US" sz="800" dirty="0" smtClean="0">
                <a:ea typeface="ＭＳ Ｐゴシック"/>
                <a:cs typeface="ＭＳ Ｐゴシック"/>
              </a:rPr>
              <a:t> 2007-2009</a:t>
            </a:r>
            <a:endParaRPr lang="en-US" sz="800" dirty="0">
              <a:ea typeface="ＭＳ Ｐゴシック"/>
              <a:cs typeface="ＭＳ Ｐゴシック"/>
            </a:endParaRPr>
          </a:p>
        </p:txBody>
      </p:sp>
      <p:sp>
        <p:nvSpPr>
          <p:cNvPr id="6"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fontAlgn="auto">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Lucida Grande" charset="0"/>
                <a:cs typeface="Lucida Grande" charset="0"/>
                <a:sym typeface="Lucida Grande" charset="0"/>
              </a:rPr>
              <a:t>Fatality Example </a:t>
            </a: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6</a:t>
            </a:r>
          </a:p>
        </p:txBody>
      </p:sp>
      <p:pic>
        <p:nvPicPr>
          <p:cNvPr id="5" name="Picture 4"/>
          <p:cNvPicPr>
            <a:picLocks noChangeAspect="1"/>
          </p:cNvPicPr>
          <p:nvPr/>
        </p:nvPicPr>
        <p:blipFill>
          <a:blip r:embed="rId3" cstate="print"/>
          <a:stretch>
            <a:fillRect/>
          </a:stretch>
        </p:blipFill>
        <p:spPr>
          <a:xfrm>
            <a:off x="2438400" y="1371600"/>
            <a:ext cx="4191000" cy="3143250"/>
          </a:xfrm>
          <a:prstGeom prst="rect">
            <a:avLst/>
          </a:prstGeom>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noChangeArrowheads="1"/>
          </p:cNvSpPr>
          <p:nvPr>
            <p:ph type="body" idx="4294967295"/>
          </p:nvPr>
        </p:nvSpPr>
        <p:spPr>
          <a:xfrm>
            <a:off x="228600" y="1447800"/>
            <a:ext cx="8487103" cy="4708525"/>
          </a:xfrm>
        </p:spPr>
        <p:txBody>
          <a:bodyPr/>
          <a:lstStyle/>
          <a:p>
            <a:pPr>
              <a:lnSpc>
                <a:spcPct val="120000"/>
              </a:lnSpc>
            </a:pPr>
            <a:r>
              <a:rPr lang="en-US" dirty="0" smtClean="0">
                <a:latin typeface="Arial" pitchFamily="34" charset="0"/>
                <a:cs typeface="Arial" pitchFamily="34" charset="0"/>
              </a:rPr>
              <a:t>A worker noticed a piece of wood lodged in the cables under the scraper</a:t>
            </a:r>
          </a:p>
          <a:p>
            <a:pPr>
              <a:lnSpc>
                <a:spcPct val="120000"/>
              </a:lnSpc>
            </a:pPr>
            <a:r>
              <a:rPr lang="en-US" dirty="0" smtClean="0">
                <a:latin typeface="Arial" pitchFamily="34" charset="0"/>
                <a:cs typeface="Arial" pitchFamily="34" charset="0"/>
              </a:rPr>
              <a:t>He told the operator to wait a minute but the message was missed due to the operator talking on his mobile telephone</a:t>
            </a:r>
          </a:p>
          <a:p>
            <a:pPr>
              <a:lnSpc>
                <a:spcPct val="120000"/>
              </a:lnSpc>
            </a:pPr>
            <a:r>
              <a:rPr lang="en-US" dirty="0" smtClean="0">
                <a:latin typeface="Arial" pitchFamily="34" charset="0"/>
                <a:cs typeface="Arial" pitchFamily="34" charset="0"/>
              </a:rPr>
              <a:t>The employee was crushed by the rear tire when the operator proceeded to drive the scraper</a:t>
            </a:r>
          </a:p>
        </p:txBody>
      </p:sp>
      <p:sp>
        <p:nvSpPr>
          <p:cNvPr id="71684" name="Rectangle 5"/>
          <p:cNvSpPr>
            <a:spLocks noChangeArrowheads="1"/>
          </p:cNvSpPr>
          <p:nvPr/>
        </p:nvSpPr>
        <p:spPr bwMode="auto">
          <a:xfrm>
            <a:off x="5638800" y="6400800"/>
            <a:ext cx="3332563" cy="215444"/>
          </a:xfrm>
          <a:prstGeom prst="rect">
            <a:avLst/>
          </a:prstGeom>
          <a:noFill/>
          <a:ln w="9525">
            <a:noFill/>
            <a:miter lim="800000"/>
            <a:headEnd/>
            <a:tailEnd/>
          </a:ln>
        </p:spPr>
        <p:txBody>
          <a:bodyPr wrap="none">
            <a:spAutoFit/>
          </a:bodyPr>
          <a:lstStyle/>
          <a:p>
            <a:pPr eaLnBrk="0" hangingPunct="0">
              <a:spcBef>
                <a:spcPct val="50000"/>
              </a:spcBef>
            </a:pPr>
            <a:r>
              <a:rPr lang="en-US" sz="800" dirty="0">
                <a:ea typeface="ＭＳ Ｐゴシック"/>
                <a:cs typeface="ＭＳ Ｐゴシック"/>
              </a:rPr>
              <a:t>Source: Extracted from OSHA Accident Investigation Data</a:t>
            </a:r>
            <a:r>
              <a:rPr lang="en-US" sz="800" dirty="0" smtClean="0">
                <a:ea typeface="ＭＳ Ｐゴシック"/>
                <a:cs typeface="ＭＳ Ｐゴシック"/>
              </a:rPr>
              <a:t> 2007-2009</a:t>
            </a:r>
            <a:endParaRPr lang="en-US" sz="800" dirty="0">
              <a:ea typeface="ＭＳ Ｐゴシック"/>
              <a:cs typeface="ＭＳ Ｐゴシック"/>
            </a:endParaRPr>
          </a:p>
        </p:txBody>
      </p:sp>
      <p:sp>
        <p:nvSpPr>
          <p:cNvPr id="6"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fontAlgn="auto">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Lucida Grande" charset="0"/>
                <a:cs typeface="Lucida Grande" charset="0"/>
                <a:sym typeface="Lucida Grande" charset="0"/>
              </a:rPr>
              <a:t>Fatality Example </a:t>
            </a: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7</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4294967295"/>
          </p:nvPr>
        </p:nvSpPr>
        <p:spPr>
          <a:xfrm>
            <a:off x="228600" y="1447800"/>
            <a:ext cx="7863840" cy="4708525"/>
          </a:xfrm>
        </p:spPr>
        <p:txBody>
          <a:bodyPr/>
          <a:lstStyle/>
          <a:p>
            <a:pPr>
              <a:lnSpc>
                <a:spcPct val="120000"/>
              </a:lnSpc>
              <a:buNone/>
            </a:pPr>
            <a:r>
              <a:rPr lang="en-US" sz="2200" dirty="0" smtClean="0">
                <a:latin typeface="Arial" pitchFamily="34" charset="0"/>
                <a:cs typeface="Arial" pitchFamily="34" charset="0"/>
              </a:rPr>
              <a:t>Subpart O- Motor Vehicles, Mechanized Equipment, and Marine Operations</a:t>
            </a:r>
          </a:p>
          <a:p>
            <a:pPr algn="ctr">
              <a:lnSpc>
                <a:spcPct val="120000"/>
              </a:lnSpc>
              <a:buNone/>
            </a:pPr>
            <a:endParaRPr lang="en-US" sz="2200" dirty="0" smtClean="0">
              <a:latin typeface="Arial" pitchFamily="34" charset="0"/>
              <a:cs typeface="Arial" pitchFamily="34" charset="0"/>
            </a:endParaRPr>
          </a:p>
          <a:p>
            <a:pPr lvl="1">
              <a:lnSpc>
                <a:spcPct val="120000"/>
              </a:lnSpc>
            </a:pPr>
            <a:r>
              <a:rPr lang="en-US" sz="2200" dirty="0" smtClean="0">
                <a:latin typeface="Arial" pitchFamily="34" charset="0"/>
                <a:cs typeface="Arial" pitchFamily="34" charset="0"/>
              </a:rPr>
              <a:t>1926.602 Material Handling Equipment</a:t>
            </a:r>
          </a:p>
          <a:p>
            <a:pPr lvl="2">
              <a:lnSpc>
                <a:spcPct val="120000"/>
              </a:lnSpc>
              <a:buNone/>
            </a:pPr>
            <a:r>
              <a:rPr lang="en-US" dirty="0" smtClean="0">
                <a:latin typeface="Arial" pitchFamily="34" charset="0"/>
                <a:cs typeface="Arial" pitchFamily="34" charset="0"/>
              </a:rPr>
              <a:t>9.  Audible alarms.</a:t>
            </a:r>
          </a:p>
          <a:p>
            <a:pPr lvl="3">
              <a:lnSpc>
                <a:spcPct val="120000"/>
              </a:lnSpc>
              <a:buNone/>
            </a:pPr>
            <a:r>
              <a:rPr lang="en-US" sz="2200" dirty="0" smtClean="0">
                <a:latin typeface="Arial" pitchFamily="34" charset="0"/>
                <a:cs typeface="Arial" pitchFamily="34" charset="0"/>
              </a:rPr>
              <a:t>(I) All bidirectional machines, such as {…} [scrapers] shall be equipped with a horn, distinguishable from the surrounding noise level, which shall be operated as needed when the machine is moving in either direction.  The horn shall be maintained in an operative condition.</a:t>
            </a:r>
          </a:p>
        </p:txBody>
      </p:sp>
      <p:sp>
        <p:nvSpPr>
          <p:cNvPr id="72708" name="Text Box 4"/>
          <p:cNvSpPr txBox="1">
            <a:spLocks noChangeArrowheads="1"/>
          </p:cNvSpPr>
          <p:nvPr/>
        </p:nvSpPr>
        <p:spPr bwMode="auto">
          <a:xfrm>
            <a:off x="517525" y="6067425"/>
            <a:ext cx="2149475" cy="457200"/>
          </a:xfrm>
          <a:prstGeom prst="rect">
            <a:avLst/>
          </a:prstGeom>
          <a:noFill/>
          <a:ln w="9525">
            <a:noFill/>
            <a:miter lim="800000"/>
            <a:headEnd/>
            <a:tailEnd/>
          </a:ln>
        </p:spPr>
        <p:txBody>
          <a:bodyPr>
            <a:spAutoFit/>
          </a:bodyPr>
          <a:lstStyle/>
          <a:p>
            <a:pPr eaLnBrk="0" hangingPunct="0"/>
            <a:endParaRPr lang="en-US" sz="2400">
              <a:ea typeface="ＭＳ Ｐゴシック"/>
              <a:cs typeface="ＭＳ Ｐゴシック"/>
            </a:endParaRPr>
          </a:p>
        </p:txBody>
      </p:sp>
      <p:sp>
        <p:nvSpPr>
          <p:cNvPr id="72709" name="Text Box 5"/>
          <p:cNvSpPr txBox="1">
            <a:spLocks noChangeArrowheads="1"/>
          </p:cNvSpPr>
          <p:nvPr/>
        </p:nvSpPr>
        <p:spPr bwMode="auto">
          <a:xfrm>
            <a:off x="5715000" y="6477000"/>
            <a:ext cx="3352800" cy="215444"/>
          </a:xfrm>
          <a:prstGeom prst="rect">
            <a:avLst/>
          </a:prstGeom>
          <a:noFill/>
          <a:ln w="9525">
            <a:noFill/>
            <a:miter lim="800000"/>
            <a:headEnd/>
            <a:tailEnd/>
          </a:ln>
        </p:spPr>
        <p:txBody>
          <a:bodyPr wrap="square">
            <a:spAutoFit/>
          </a:bodyPr>
          <a:lstStyle/>
          <a:p>
            <a:pPr eaLnBrk="0" hangingPunct="0"/>
            <a:r>
              <a:rPr lang="en-US" sz="800" dirty="0">
                <a:ea typeface="ＭＳ Ｐゴシック"/>
                <a:cs typeface="ＭＳ Ｐゴシック"/>
              </a:rPr>
              <a:t>Source:  OSHA 29 CFR 1926 Construction Industry Regulations</a:t>
            </a:r>
          </a:p>
        </p:txBody>
      </p:sp>
      <p:sp>
        <p:nvSpPr>
          <p:cNvPr id="6"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OSHA regulations</a:t>
            </a:r>
          </a:p>
        </p:txBody>
      </p:sp>
      <p:pic>
        <p:nvPicPr>
          <p:cNvPr id="7" name="Picture 3"/>
          <p:cNvPicPr>
            <a:picLocks noChangeAspect="1" noChangeArrowheads="1"/>
          </p:cNvPicPr>
          <p:nvPr/>
        </p:nvPicPr>
        <p:blipFill>
          <a:blip r:embed="rId2" cstate="print"/>
          <a:srcRect/>
          <a:stretch>
            <a:fillRect/>
          </a:stretch>
        </p:blipFill>
        <p:spPr bwMode="auto">
          <a:xfrm>
            <a:off x="8001000" y="5638800"/>
            <a:ext cx="581025" cy="581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4294967295"/>
          </p:nvPr>
        </p:nvSpPr>
        <p:spPr>
          <a:xfrm>
            <a:off x="381000" y="1600200"/>
            <a:ext cx="7863840" cy="4708525"/>
          </a:xfrm>
        </p:spPr>
        <p:txBody>
          <a:bodyPr/>
          <a:lstStyle/>
          <a:p>
            <a:pPr>
              <a:lnSpc>
                <a:spcPct val="150000"/>
              </a:lnSpc>
              <a:buNone/>
            </a:pPr>
            <a:r>
              <a:rPr lang="en-US" sz="2000" dirty="0" smtClean="0">
                <a:latin typeface="Arial" pitchFamily="34" charset="0"/>
                <a:cs typeface="Arial" pitchFamily="34" charset="0"/>
              </a:rPr>
              <a:t>Subpart W:</a:t>
            </a:r>
          </a:p>
          <a:p>
            <a:pPr lvl="1">
              <a:lnSpc>
                <a:spcPct val="150000"/>
              </a:lnSpc>
              <a:buNone/>
            </a:pPr>
            <a:r>
              <a:rPr lang="en-US" altLang="zh-CN" sz="2000" dirty="0" smtClean="0">
                <a:latin typeface="Arial" pitchFamily="34" charset="0"/>
                <a:cs typeface="Arial" pitchFamily="34" charset="0"/>
              </a:rPr>
              <a:t>1926.1000(c)(2) Rollover protective structures (ROPS) and supporting attachment shall [be] {…} installed in a manner which will support, based on the ultimate strength of the metal, at least two times the weight of the prime mover applied at the point of impact.</a:t>
            </a:r>
            <a:endParaRPr lang="en-US" sz="2000" dirty="0" smtClean="0">
              <a:latin typeface="Arial" pitchFamily="34" charset="0"/>
              <a:cs typeface="Arial" pitchFamily="34" charset="0"/>
            </a:endParaRPr>
          </a:p>
        </p:txBody>
      </p:sp>
      <p:sp>
        <p:nvSpPr>
          <p:cNvPr id="74756" name="Rectangle 4"/>
          <p:cNvSpPr>
            <a:spLocks noChangeArrowheads="1"/>
          </p:cNvSpPr>
          <p:nvPr/>
        </p:nvSpPr>
        <p:spPr bwMode="auto">
          <a:xfrm>
            <a:off x="5791200" y="6477000"/>
            <a:ext cx="3063875" cy="214313"/>
          </a:xfrm>
          <a:prstGeom prst="rect">
            <a:avLst/>
          </a:prstGeom>
          <a:noFill/>
          <a:ln w="9525">
            <a:noFill/>
            <a:miter lim="800000"/>
            <a:headEnd/>
            <a:tailEnd/>
          </a:ln>
        </p:spPr>
        <p:txBody>
          <a:bodyPr wrap="none">
            <a:spAutoFit/>
          </a:bodyPr>
          <a:lstStyle/>
          <a:p>
            <a:pPr eaLnBrk="0" hangingPunct="0"/>
            <a:r>
              <a:rPr lang="en-US" sz="800" dirty="0">
                <a:ea typeface="ＭＳ Ｐゴシック"/>
                <a:cs typeface="ＭＳ Ｐゴシック"/>
              </a:rPr>
              <a:t>Source:  OSHA 29 CFR 1926 Construction Industry Regulations</a:t>
            </a:r>
          </a:p>
        </p:txBody>
      </p:sp>
      <p:sp>
        <p:nvSpPr>
          <p:cNvPr id="6"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OSHA regulations</a:t>
            </a:r>
          </a:p>
        </p:txBody>
      </p:sp>
      <p:pic>
        <p:nvPicPr>
          <p:cNvPr id="5" name="Picture 4" descr="1254340643864__Caterpill_MSeriesGr_21298.png"/>
          <p:cNvPicPr>
            <a:picLocks noChangeAspect="1"/>
          </p:cNvPicPr>
          <p:nvPr/>
        </p:nvPicPr>
        <p:blipFill>
          <a:blip r:embed="rId2" cstate="print"/>
          <a:stretch>
            <a:fillRect/>
          </a:stretch>
        </p:blipFill>
        <p:spPr>
          <a:xfrm>
            <a:off x="1371600" y="4457700"/>
            <a:ext cx="1981200" cy="1981200"/>
          </a:xfrm>
          <a:prstGeom prst="rect">
            <a:avLst/>
          </a:prstGeom>
        </p:spPr>
      </p:pic>
      <p:pic>
        <p:nvPicPr>
          <p:cNvPr id="7" name="Picture 3"/>
          <p:cNvPicPr>
            <a:picLocks noChangeAspect="1" noChangeArrowheads="1"/>
          </p:cNvPicPr>
          <p:nvPr/>
        </p:nvPicPr>
        <p:blipFill>
          <a:blip r:embed="rId3" cstate="print"/>
          <a:srcRect/>
          <a:stretch>
            <a:fillRect/>
          </a:stretch>
        </p:blipFill>
        <p:spPr bwMode="auto">
          <a:xfrm>
            <a:off x="8001000" y="5638800"/>
            <a:ext cx="581025" cy="581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457200" y="1600200"/>
            <a:ext cx="7863840" cy="4708525"/>
          </a:xfrm>
        </p:spPr>
        <p:txBody>
          <a:bodyPr/>
          <a:lstStyle/>
          <a:p>
            <a:pPr>
              <a:lnSpc>
                <a:spcPct val="150000"/>
              </a:lnSpc>
              <a:buNone/>
            </a:pPr>
            <a:r>
              <a:rPr lang="en-US" altLang="zh-CN" sz="2000" dirty="0" smtClean="0">
                <a:latin typeface="Arial" pitchFamily="34" charset="0"/>
                <a:cs typeface="Arial" pitchFamily="34" charset="0"/>
              </a:rPr>
              <a:t>1926.1000(c)(2)(</a:t>
            </a:r>
            <a:r>
              <a:rPr lang="en-US" altLang="zh-CN" sz="2000" dirty="0" err="1" smtClean="0">
                <a:latin typeface="Arial" pitchFamily="34" charset="0"/>
                <a:cs typeface="Arial" pitchFamily="34" charset="0"/>
              </a:rPr>
              <a:t>i</a:t>
            </a:r>
            <a:r>
              <a:rPr lang="en-US" altLang="zh-CN" sz="2000" dirty="0" smtClean="0">
                <a:latin typeface="Arial" pitchFamily="34" charset="0"/>
                <a:cs typeface="Arial" pitchFamily="34" charset="0"/>
              </a:rPr>
              <a:t>) The design objective shall be to minimize the likelihood of a complete overturn and thereby minimize the possibility of the operator being crushed as a result of a rollover or upset.</a:t>
            </a:r>
            <a:endParaRPr lang="en-US" sz="2000" dirty="0" smtClean="0">
              <a:latin typeface="Arial" pitchFamily="34" charset="0"/>
              <a:cs typeface="Arial" pitchFamily="34" charset="0"/>
            </a:endParaRPr>
          </a:p>
        </p:txBody>
      </p:sp>
      <p:sp>
        <p:nvSpPr>
          <p:cNvPr id="73732" name="Rectangle 4"/>
          <p:cNvSpPr>
            <a:spLocks noChangeArrowheads="1"/>
          </p:cNvSpPr>
          <p:nvPr/>
        </p:nvSpPr>
        <p:spPr bwMode="auto">
          <a:xfrm>
            <a:off x="5867400" y="6477000"/>
            <a:ext cx="3063875" cy="214313"/>
          </a:xfrm>
          <a:prstGeom prst="rect">
            <a:avLst/>
          </a:prstGeom>
          <a:noFill/>
          <a:ln w="9525">
            <a:noFill/>
            <a:miter lim="800000"/>
            <a:headEnd/>
            <a:tailEnd/>
          </a:ln>
        </p:spPr>
        <p:txBody>
          <a:bodyPr wrap="none">
            <a:spAutoFit/>
          </a:bodyPr>
          <a:lstStyle/>
          <a:p>
            <a:pPr eaLnBrk="0" hangingPunct="0"/>
            <a:r>
              <a:rPr lang="en-US" sz="800" dirty="0">
                <a:ea typeface="ＭＳ Ｐゴシック"/>
                <a:cs typeface="ＭＳ Ｐゴシック"/>
              </a:rPr>
              <a:t>Source:  OSHA 29 CFR 1926 Construction Industry Regulations</a:t>
            </a:r>
          </a:p>
        </p:txBody>
      </p:sp>
      <p:sp>
        <p:nvSpPr>
          <p:cNvPr id="6"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OSHA regulations</a:t>
            </a:r>
          </a:p>
        </p:txBody>
      </p:sp>
      <p:pic>
        <p:nvPicPr>
          <p:cNvPr id="5" name="Picture 4" descr="37%204.jpg"/>
          <p:cNvPicPr>
            <a:picLocks noChangeAspect="1"/>
          </p:cNvPicPr>
          <p:nvPr/>
        </p:nvPicPr>
        <p:blipFill>
          <a:blip r:embed="rId2" cstate="print"/>
          <a:stretch>
            <a:fillRect/>
          </a:stretch>
        </p:blipFill>
        <p:spPr>
          <a:xfrm>
            <a:off x="2743200" y="3429000"/>
            <a:ext cx="3505200" cy="2628900"/>
          </a:xfrm>
          <a:prstGeom prst="rect">
            <a:avLst/>
          </a:prstGeom>
        </p:spPr>
      </p:pic>
      <p:pic>
        <p:nvPicPr>
          <p:cNvPr id="7" name="Picture 3"/>
          <p:cNvPicPr>
            <a:picLocks noChangeAspect="1" noChangeArrowheads="1"/>
          </p:cNvPicPr>
          <p:nvPr/>
        </p:nvPicPr>
        <p:blipFill>
          <a:blip r:embed="rId3" cstate="print"/>
          <a:srcRect/>
          <a:stretch>
            <a:fillRect/>
          </a:stretch>
        </p:blipFill>
        <p:spPr bwMode="auto">
          <a:xfrm>
            <a:off x="8001000" y="5638800"/>
            <a:ext cx="581025" cy="581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4294967295"/>
          </p:nvPr>
        </p:nvSpPr>
        <p:spPr>
          <a:xfrm>
            <a:off x="457200" y="1600201"/>
            <a:ext cx="7863840" cy="2209800"/>
          </a:xfrm>
        </p:spPr>
        <p:txBody>
          <a:bodyPr/>
          <a:lstStyle/>
          <a:p>
            <a:pPr>
              <a:lnSpc>
                <a:spcPct val="150000"/>
              </a:lnSpc>
              <a:buNone/>
            </a:pPr>
            <a:r>
              <a:rPr lang="en-US" altLang="zh-CN" sz="2000" dirty="0" smtClean="0">
                <a:latin typeface="Arial" pitchFamily="34" charset="0"/>
                <a:cs typeface="Arial" pitchFamily="34" charset="0"/>
              </a:rPr>
              <a:t>1926.600(a)(3)(</a:t>
            </a:r>
            <a:r>
              <a:rPr lang="en-US" altLang="zh-CN" sz="2000" dirty="0" err="1" smtClean="0">
                <a:latin typeface="Arial" pitchFamily="34" charset="0"/>
                <a:cs typeface="Arial" pitchFamily="34" charset="0"/>
              </a:rPr>
              <a:t>i</a:t>
            </a:r>
            <a:r>
              <a:rPr lang="en-US" altLang="zh-CN" sz="2000" dirty="0" smtClean="0">
                <a:latin typeface="Arial" pitchFamily="34" charset="0"/>
                <a:cs typeface="Arial" pitchFamily="34" charset="0"/>
              </a:rPr>
              <a:t>) scraper blades {…} shall be either fully lowered or blocked when being repaired or when not in use. All controls shall be in a neutral position, with the motors stopped and brakes set, unless work being performed requires otherwise.</a:t>
            </a:r>
            <a:endParaRPr lang="en-US" sz="2000" dirty="0" smtClean="0">
              <a:latin typeface="Arial" pitchFamily="34" charset="0"/>
              <a:cs typeface="Arial" pitchFamily="34" charset="0"/>
            </a:endParaRPr>
          </a:p>
        </p:txBody>
      </p:sp>
      <p:sp>
        <p:nvSpPr>
          <p:cNvPr id="75780" name="Rectangle 4"/>
          <p:cNvSpPr>
            <a:spLocks noChangeArrowheads="1"/>
          </p:cNvSpPr>
          <p:nvPr/>
        </p:nvSpPr>
        <p:spPr bwMode="auto">
          <a:xfrm>
            <a:off x="5851525" y="6477000"/>
            <a:ext cx="3063875" cy="214313"/>
          </a:xfrm>
          <a:prstGeom prst="rect">
            <a:avLst/>
          </a:prstGeom>
          <a:noFill/>
          <a:ln w="9525">
            <a:noFill/>
            <a:miter lim="800000"/>
            <a:headEnd/>
            <a:tailEnd/>
          </a:ln>
        </p:spPr>
        <p:txBody>
          <a:bodyPr wrap="none">
            <a:spAutoFit/>
          </a:bodyPr>
          <a:lstStyle/>
          <a:p>
            <a:pPr eaLnBrk="0" hangingPunct="0"/>
            <a:r>
              <a:rPr lang="en-US" sz="800" dirty="0">
                <a:ea typeface="ＭＳ Ｐゴシック"/>
                <a:cs typeface="ＭＳ Ｐゴシック"/>
              </a:rPr>
              <a:t>Source:  OSHA 29 CFR 1926 Construction Industry Regulations</a:t>
            </a:r>
          </a:p>
        </p:txBody>
      </p:sp>
      <p:sp>
        <p:nvSpPr>
          <p:cNvPr id="5"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OSHA regulations</a:t>
            </a:r>
          </a:p>
        </p:txBody>
      </p:sp>
      <p:pic>
        <p:nvPicPr>
          <p:cNvPr id="132100" name="Picture 4" descr="http://www.ariadevelopment.co.uk/images/DSCF1641.JPG"/>
          <p:cNvPicPr>
            <a:picLocks noChangeAspect="1" noChangeArrowheads="1"/>
          </p:cNvPicPr>
          <p:nvPr/>
        </p:nvPicPr>
        <p:blipFill>
          <a:blip r:embed="rId2" cstate="print"/>
          <a:srcRect/>
          <a:stretch>
            <a:fillRect/>
          </a:stretch>
        </p:blipFill>
        <p:spPr bwMode="auto">
          <a:xfrm>
            <a:off x="1066800" y="3733800"/>
            <a:ext cx="3099139" cy="2323385"/>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8001000" y="5638800"/>
            <a:ext cx="581025" cy="581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4294967295"/>
          </p:nvPr>
        </p:nvSpPr>
        <p:spPr>
          <a:xfrm>
            <a:off x="457200" y="1600200"/>
            <a:ext cx="7863840" cy="4708525"/>
          </a:xfrm>
        </p:spPr>
        <p:txBody>
          <a:bodyPr/>
          <a:lstStyle/>
          <a:p>
            <a:pPr>
              <a:lnSpc>
                <a:spcPct val="150000"/>
              </a:lnSpc>
              <a:buNone/>
            </a:pPr>
            <a:r>
              <a:rPr lang="en-US" altLang="zh-CN" sz="2000" dirty="0" smtClean="0">
                <a:latin typeface="Arial" pitchFamily="34" charset="0"/>
                <a:cs typeface="Arial" pitchFamily="34" charset="0"/>
              </a:rPr>
              <a:t>1926.602(a)(2)(</a:t>
            </a:r>
            <a:r>
              <a:rPr lang="en-US" altLang="zh-CN" sz="2000" dirty="0" err="1" smtClean="0">
                <a:latin typeface="Arial" pitchFamily="34" charset="0"/>
                <a:cs typeface="Arial" pitchFamily="34" charset="0"/>
              </a:rPr>
              <a:t>i</a:t>
            </a:r>
            <a:r>
              <a:rPr lang="en-US" altLang="zh-CN" sz="2000" dirty="0" smtClean="0">
                <a:latin typeface="Arial" pitchFamily="34" charset="0"/>
                <a:cs typeface="Arial" pitchFamily="34" charset="0"/>
              </a:rPr>
              <a:t>) Seat belts shall be provided on all [scrapers]. and shall meet the requirements of the Society of Automotive Engineers, J386-1969, Seat Belts for Construction Equipment. </a:t>
            </a:r>
            <a:endParaRPr lang="en-US" sz="2000" dirty="0" smtClean="0">
              <a:latin typeface="Arial" pitchFamily="34" charset="0"/>
              <a:cs typeface="Arial" pitchFamily="34" charset="0"/>
            </a:endParaRPr>
          </a:p>
        </p:txBody>
      </p:sp>
      <p:sp>
        <p:nvSpPr>
          <p:cNvPr id="76804" name="Rectangle 4"/>
          <p:cNvSpPr>
            <a:spLocks noChangeArrowheads="1"/>
          </p:cNvSpPr>
          <p:nvPr/>
        </p:nvSpPr>
        <p:spPr bwMode="auto">
          <a:xfrm>
            <a:off x="5867400" y="6477000"/>
            <a:ext cx="3063875" cy="214313"/>
          </a:xfrm>
          <a:prstGeom prst="rect">
            <a:avLst/>
          </a:prstGeom>
          <a:noFill/>
          <a:ln w="9525">
            <a:noFill/>
            <a:miter lim="800000"/>
            <a:headEnd/>
            <a:tailEnd/>
          </a:ln>
        </p:spPr>
        <p:txBody>
          <a:bodyPr wrap="none">
            <a:spAutoFit/>
          </a:bodyPr>
          <a:lstStyle/>
          <a:p>
            <a:pPr eaLnBrk="0" hangingPunct="0"/>
            <a:r>
              <a:rPr lang="en-US" sz="800">
                <a:ea typeface="ＭＳ Ｐゴシック"/>
                <a:cs typeface="ＭＳ Ｐゴシック"/>
              </a:rPr>
              <a:t>Source:  OSHA 29 CFR 1926 Construction Industry Regulations</a:t>
            </a:r>
          </a:p>
        </p:txBody>
      </p:sp>
      <p:sp>
        <p:nvSpPr>
          <p:cNvPr id="5"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OSHA regulations</a:t>
            </a:r>
          </a:p>
        </p:txBody>
      </p:sp>
      <p:pic>
        <p:nvPicPr>
          <p:cNvPr id="126978" name="Picture 2" descr="http://thumbs.dreamstime.com/thumb_446/12562802185C1hkl.jpg"/>
          <p:cNvPicPr>
            <a:picLocks noChangeAspect="1" noChangeArrowheads="1"/>
          </p:cNvPicPr>
          <p:nvPr/>
        </p:nvPicPr>
        <p:blipFill>
          <a:blip r:embed="rId2" cstate="print"/>
          <a:srcRect/>
          <a:stretch>
            <a:fillRect/>
          </a:stretch>
        </p:blipFill>
        <p:spPr bwMode="auto">
          <a:xfrm>
            <a:off x="1066800" y="3505200"/>
            <a:ext cx="1752600" cy="17526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8001000" y="5638800"/>
            <a:ext cx="581025" cy="581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4294967295"/>
          </p:nvPr>
        </p:nvSpPr>
        <p:spPr>
          <a:xfrm>
            <a:off x="457200" y="1524000"/>
            <a:ext cx="7863840" cy="4708525"/>
          </a:xfrm>
        </p:spPr>
        <p:txBody>
          <a:bodyPr/>
          <a:lstStyle/>
          <a:p>
            <a:pPr>
              <a:lnSpc>
                <a:spcPct val="150000"/>
              </a:lnSpc>
              <a:buNone/>
            </a:pPr>
            <a:r>
              <a:rPr lang="en-US" altLang="zh-CN" sz="2000" dirty="0" smtClean="0">
                <a:latin typeface="Arial" pitchFamily="34" charset="0"/>
                <a:cs typeface="Arial" pitchFamily="34" charset="0"/>
              </a:rPr>
              <a:t>1926.602(a)(4) All earthmoving equipment [including scrapers] shall have a service braking system capable of stopping and holding the equipment fully loaded, as specified in Society of Automotive Engineers SAE-J237.</a:t>
            </a:r>
          </a:p>
          <a:p>
            <a:pPr>
              <a:lnSpc>
                <a:spcPct val="150000"/>
              </a:lnSpc>
              <a:buNone/>
            </a:pPr>
            <a:r>
              <a:rPr lang="en-US" altLang="zh-CN" sz="2000" dirty="0" smtClean="0">
                <a:latin typeface="Arial" pitchFamily="34" charset="0"/>
                <a:cs typeface="Arial" pitchFamily="34" charset="0"/>
              </a:rPr>
              <a:t>Brake systems for self-propelled rubber-tired off-highway equipment manufactured after January 1, 1972 shall meet the applicable minimum performance criteria set forth in the following Society of Automotive Engineers Recommended Practices:</a:t>
            </a:r>
          </a:p>
          <a:p>
            <a:pPr>
              <a:lnSpc>
                <a:spcPct val="150000"/>
              </a:lnSpc>
              <a:buNone/>
            </a:pPr>
            <a:r>
              <a:rPr lang="en-US" altLang="zh-CN" sz="2000" dirty="0" smtClean="0">
                <a:latin typeface="Arial" pitchFamily="34" charset="0"/>
                <a:cs typeface="Arial" pitchFamily="34" charset="0"/>
              </a:rPr>
              <a:t>	Self-Propelled Scrapers; SAE J319b-1971.</a:t>
            </a:r>
          </a:p>
        </p:txBody>
      </p:sp>
      <p:sp>
        <p:nvSpPr>
          <p:cNvPr id="77828" name="Rectangle 4"/>
          <p:cNvSpPr>
            <a:spLocks noChangeArrowheads="1"/>
          </p:cNvSpPr>
          <p:nvPr/>
        </p:nvSpPr>
        <p:spPr bwMode="auto">
          <a:xfrm>
            <a:off x="5791200" y="6567487"/>
            <a:ext cx="3063875" cy="214313"/>
          </a:xfrm>
          <a:prstGeom prst="rect">
            <a:avLst/>
          </a:prstGeom>
          <a:noFill/>
          <a:ln w="9525">
            <a:noFill/>
            <a:miter lim="800000"/>
            <a:headEnd/>
            <a:tailEnd/>
          </a:ln>
        </p:spPr>
        <p:txBody>
          <a:bodyPr wrap="none">
            <a:spAutoFit/>
          </a:bodyPr>
          <a:lstStyle/>
          <a:p>
            <a:pPr eaLnBrk="0" hangingPunct="0"/>
            <a:r>
              <a:rPr lang="en-US" sz="800" dirty="0">
                <a:ea typeface="ＭＳ Ｐゴシック"/>
                <a:cs typeface="ＭＳ Ｐゴシック"/>
              </a:rPr>
              <a:t>Source:  OSHA 29 CFR 1926 Construction Industry Regulations</a:t>
            </a:r>
          </a:p>
        </p:txBody>
      </p:sp>
      <p:sp>
        <p:nvSpPr>
          <p:cNvPr id="5"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OSHA regulations</a:t>
            </a:r>
          </a:p>
        </p:txBody>
      </p:sp>
      <p:pic>
        <p:nvPicPr>
          <p:cNvPr id="6" name="Picture 3"/>
          <p:cNvPicPr>
            <a:picLocks noChangeAspect="1" noChangeArrowheads="1"/>
          </p:cNvPicPr>
          <p:nvPr/>
        </p:nvPicPr>
        <p:blipFill>
          <a:blip r:embed="rId2" cstate="print"/>
          <a:srcRect/>
          <a:stretch>
            <a:fillRect/>
          </a:stretch>
        </p:blipFill>
        <p:spPr bwMode="auto">
          <a:xfrm>
            <a:off x="8001000" y="5638800"/>
            <a:ext cx="581025" cy="581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457200" y="1676400"/>
            <a:ext cx="7927848" cy="914400"/>
          </a:xfrm>
        </p:spPr>
        <p:txBody>
          <a:bodyPr/>
          <a:lstStyle/>
          <a:p>
            <a:pPr>
              <a:lnSpc>
                <a:spcPct val="90000"/>
              </a:lnSpc>
            </a:pPr>
            <a:r>
              <a:rPr lang="en-US" dirty="0" smtClean="0">
                <a:latin typeface="Arial" pitchFamily="34" charset="0"/>
                <a:cs typeface="Arial" pitchFamily="34" charset="0"/>
              </a:rPr>
              <a:t>Self-propelled scrapers were invented in the 1930s by R.G. </a:t>
            </a:r>
            <a:r>
              <a:rPr lang="en-US" dirty="0" err="1" smtClean="0">
                <a:latin typeface="Arial" pitchFamily="34" charset="0"/>
                <a:cs typeface="Arial" pitchFamily="34" charset="0"/>
              </a:rPr>
              <a:t>LeTourneau</a:t>
            </a:r>
            <a:endParaRPr lang="en-US" dirty="0" smtClean="0">
              <a:latin typeface="Arial" pitchFamily="34" charset="0"/>
              <a:cs typeface="Arial" pitchFamily="34" charset="0"/>
            </a:endParaRPr>
          </a:p>
          <a:p>
            <a:pPr>
              <a:lnSpc>
                <a:spcPct val="90000"/>
              </a:lnSpc>
            </a:pPr>
            <a:endParaRPr lang="en-US" dirty="0" smtClean="0">
              <a:latin typeface="Arial" pitchFamily="34" charset="0"/>
              <a:cs typeface="Arial" pitchFamily="34" charset="0"/>
            </a:endParaRPr>
          </a:p>
        </p:txBody>
      </p:sp>
      <p:sp>
        <p:nvSpPr>
          <p:cNvPr id="31748" name="Text Box 4"/>
          <p:cNvSpPr txBox="1">
            <a:spLocks noChangeArrowheads="1"/>
          </p:cNvSpPr>
          <p:nvPr/>
        </p:nvSpPr>
        <p:spPr bwMode="auto">
          <a:xfrm>
            <a:off x="5089525" y="6400800"/>
            <a:ext cx="4054475" cy="457200"/>
          </a:xfrm>
          <a:prstGeom prst="rect">
            <a:avLst/>
          </a:prstGeom>
          <a:noFill/>
          <a:ln w="9525">
            <a:noFill/>
            <a:miter lim="800000"/>
            <a:headEnd/>
            <a:tailEnd/>
          </a:ln>
        </p:spPr>
        <p:txBody>
          <a:bodyPr>
            <a:spAutoFit/>
          </a:bodyPr>
          <a:lstStyle/>
          <a:p>
            <a:pPr eaLnBrk="0" hangingPunct="0"/>
            <a:endParaRPr lang="en-US" sz="2400">
              <a:ea typeface="ＭＳ Ｐゴシック"/>
              <a:cs typeface="ＭＳ Ｐゴシック"/>
            </a:endParaRPr>
          </a:p>
        </p:txBody>
      </p:sp>
      <p:sp>
        <p:nvSpPr>
          <p:cNvPr id="31749" name="Rectangle 4"/>
          <p:cNvSpPr>
            <a:spLocks noChangeArrowheads="1"/>
          </p:cNvSpPr>
          <p:nvPr/>
        </p:nvSpPr>
        <p:spPr bwMode="auto">
          <a:xfrm>
            <a:off x="3962400" y="6477000"/>
            <a:ext cx="4953000" cy="315984"/>
          </a:xfrm>
          <a:prstGeom prst="rect">
            <a:avLst/>
          </a:prstGeom>
          <a:noFill/>
          <a:ln w="9525">
            <a:noFill/>
            <a:miter lim="800000"/>
            <a:headEnd/>
            <a:tailEnd/>
          </a:ln>
        </p:spPr>
        <p:txBody>
          <a:bodyPr wrap="square">
            <a:spAutoFit/>
          </a:bodyPr>
          <a:lstStyle/>
          <a:p>
            <a:pPr>
              <a:lnSpc>
                <a:spcPct val="90000"/>
              </a:lnSpc>
            </a:pPr>
            <a:r>
              <a:rPr lang="en-US" sz="800" dirty="0" smtClean="0">
                <a:ea typeface="ＭＳ Ｐゴシック"/>
                <a:cs typeface="ＭＳ Ｐゴシック"/>
              </a:rPr>
              <a:t>Source: Dr</a:t>
            </a:r>
            <a:r>
              <a:rPr lang="en-US" sz="800" dirty="0">
                <a:ea typeface="ＭＳ Ｐゴシック"/>
                <a:cs typeface="ＭＳ Ｐゴシック"/>
              </a:rPr>
              <a:t>. John H. </a:t>
            </a:r>
            <a:r>
              <a:rPr lang="en-US" sz="800" dirty="0" err="1">
                <a:ea typeface="ＭＳ Ｐゴシック"/>
                <a:cs typeface="ＭＳ Ｐゴシック"/>
              </a:rPr>
              <a:t>Niemela</a:t>
            </a:r>
            <a:r>
              <a:rPr lang="en-US" sz="800" dirty="0">
                <a:ea typeface="ＭＳ Ｐゴシック"/>
                <a:cs typeface="ＭＳ Ｐゴシック"/>
              </a:rPr>
              <a:t>, “A History of R.G. </a:t>
            </a:r>
            <a:r>
              <a:rPr lang="en-US" sz="800" dirty="0" err="1">
                <a:ea typeface="ＭＳ Ｐゴシック"/>
                <a:cs typeface="ＭＳ Ｐゴシック"/>
              </a:rPr>
              <a:t>LeTourneau’s</a:t>
            </a:r>
            <a:r>
              <a:rPr lang="en-US" sz="800" dirty="0">
                <a:ea typeface="ＭＳ Ｐゴシック"/>
                <a:cs typeface="ＭＳ Ｐゴシック"/>
              </a:rPr>
              <a:t> Earliest Scrapers,” Ver. 1.1B 10–31–07, </a:t>
            </a:r>
            <a:r>
              <a:rPr lang="en-US" sz="800" dirty="0" err="1">
                <a:ea typeface="ＭＳ Ｐゴシック"/>
                <a:cs typeface="ＭＳ Ｐゴシック"/>
              </a:rPr>
              <a:t>MoL</a:t>
            </a:r>
            <a:r>
              <a:rPr lang="en-US" sz="800" dirty="0">
                <a:ea typeface="ＭＳ Ｐゴシック"/>
                <a:cs typeface="ＭＳ Ｐゴシック"/>
              </a:rPr>
              <a:t>©</a:t>
            </a:r>
          </a:p>
        </p:txBody>
      </p:sp>
      <p:pic>
        <p:nvPicPr>
          <p:cNvPr id="31750" name="Picture 8"/>
          <p:cNvPicPr>
            <a:picLocks noChangeAspect="1" noChangeArrowheads="1"/>
          </p:cNvPicPr>
          <p:nvPr/>
        </p:nvPicPr>
        <p:blipFill>
          <a:blip r:embed="rId2" cstate="print"/>
          <a:srcRect/>
          <a:stretch>
            <a:fillRect/>
          </a:stretch>
        </p:blipFill>
        <p:spPr bwMode="auto">
          <a:xfrm>
            <a:off x="990600" y="2743200"/>
            <a:ext cx="4762500" cy="3352800"/>
          </a:xfrm>
          <a:prstGeom prst="rect">
            <a:avLst/>
          </a:prstGeom>
          <a:noFill/>
          <a:ln w="9525">
            <a:noFill/>
            <a:miter lim="800000"/>
            <a:headEnd/>
            <a:tailEnd/>
          </a:ln>
        </p:spPr>
      </p:pic>
      <p:sp>
        <p:nvSpPr>
          <p:cNvPr id="7" name="Rectangle 5"/>
          <p:cNvSpPr txBox="1">
            <a:spLocks noChangeArrowheads="1"/>
          </p:cNvSpPr>
          <p:nvPr/>
        </p:nvSpPr>
        <p:spPr>
          <a:xfrm>
            <a:off x="457200" y="4572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History of scraper</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4294967295"/>
          </p:nvPr>
        </p:nvSpPr>
        <p:spPr>
          <a:xfrm>
            <a:off x="533400" y="1447800"/>
            <a:ext cx="7863840" cy="4708525"/>
          </a:xfrm>
        </p:spPr>
        <p:txBody>
          <a:bodyPr/>
          <a:lstStyle/>
          <a:p>
            <a:pPr>
              <a:lnSpc>
                <a:spcPct val="150000"/>
              </a:lnSpc>
              <a:buNone/>
            </a:pPr>
            <a:r>
              <a:rPr lang="en-US" altLang="zh-CN" sz="2000" dirty="0" smtClean="0">
                <a:latin typeface="Arial" pitchFamily="34" charset="0"/>
                <a:cs typeface="Arial" pitchFamily="34" charset="0"/>
              </a:rPr>
              <a:t>1926.602(a)(5) Pneumatic-tired earth-moving haulage equipment [ such as scrapers] whose maximum speed exceeds 15 miles per hour, shall be equipped with fenders on all wheels to meet the requirements of Society of Automotive Engineers SAE J321a-1970, Fenders for Pneumatic-Tired Earthmoving Haulage Equipment. </a:t>
            </a:r>
          </a:p>
          <a:p>
            <a:pPr>
              <a:lnSpc>
                <a:spcPct val="150000"/>
              </a:lnSpc>
              <a:buNone/>
            </a:pPr>
            <a:r>
              <a:rPr lang="en-US" altLang="zh-CN" sz="2000" dirty="0" smtClean="0">
                <a:latin typeface="Arial" pitchFamily="34" charset="0"/>
                <a:cs typeface="Arial" pitchFamily="34" charset="0"/>
              </a:rPr>
              <a:t>An employer may, of course, at any time seek to show under 1926.2, that the uncovered wheels present no hazard to personnel from flying materials.</a:t>
            </a:r>
            <a:endParaRPr lang="en-US" sz="2000" dirty="0" smtClean="0">
              <a:latin typeface="Arial" pitchFamily="34" charset="0"/>
              <a:cs typeface="Arial" pitchFamily="34" charset="0"/>
            </a:endParaRPr>
          </a:p>
        </p:txBody>
      </p:sp>
      <p:sp>
        <p:nvSpPr>
          <p:cNvPr id="78852" name="Rectangle 4"/>
          <p:cNvSpPr>
            <a:spLocks noChangeArrowheads="1"/>
          </p:cNvSpPr>
          <p:nvPr/>
        </p:nvSpPr>
        <p:spPr bwMode="auto">
          <a:xfrm>
            <a:off x="5775325" y="6491287"/>
            <a:ext cx="3063875" cy="214313"/>
          </a:xfrm>
          <a:prstGeom prst="rect">
            <a:avLst/>
          </a:prstGeom>
          <a:noFill/>
          <a:ln w="9525">
            <a:noFill/>
            <a:miter lim="800000"/>
            <a:headEnd/>
            <a:tailEnd/>
          </a:ln>
        </p:spPr>
        <p:txBody>
          <a:bodyPr wrap="none">
            <a:spAutoFit/>
          </a:bodyPr>
          <a:lstStyle/>
          <a:p>
            <a:pPr eaLnBrk="0" hangingPunct="0"/>
            <a:r>
              <a:rPr lang="en-US" sz="800" dirty="0">
                <a:ea typeface="ＭＳ Ｐゴシック"/>
                <a:cs typeface="ＭＳ Ｐゴシック"/>
              </a:rPr>
              <a:t>Source:  OSHA 29 CFR 1926 Construction Industry Regulations</a:t>
            </a:r>
          </a:p>
        </p:txBody>
      </p:sp>
      <p:sp>
        <p:nvSpPr>
          <p:cNvPr id="5"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OSHA regulations</a:t>
            </a:r>
          </a:p>
        </p:txBody>
      </p:sp>
      <p:pic>
        <p:nvPicPr>
          <p:cNvPr id="6" name="Picture 3"/>
          <p:cNvPicPr>
            <a:picLocks noChangeAspect="1" noChangeArrowheads="1"/>
          </p:cNvPicPr>
          <p:nvPr/>
        </p:nvPicPr>
        <p:blipFill>
          <a:blip r:embed="rId2" cstate="print"/>
          <a:srcRect/>
          <a:stretch>
            <a:fillRect/>
          </a:stretch>
        </p:blipFill>
        <p:spPr bwMode="auto">
          <a:xfrm>
            <a:off x="8001000" y="5638800"/>
            <a:ext cx="581025" cy="581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4294967295"/>
          </p:nvPr>
        </p:nvSpPr>
        <p:spPr>
          <a:xfrm>
            <a:off x="518160" y="1371600"/>
            <a:ext cx="7863840" cy="4708525"/>
          </a:xfrm>
        </p:spPr>
        <p:txBody>
          <a:bodyPr/>
          <a:lstStyle/>
          <a:p>
            <a:pPr>
              <a:lnSpc>
                <a:spcPct val="110000"/>
              </a:lnSpc>
              <a:buNone/>
            </a:pPr>
            <a:r>
              <a:rPr lang="en-US" altLang="zh-CN" sz="2000" dirty="0" smtClean="0">
                <a:latin typeface="Arial" pitchFamily="34" charset="0"/>
                <a:cs typeface="Arial" pitchFamily="34" charset="0"/>
              </a:rPr>
              <a:t>1926.1000(c)(2)(ii) The design shall provide a vertical clearance of at least 52 inches from the work deck to the ROPS at the point of ingress or egress.</a:t>
            </a:r>
          </a:p>
          <a:p>
            <a:pPr>
              <a:lnSpc>
                <a:spcPct val="110000"/>
              </a:lnSpc>
              <a:buNone/>
            </a:pPr>
            <a:r>
              <a:rPr lang="en-US" altLang="zh-CN" sz="2000" dirty="0" smtClean="0">
                <a:latin typeface="Arial" pitchFamily="34" charset="0"/>
                <a:cs typeface="Arial" pitchFamily="34" charset="0"/>
              </a:rPr>
              <a:t>1926.1000(d) Remounting. ROPS removed for any reason, shall be remounted with equal quality, or better, bolts or welding as required for the original mounting.</a:t>
            </a:r>
          </a:p>
          <a:p>
            <a:pPr>
              <a:lnSpc>
                <a:spcPct val="110000"/>
              </a:lnSpc>
              <a:buNone/>
            </a:pPr>
            <a:r>
              <a:rPr lang="en-US" altLang="zh-CN" sz="2000" dirty="0" smtClean="0">
                <a:latin typeface="Arial" pitchFamily="34" charset="0"/>
                <a:cs typeface="Arial" pitchFamily="34" charset="0"/>
              </a:rPr>
              <a:t>1926.1000(e) Labeling. Each ROPS shall have the following information permanently affixed to the structure:</a:t>
            </a:r>
          </a:p>
          <a:p>
            <a:pPr>
              <a:lnSpc>
                <a:spcPct val="110000"/>
              </a:lnSpc>
              <a:buFont typeface="Arial" pitchFamily="34" charset="0"/>
              <a:buChar char="•"/>
            </a:pPr>
            <a:r>
              <a:rPr lang="en-US" altLang="zh-CN" sz="2000" dirty="0" smtClean="0">
                <a:latin typeface="Arial" pitchFamily="34" charset="0"/>
                <a:cs typeface="Arial" pitchFamily="34" charset="0"/>
              </a:rPr>
              <a:t>Manufacturer or fabricator's name and address;</a:t>
            </a:r>
          </a:p>
          <a:p>
            <a:pPr>
              <a:lnSpc>
                <a:spcPct val="110000"/>
              </a:lnSpc>
              <a:buFont typeface="Arial" pitchFamily="34" charset="0"/>
              <a:buChar char="•"/>
            </a:pPr>
            <a:r>
              <a:rPr lang="en-US" altLang="zh-CN" sz="2000" dirty="0" smtClean="0">
                <a:latin typeface="Arial" pitchFamily="34" charset="0"/>
                <a:cs typeface="Arial" pitchFamily="34" charset="0"/>
              </a:rPr>
              <a:t>ROPS model number, if any;</a:t>
            </a:r>
          </a:p>
          <a:p>
            <a:pPr>
              <a:lnSpc>
                <a:spcPct val="110000"/>
              </a:lnSpc>
              <a:buFont typeface="Arial" pitchFamily="34" charset="0"/>
              <a:buChar char="•"/>
            </a:pPr>
            <a:r>
              <a:rPr lang="en-US" altLang="zh-CN" sz="2000" dirty="0" smtClean="0">
                <a:latin typeface="Arial" pitchFamily="34" charset="0"/>
                <a:cs typeface="Arial" pitchFamily="34" charset="0"/>
              </a:rPr>
              <a:t>Machine make, model, or series number that the structure is designed to fit. </a:t>
            </a:r>
            <a:endParaRPr lang="en-US" sz="2000" dirty="0" smtClean="0">
              <a:latin typeface="Arial" pitchFamily="34" charset="0"/>
              <a:cs typeface="Arial" pitchFamily="34" charset="0"/>
            </a:endParaRPr>
          </a:p>
        </p:txBody>
      </p:sp>
      <p:sp>
        <p:nvSpPr>
          <p:cNvPr id="79876" name="Rectangle 4"/>
          <p:cNvSpPr>
            <a:spLocks noChangeArrowheads="1"/>
          </p:cNvSpPr>
          <p:nvPr/>
        </p:nvSpPr>
        <p:spPr bwMode="auto">
          <a:xfrm>
            <a:off x="5851525" y="6477000"/>
            <a:ext cx="3063875" cy="214313"/>
          </a:xfrm>
          <a:prstGeom prst="rect">
            <a:avLst/>
          </a:prstGeom>
          <a:noFill/>
          <a:ln w="9525">
            <a:noFill/>
            <a:miter lim="800000"/>
            <a:headEnd/>
            <a:tailEnd/>
          </a:ln>
        </p:spPr>
        <p:txBody>
          <a:bodyPr wrap="none">
            <a:spAutoFit/>
          </a:bodyPr>
          <a:lstStyle/>
          <a:p>
            <a:pPr eaLnBrk="0" hangingPunct="0"/>
            <a:r>
              <a:rPr lang="en-US" sz="800" dirty="0">
                <a:ea typeface="ＭＳ Ｐゴシック"/>
                <a:cs typeface="ＭＳ Ｐゴシック"/>
              </a:rPr>
              <a:t>Source:  OSHA 29 CFR 1926 Construction Industry Regulations</a:t>
            </a:r>
          </a:p>
        </p:txBody>
      </p:sp>
      <p:sp>
        <p:nvSpPr>
          <p:cNvPr id="5"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OSHA regulations</a:t>
            </a:r>
          </a:p>
        </p:txBody>
      </p:sp>
      <p:pic>
        <p:nvPicPr>
          <p:cNvPr id="110595" name="Picture 3"/>
          <p:cNvPicPr>
            <a:picLocks noChangeAspect="1" noChangeArrowheads="1"/>
          </p:cNvPicPr>
          <p:nvPr/>
        </p:nvPicPr>
        <p:blipFill>
          <a:blip r:embed="rId2" cstate="print"/>
          <a:srcRect/>
          <a:stretch>
            <a:fillRect/>
          </a:stretch>
        </p:blipFill>
        <p:spPr bwMode="auto">
          <a:xfrm>
            <a:off x="8001000" y="5638800"/>
            <a:ext cx="581025" cy="581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457200" y="1676400"/>
            <a:ext cx="8229600" cy="18288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Proper operation and maintenance of the scraper</a:t>
            </a:r>
            <a:r>
              <a:rPr kumimoji="0" lang="en-US" sz="4000" b="1" i="0" u="none" strike="noStrike" kern="1200" cap="all" spc="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 prevents accidents !</a:t>
            </a:r>
            <a:endPar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endParaRPr>
          </a:p>
        </p:txBody>
      </p:sp>
      <p:pic>
        <p:nvPicPr>
          <p:cNvPr id="108546" name="Picture 2" descr="C:\Documents and Settings\Amin\Local Settings\Temporary Internet Files\Content.IE5\IBCBSA1N\MCj04420280000[1].wmf"/>
          <p:cNvPicPr>
            <a:picLocks noChangeAspect="1" noChangeArrowheads="1"/>
          </p:cNvPicPr>
          <p:nvPr/>
        </p:nvPicPr>
        <p:blipFill>
          <a:blip r:embed="rId2" cstate="print"/>
          <a:srcRect/>
          <a:stretch>
            <a:fillRect/>
          </a:stretch>
        </p:blipFill>
        <p:spPr bwMode="auto">
          <a:xfrm>
            <a:off x="3810000" y="4953000"/>
            <a:ext cx="759968" cy="1295400"/>
          </a:xfrm>
          <a:prstGeom prst="rect">
            <a:avLst/>
          </a:prstGeom>
          <a:noFill/>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4294967295"/>
          </p:nvPr>
        </p:nvSpPr>
        <p:spPr>
          <a:xfrm>
            <a:off x="685800" y="1676400"/>
            <a:ext cx="7772400" cy="4114800"/>
          </a:xfrm>
        </p:spPr>
        <p:txBody>
          <a:bodyPr/>
          <a:lstStyle/>
          <a:p>
            <a:pPr>
              <a:buFont typeface="Wingdings 2" pitchFamily="18" charset="2"/>
              <a:buNone/>
            </a:pPr>
            <a:r>
              <a:rPr lang="en-US" dirty="0" smtClean="0">
                <a:latin typeface="Arial" pitchFamily="34" charset="0"/>
                <a:cs typeface="Arial" pitchFamily="34" charset="0"/>
              </a:rPr>
              <a:t>DRESS RIGHT FOR THE JOB:</a:t>
            </a:r>
          </a:p>
          <a:p>
            <a:r>
              <a:rPr lang="en-US" dirty="0" smtClean="0">
                <a:latin typeface="Arial" pitchFamily="34" charset="0"/>
                <a:cs typeface="Arial" pitchFamily="34" charset="0"/>
              </a:rPr>
              <a:t>Safety hat</a:t>
            </a:r>
          </a:p>
          <a:p>
            <a:r>
              <a:rPr lang="en-US" dirty="0" smtClean="0">
                <a:latin typeface="Arial" pitchFamily="34" charset="0"/>
                <a:cs typeface="Arial" pitchFamily="34" charset="0"/>
              </a:rPr>
              <a:t>Safety Shoes</a:t>
            </a:r>
          </a:p>
          <a:p>
            <a:r>
              <a:rPr lang="en-US" dirty="0" smtClean="0">
                <a:latin typeface="Arial" pitchFamily="34" charset="0"/>
                <a:cs typeface="Arial" pitchFamily="34" charset="0"/>
              </a:rPr>
              <a:t>Safety Glasses / Goggles</a:t>
            </a:r>
          </a:p>
          <a:p>
            <a:r>
              <a:rPr lang="en-US" dirty="0" smtClean="0">
                <a:latin typeface="Arial" pitchFamily="34" charset="0"/>
                <a:cs typeface="Arial" pitchFamily="34" charset="0"/>
              </a:rPr>
              <a:t>Heavy Gloves</a:t>
            </a:r>
          </a:p>
          <a:p>
            <a:r>
              <a:rPr lang="en-US" dirty="0" smtClean="0">
                <a:latin typeface="Arial" pitchFamily="34" charset="0"/>
                <a:cs typeface="Arial" pitchFamily="34" charset="0"/>
              </a:rPr>
              <a:t>Hearing Protection </a:t>
            </a:r>
          </a:p>
          <a:p>
            <a:r>
              <a:rPr lang="en-US" dirty="0" smtClean="0">
                <a:latin typeface="Arial" pitchFamily="34" charset="0"/>
                <a:cs typeface="Arial" pitchFamily="34" charset="0"/>
              </a:rPr>
              <a:t>Reflective Vest</a:t>
            </a:r>
          </a:p>
          <a:p>
            <a:r>
              <a:rPr lang="en-US" dirty="0" smtClean="0">
                <a:latin typeface="Arial" pitchFamily="34" charset="0"/>
                <a:cs typeface="Arial" pitchFamily="34" charset="0"/>
              </a:rPr>
              <a:t>Respirator(when needed)</a:t>
            </a:r>
          </a:p>
        </p:txBody>
      </p:sp>
      <p:pic>
        <p:nvPicPr>
          <p:cNvPr id="126978" name="Picture 2" descr="http://www.skyglaze.com/images/hatgloves.jpg"/>
          <p:cNvPicPr>
            <a:picLocks noChangeAspect="1" noChangeArrowheads="1"/>
          </p:cNvPicPr>
          <p:nvPr/>
        </p:nvPicPr>
        <p:blipFill>
          <a:blip r:embed="rId2" cstate="print"/>
          <a:srcRect/>
          <a:stretch>
            <a:fillRect/>
          </a:stretch>
        </p:blipFill>
        <p:spPr bwMode="auto">
          <a:xfrm>
            <a:off x="6096000" y="1828800"/>
            <a:ext cx="990600" cy="1122414"/>
          </a:xfrm>
          <a:prstGeom prst="rect">
            <a:avLst/>
          </a:prstGeom>
          <a:noFill/>
        </p:spPr>
      </p:pic>
      <p:pic>
        <p:nvPicPr>
          <p:cNvPr id="126980" name="Picture 4" descr="http://www.msadaqatcorp.com/productsimages/Safety_Shoes.jpg"/>
          <p:cNvPicPr>
            <a:picLocks noChangeAspect="1" noChangeArrowheads="1"/>
          </p:cNvPicPr>
          <p:nvPr/>
        </p:nvPicPr>
        <p:blipFill>
          <a:blip r:embed="rId3" cstate="print"/>
          <a:srcRect/>
          <a:stretch>
            <a:fillRect/>
          </a:stretch>
        </p:blipFill>
        <p:spPr bwMode="auto">
          <a:xfrm>
            <a:off x="7333488" y="1847088"/>
            <a:ext cx="1124712" cy="1124712"/>
          </a:xfrm>
          <a:prstGeom prst="rect">
            <a:avLst/>
          </a:prstGeom>
          <a:noFill/>
        </p:spPr>
      </p:pic>
      <p:pic>
        <p:nvPicPr>
          <p:cNvPr id="126982" name="Picture 6" descr="http://school.discoveryeducation.com/clipart/images/safetgls.gif"/>
          <p:cNvPicPr>
            <a:picLocks noChangeAspect="1" noChangeArrowheads="1"/>
          </p:cNvPicPr>
          <p:nvPr/>
        </p:nvPicPr>
        <p:blipFill>
          <a:blip r:embed="rId4" cstate="print"/>
          <a:srcRect/>
          <a:stretch>
            <a:fillRect/>
          </a:stretch>
        </p:blipFill>
        <p:spPr bwMode="auto">
          <a:xfrm>
            <a:off x="5638800" y="3276600"/>
            <a:ext cx="1465857" cy="1124712"/>
          </a:xfrm>
          <a:prstGeom prst="rect">
            <a:avLst/>
          </a:prstGeom>
          <a:noFill/>
        </p:spPr>
      </p:pic>
      <p:pic>
        <p:nvPicPr>
          <p:cNvPr id="126984" name="Picture 8" descr="http://t0.gstatic.com/images?q=tbn:6-xY-pBb7FnOFM:http://img.directindustry.com/images_di/photo-g/hearing-protection-ear-muffs-408574.jpg"/>
          <p:cNvPicPr>
            <a:picLocks noChangeAspect="1" noChangeArrowheads="1"/>
          </p:cNvPicPr>
          <p:nvPr/>
        </p:nvPicPr>
        <p:blipFill>
          <a:blip r:embed="rId5" cstate="print"/>
          <a:srcRect/>
          <a:stretch>
            <a:fillRect/>
          </a:stretch>
        </p:blipFill>
        <p:spPr bwMode="auto">
          <a:xfrm>
            <a:off x="7315200" y="3294888"/>
            <a:ext cx="1124711" cy="1124712"/>
          </a:xfrm>
          <a:prstGeom prst="rect">
            <a:avLst/>
          </a:prstGeom>
          <a:noFill/>
        </p:spPr>
      </p:pic>
      <p:pic>
        <p:nvPicPr>
          <p:cNvPr id="126986" name="Picture 10" descr="http://t3.gstatic.com/images?q=tbn:f92PyeFBfDJsZM:http://image.made-in-china.com/2f0j00zBWTgRhyhlbO/Reflective-Safety-Vest-VM07-.jpg"/>
          <p:cNvPicPr>
            <a:picLocks noChangeAspect="1" noChangeArrowheads="1"/>
          </p:cNvPicPr>
          <p:nvPr/>
        </p:nvPicPr>
        <p:blipFill>
          <a:blip r:embed="rId6" cstate="print"/>
          <a:srcRect/>
          <a:stretch>
            <a:fillRect/>
          </a:stretch>
        </p:blipFill>
        <p:spPr bwMode="auto">
          <a:xfrm>
            <a:off x="7333489" y="4742688"/>
            <a:ext cx="1124711" cy="1124712"/>
          </a:xfrm>
          <a:prstGeom prst="rect">
            <a:avLst/>
          </a:prstGeom>
          <a:noFill/>
        </p:spPr>
      </p:pic>
      <p:pic>
        <p:nvPicPr>
          <p:cNvPr id="126988" name="Picture 12" descr="http://t2.gstatic.com/images?q=tbn:RNb-WJO4CqQikM:https://secure.vertmarkets.com/crstage/files/Images/%257B8627627A-4326-4FD9-AA72-85D4B3E082A9%257D/7700_PG7.jpg"/>
          <p:cNvPicPr>
            <a:picLocks noChangeAspect="1" noChangeArrowheads="1"/>
          </p:cNvPicPr>
          <p:nvPr/>
        </p:nvPicPr>
        <p:blipFill>
          <a:blip r:embed="rId7" cstate="print"/>
          <a:srcRect/>
          <a:stretch>
            <a:fillRect/>
          </a:stretch>
        </p:blipFill>
        <p:spPr bwMode="auto">
          <a:xfrm>
            <a:off x="5638800" y="4724400"/>
            <a:ext cx="1479884" cy="1124712"/>
          </a:xfrm>
          <a:prstGeom prst="rect">
            <a:avLst/>
          </a:prstGeom>
          <a:noFill/>
        </p:spPr>
      </p:pic>
      <p:sp>
        <p:nvSpPr>
          <p:cNvPr id="10" name="TextBox 9"/>
          <p:cNvSpPr txBox="1"/>
          <p:nvPr/>
        </p:nvSpPr>
        <p:spPr>
          <a:xfrm>
            <a:off x="3200400" y="6477000"/>
            <a:ext cx="5715000" cy="477054"/>
          </a:xfrm>
          <a:prstGeom prst="rect">
            <a:avLst/>
          </a:prstGeom>
          <a:noFill/>
        </p:spPr>
        <p:txBody>
          <a:bodyPr wrap="square" rtlCol="0">
            <a:spAutoFit/>
          </a:bodyPr>
          <a:lstStyle/>
          <a:p>
            <a:r>
              <a:rPr lang="en-US" sz="800" dirty="0" smtClean="0"/>
              <a:t>Source: Construction Industry Manufacturers Association, Scraper safety manual for operating and maintenance personnel, 1980</a:t>
            </a:r>
          </a:p>
          <a:p>
            <a:endParaRPr lang="en-US" sz="900" dirty="0"/>
          </a:p>
        </p:txBody>
      </p:sp>
      <p:sp>
        <p:nvSpPr>
          <p:cNvPr id="11" name="Rectangle 5"/>
          <p:cNvSpPr txBox="1">
            <a:spLocks noChangeArrowheads="1"/>
          </p:cNvSpPr>
          <p:nvPr/>
        </p:nvSpPr>
        <p:spPr>
          <a:xfrm>
            <a:off x="457200" y="533400"/>
            <a:ext cx="8229600" cy="10668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Safe work practices - PPE</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4294967295"/>
          </p:nvPr>
        </p:nvSpPr>
        <p:spPr>
          <a:xfrm>
            <a:off x="533400" y="1524000"/>
            <a:ext cx="7772400" cy="4419600"/>
          </a:xfrm>
        </p:spPr>
        <p:txBody>
          <a:bodyPr/>
          <a:lstStyle/>
          <a:p>
            <a:pPr>
              <a:lnSpc>
                <a:spcPct val="120000"/>
              </a:lnSpc>
              <a:spcBef>
                <a:spcPct val="30000"/>
              </a:spcBef>
              <a:spcAft>
                <a:spcPct val="30000"/>
              </a:spcAft>
            </a:pPr>
            <a:r>
              <a:rPr lang="en-US" dirty="0" smtClean="0">
                <a:latin typeface="Arial" pitchFamily="34" charset="0"/>
                <a:cs typeface="Arial" pitchFamily="34" charset="0"/>
              </a:rPr>
              <a:t>Think ahead! </a:t>
            </a:r>
            <a:r>
              <a:rPr lang="en-US" dirty="0">
                <a:latin typeface="Arial" pitchFamily="34" charset="0"/>
                <a:cs typeface="Arial" pitchFamily="34" charset="0"/>
              </a:rPr>
              <a:t> </a:t>
            </a:r>
            <a:r>
              <a:rPr lang="en-US" dirty="0" smtClean="0">
                <a:latin typeface="Arial" pitchFamily="34" charset="0"/>
                <a:cs typeface="Arial" pitchFamily="34" charset="0"/>
              </a:rPr>
              <a:t>Become familiar with all conditions in the area, such as:</a:t>
            </a:r>
          </a:p>
          <a:p>
            <a:pPr lvl="1">
              <a:lnSpc>
                <a:spcPct val="120000"/>
              </a:lnSpc>
              <a:spcBef>
                <a:spcPct val="30000"/>
              </a:spcBef>
              <a:spcAft>
                <a:spcPct val="30000"/>
              </a:spcAft>
            </a:pPr>
            <a:r>
              <a:rPr lang="en-US" sz="2200" dirty="0" smtClean="0">
                <a:latin typeface="Arial" pitchFamily="34" charset="0"/>
                <a:cs typeface="Arial" pitchFamily="34" charset="0"/>
              </a:rPr>
              <a:t>Condition of haul roads.</a:t>
            </a:r>
          </a:p>
          <a:p>
            <a:pPr lvl="1">
              <a:lnSpc>
                <a:spcPct val="120000"/>
              </a:lnSpc>
              <a:spcBef>
                <a:spcPct val="30000"/>
              </a:spcBef>
              <a:spcAft>
                <a:spcPct val="30000"/>
              </a:spcAft>
            </a:pPr>
            <a:r>
              <a:rPr lang="en-US" sz="2200" dirty="0" smtClean="0">
                <a:latin typeface="Arial" pitchFamily="34" charset="0"/>
                <a:cs typeface="Arial" pitchFamily="34" charset="0"/>
              </a:rPr>
              <a:t>Holes, obstructions, mud and ice.</a:t>
            </a:r>
          </a:p>
          <a:p>
            <a:pPr lvl="1">
              <a:lnSpc>
                <a:spcPct val="120000"/>
              </a:lnSpc>
              <a:spcBef>
                <a:spcPct val="30000"/>
              </a:spcBef>
              <a:spcAft>
                <a:spcPct val="30000"/>
              </a:spcAft>
            </a:pPr>
            <a:r>
              <a:rPr lang="en-US" sz="2200" dirty="0" smtClean="0">
                <a:latin typeface="Arial" pitchFamily="34" charset="0"/>
                <a:cs typeface="Arial" pitchFamily="34" charset="0"/>
              </a:rPr>
              <a:t>Traffic routes and rules.</a:t>
            </a:r>
          </a:p>
          <a:p>
            <a:pPr lvl="1">
              <a:lnSpc>
                <a:spcPct val="120000"/>
              </a:lnSpc>
              <a:spcBef>
                <a:spcPct val="30000"/>
              </a:spcBef>
              <a:spcAft>
                <a:spcPct val="30000"/>
              </a:spcAft>
            </a:pPr>
            <a:r>
              <a:rPr lang="en-US" sz="2200" dirty="0" smtClean="0">
                <a:latin typeface="Arial" pitchFamily="34" charset="0"/>
                <a:cs typeface="Arial" pitchFamily="34" charset="0"/>
              </a:rPr>
              <a:t>Dust, smoke or fog.</a:t>
            </a:r>
          </a:p>
          <a:p>
            <a:pPr lvl="1">
              <a:lnSpc>
                <a:spcPct val="120000"/>
              </a:lnSpc>
              <a:spcBef>
                <a:spcPct val="30000"/>
              </a:spcBef>
              <a:spcAft>
                <a:spcPct val="30000"/>
              </a:spcAft>
            </a:pPr>
            <a:r>
              <a:rPr lang="en-US" sz="2200" dirty="0" smtClean="0">
                <a:latin typeface="Arial" pitchFamily="34" charset="0"/>
                <a:cs typeface="Arial" pitchFamily="34" charset="0"/>
              </a:rPr>
              <a:t>Underground utilities</a:t>
            </a:r>
          </a:p>
        </p:txBody>
      </p:sp>
      <p:sp>
        <p:nvSpPr>
          <p:cNvPr id="4"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Know the working area</a:t>
            </a:r>
          </a:p>
        </p:txBody>
      </p:sp>
      <p:sp>
        <p:nvSpPr>
          <p:cNvPr id="5" name="TextBox 4"/>
          <p:cNvSpPr txBox="1"/>
          <p:nvPr/>
        </p:nvSpPr>
        <p:spPr>
          <a:xfrm>
            <a:off x="3200400" y="6477000"/>
            <a:ext cx="5715000" cy="477054"/>
          </a:xfrm>
          <a:prstGeom prst="rect">
            <a:avLst/>
          </a:prstGeom>
          <a:noFill/>
        </p:spPr>
        <p:txBody>
          <a:bodyPr wrap="square" rtlCol="0">
            <a:spAutoFit/>
          </a:bodyPr>
          <a:lstStyle/>
          <a:p>
            <a:r>
              <a:rPr lang="en-US" sz="800" dirty="0" smtClean="0"/>
              <a:t>Source: Construction Industry Manufacturers Association, Scraper safety manual for operating and maintenance personnel, 1980</a:t>
            </a:r>
          </a:p>
          <a:p>
            <a:endParaRPr lang="en-US" sz="900" dirty="0"/>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4294967295"/>
          </p:nvPr>
        </p:nvSpPr>
        <p:spPr>
          <a:xfrm>
            <a:off x="533400" y="1524000"/>
            <a:ext cx="8382000" cy="4419600"/>
          </a:xfrm>
        </p:spPr>
        <p:txBody>
          <a:bodyPr/>
          <a:lstStyle/>
          <a:p>
            <a:pPr>
              <a:lnSpc>
                <a:spcPct val="120000"/>
              </a:lnSpc>
              <a:spcBef>
                <a:spcPct val="30000"/>
              </a:spcBef>
              <a:spcAft>
                <a:spcPct val="30000"/>
              </a:spcAft>
            </a:pPr>
            <a:r>
              <a:rPr lang="en-US" sz="2200" dirty="0" smtClean="0">
                <a:latin typeface="Arial" pitchFamily="34" charset="0"/>
                <a:cs typeface="Arial" pitchFamily="34" charset="0"/>
              </a:rPr>
              <a:t>Read the manufacturer’s operating manual.</a:t>
            </a:r>
          </a:p>
          <a:p>
            <a:pPr>
              <a:lnSpc>
                <a:spcPct val="120000"/>
              </a:lnSpc>
              <a:spcBef>
                <a:spcPct val="30000"/>
              </a:spcBef>
              <a:spcAft>
                <a:spcPct val="30000"/>
              </a:spcAft>
            </a:pPr>
            <a:r>
              <a:rPr lang="en-US" sz="2200" dirty="0" smtClean="0">
                <a:latin typeface="Arial" pitchFamily="34" charset="0"/>
                <a:cs typeface="Arial" pitchFamily="34" charset="0"/>
              </a:rPr>
              <a:t>Know the capabilities of the equipment; and its limitations.</a:t>
            </a:r>
          </a:p>
          <a:p>
            <a:pPr>
              <a:lnSpc>
                <a:spcPct val="120000"/>
              </a:lnSpc>
              <a:spcBef>
                <a:spcPct val="30000"/>
              </a:spcBef>
              <a:spcAft>
                <a:spcPct val="30000"/>
              </a:spcAft>
            </a:pPr>
            <a:r>
              <a:rPr lang="en-US" sz="2200" dirty="0" smtClean="0">
                <a:latin typeface="Arial" pitchFamily="34" charset="0"/>
                <a:cs typeface="Arial" pitchFamily="34" charset="0"/>
              </a:rPr>
              <a:t>Become thoroughly familiar with all controls, gauges and instruments.</a:t>
            </a:r>
          </a:p>
          <a:p>
            <a:pPr>
              <a:lnSpc>
                <a:spcPct val="120000"/>
              </a:lnSpc>
              <a:spcBef>
                <a:spcPct val="30000"/>
              </a:spcBef>
              <a:spcAft>
                <a:spcPct val="30000"/>
              </a:spcAft>
            </a:pPr>
            <a:r>
              <a:rPr lang="en-US" sz="2200" dirty="0" smtClean="0">
                <a:latin typeface="Arial" pitchFamily="34" charset="0"/>
                <a:cs typeface="Arial" pitchFamily="34" charset="0"/>
              </a:rPr>
              <a:t>Work slowly and carefully </a:t>
            </a:r>
          </a:p>
          <a:p>
            <a:pPr>
              <a:lnSpc>
                <a:spcPct val="120000"/>
              </a:lnSpc>
              <a:spcBef>
                <a:spcPct val="30000"/>
              </a:spcBef>
              <a:spcAft>
                <a:spcPct val="30000"/>
              </a:spcAft>
              <a:buNone/>
            </a:pPr>
            <a:r>
              <a:rPr lang="en-US" sz="2200" dirty="0" smtClean="0">
                <a:latin typeface="Arial" pitchFamily="34" charset="0"/>
                <a:cs typeface="Arial" pitchFamily="34" charset="0"/>
              </a:rPr>
              <a:t>	until accustomed with the equipment.</a:t>
            </a:r>
          </a:p>
          <a:p>
            <a:pPr>
              <a:lnSpc>
                <a:spcPct val="120000"/>
              </a:lnSpc>
              <a:spcBef>
                <a:spcPct val="30000"/>
              </a:spcBef>
              <a:spcAft>
                <a:spcPct val="30000"/>
              </a:spcAft>
            </a:pPr>
            <a:r>
              <a:rPr lang="en-US" sz="2200" dirty="0" smtClean="0">
                <a:latin typeface="Arial" pitchFamily="34" charset="0"/>
                <a:cs typeface="Arial" pitchFamily="34" charset="0"/>
              </a:rPr>
              <a:t>Know the protective devices on the scraper. For example: Guards, Canopies / Roll-over Protective Structures, Shields, Backup Alarms, Seat Belts.</a:t>
            </a:r>
          </a:p>
        </p:txBody>
      </p:sp>
      <p:sp>
        <p:nvSpPr>
          <p:cNvPr id="4"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Pre-operation instructions</a:t>
            </a:r>
          </a:p>
        </p:txBody>
      </p:sp>
      <p:sp>
        <p:nvSpPr>
          <p:cNvPr id="5" name="TextBox 4"/>
          <p:cNvSpPr txBox="1"/>
          <p:nvPr/>
        </p:nvSpPr>
        <p:spPr>
          <a:xfrm>
            <a:off x="3200400" y="6477000"/>
            <a:ext cx="5715000" cy="477054"/>
          </a:xfrm>
          <a:prstGeom prst="rect">
            <a:avLst/>
          </a:prstGeom>
          <a:noFill/>
        </p:spPr>
        <p:txBody>
          <a:bodyPr wrap="square" rtlCol="0">
            <a:spAutoFit/>
          </a:bodyPr>
          <a:lstStyle/>
          <a:p>
            <a:r>
              <a:rPr lang="en-US" sz="800" dirty="0" smtClean="0"/>
              <a:t>Source: Construction Industry Manufacturers Association, Scraper safety manual for operating and maintenance personnel, 1980</a:t>
            </a:r>
          </a:p>
          <a:p>
            <a:endParaRPr lang="en-US" sz="900" dirty="0"/>
          </a:p>
        </p:txBody>
      </p:sp>
      <p:pic>
        <p:nvPicPr>
          <p:cNvPr id="121858" name="Picture 2" descr="http://www.site-kconstructionzone.com/wp-content/uploads/2009/09/D375A-6_cab.jpg"/>
          <p:cNvPicPr>
            <a:picLocks noChangeAspect="1" noChangeArrowheads="1"/>
          </p:cNvPicPr>
          <p:nvPr/>
        </p:nvPicPr>
        <p:blipFill>
          <a:blip r:embed="rId2" cstate="print"/>
          <a:srcRect/>
          <a:stretch>
            <a:fillRect/>
          </a:stretch>
        </p:blipFill>
        <p:spPr bwMode="auto">
          <a:xfrm>
            <a:off x="6058985" y="3352800"/>
            <a:ext cx="2170615" cy="1447800"/>
          </a:xfrm>
          <a:prstGeom prst="rect">
            <a:avLst/>
          </a:prstGeom>
          <a:noFill/>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4294967295"/>
          </p:nvPr>
        </p:nvSpPr>
        <p:spPr>
          <a:xfrm>
            <a:off x="533400" y="1447800"/>
            <a:ext cx="7863840" cy="4419600"/>
          </a:xfrm>
        </p:spPr>
        <p:txBody>
          <a:bodyPr/>
          <a:lstStyle/>
          <a:p>
            <a:pPr>
              <a:lnSpc>
                <a:spcPct val="120000"/>
              </a:lnSpc>
              <a:spcBef>
                <a:spcPct val="30000"/>
              </a:spcBef>
              <a:spcAft>
                <a:spcPct val="30000"/>
              </a:spcAft>
              <a:buFont typeface="Wingdings 2" pitchFamily="18" charset="2"/>
              <a:buNone/>
            </a:pPr>
            <a:r>
              <a:rPr lang="en-US" sz="2200" dirty="0" smtClean="0">
                <a:latin typeface="Arial" pitchFamily="34" charset="0"/>
                <a:cs typeface="Arial" pitchFamily="34" charset="0"/>
              </a:rPr>
              <a:t>Walk-Around the scraper at the start of each shift; and inspect:</a:t>
            </a:r>
          </a:p>
          <a:p>
            <a:pPr>
              <a:lnSpc>
                <a:spcPct val="120000"/>
              </a:lnSpc>
              <a:spcBef>
                <a:spcPct val="30000"/>
              </a:spcBef>
              <a:spcAft>
                <a:spcPct val="30000"/>
              </a:spcAft>
            </a:pPr>
            <a:r>
              <a:rPr lang="en-US" sz="2200" dirty="0" smtClean="0">
                <a:latin typeface="Arial" pitchFamily="34" charset="0"/>
                <a:cs typeface="Arial" pitchFamily="34" charset="0"/>
              </a:rPr>
              <a:t>Check to be sure there is nobody working on it, under or nearby.</a:t>
            </a:r>
          </a:p>
          <a:p>
            <a:pPr>
              <a:lnSpc>
                <a:spcPct val="120000"/>
              </a:lnSpc>
              <a:spcBef>
                <a:spcPct val="30000"/>
              </a:spcBef>
              <a:spcAft>
                <a:spcPct val="30000"/>
              </a:spcAft>
            </a:pPr>
            <a:r>
              <a:rPr lang="en-US" sz="2200" dirty="0" smtClean="0">
                <a:latin typeface="Arial" pitchFamily="34" charset="0"/>
                <a:cs typeface="Arial" pitchFamily="34" charset="0"/>
              </a:rPr>
              <a:t>Check the area to be sure it is clear of obstructions and/ or people.</a:t>
            </a:r>
          </a:p>
          <a:p>
            <a:pPr>
              <a:lnSpc>
                <a:spcPct val="120000"/>
              </a:lnSpc>
              <a:spcBef>
                <a:spcPct val="30000"/>
              </a:spcBef>
              <a:spcAft>
                <a:spcPct val="30000"/>
              </a:spcAft>
            </a:pPr>
            <a:r>
              <a:rPr lang="en-US" sz="2200" dirty="0" smtClean="0">
                <a:latin typeface="Arial" pitchFamily="34" charset="0"/>
                <a:cs typeface="Arial" pitchFamily="34" charset="0"/>
              </a:rPr>
              <a:t>Machine and engine compartments / instruments</a:t>
            </a:r>
          </a:p>
          <a:p>
            <a:pPr>
              <a:lnSpc>
                <a:spcPct val="120000"/>
              </a:lnSpc>
              <a:spcBef>
                <a:spcPct val="30000"/>
              </a:spcBef>
              <a:spcAft>
                <a:spcPct val="30000"/>
              </a:spcAft>
            </a:pPr>
            <a:r>
              <a:rPr lang="en-US" sz="2200" dirty="0" smtClean="0">
                <a:latin typeface="Arial" pitchFamily="34" charset="0"/>
                <a:cs typeface="Arial" pitchFamily="34" charset="0"/>
              </a:rPr>
              <a:t>Check utility / pressurized lines</a:t>
            </a:r>
          </a:p>
          <a:p>
            <a:pPr>
              <a:lnSpc>
                <a:spcPct val="120000"/>
              </a:lnSpc>
              <a:spcBef>
                <a:spcPct val="30000"/>
              </a:spcBef>
              <a:spcAft>
                <a:spcPct val="30000"/>
              </a:spcAft>
            </a:pPr>
            <a:r>
              <a:rPr lang="en-US" sz="2200" dirty="0" smtClean="0">
                <a:latin typeface="Arial" pitchFamily="34" charset="0"/>
                <a:cs typeface="Arial" pitchFamily="34" charset="0"/>
              </a:rPr>
              <a:t>Safety devices</a:t>
            </a:r>
          </a:p>
          <a:p>
            <a:pPr>
              <a:lnSpc>
                <a:spcPct val="120000"/>
              </a:lnSpc>
              <a:spcBef>
                <a:spcPct val="30000"/>
              </a:spcBef>
              <a:spcAft>
                <a:spcPct val="30000"/>
              </a:spcAft>
              <a:buFont typeface="Wingdings 2" pitchFamily="18" charset="2"/>
              <a:buNone/>
            </a:pPr>
            <a:endParaRPr lang="en-US" sz="2200" dirty="0" smtClean="0">
              <a:latin typeface="Arial" pitchFamily="34" charset="0"/>
              <a:cs typeface="Arial" pitchFamily="34" charset="0"/>
            </a:endParaRPr>
          </a:p>
        </p:txBody>
      </p:sp>
      <p:sp>
        <p:nvSpPr>
          <p:cNvPr id="4"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Pre-operation walk-around check</a:t>
            </a:r>
          </a:p>
        </p:txBody>
      </p:sp>
      <p:sp>
        <p:nvSpPr>
          <p:cNvPr id="5" name="TextBox 4"/>
          <p:cNvSpPr txBox="1"/>
          <p:nvPr/>
        </p:nvSpPr>
        <p:spPr>
          <a:xfrm>
            <a:off x="3200400" y="6477000"/>
            <a:ext cx="5715000" cy="477054"/>
          </a:xfrm>
          <a:prstGeom prst="rect">
            <a:avLst/>
          </a:prstGeom>
          <a:noFill/>
        </p:spPr>
        <p:txBody>
          <a:bodyPr wrap="square" rtlCol="0">
            <a:spAutoFit/>
          </a:bodyPr>
          <a:lstStyle/>
          <a:p>
            <a:r>
              <a:rPr lang="en-US" sz="800" dirty="0" smtClean="0"/>
              <a:t>Source: Construction Industry Manufacturers Association, Scraper safety manual for operating and maintenance personnel, 1980</a:t>
            </a:r>
          </a:p>
          <a:p>
            <a:endParaRPr lang="en-US" sz="900" dirty="0"/>
          </a:p>
        </p:txBody>
      </p:sp>
      <p:pic>
        <p:nvPicPr>
          <p:cNvPr id="109571" name="Picture 3" descr="C:\Documents and Settings\Amin\Local Settings\Temporary Internet Files\Content.IE5\UOW88713\MCj02954530000[1].wmf"/>
          <p:cNvPicPr>
            <a:picLocks noChangeAspect="1" noChangeArrowheads="1"/>
          </p:cNvPicPr>
          <p:nvPr/>
        </p:nvPicPr>
        <p:blipFill>
          <a:blip r:embed="rId2" cstate="print"/>
          <a:srcRect/>
          <a:stretch>
            <a:fillRect/>
          </a:stretch>
        </p:blipFill>
        <p:spPr bwMode="auto">
          <a:xfrm>
            <a:off x="7162800" y="5007618"/>
            <a:ext cx="1467415" cy="1341879"/>
          </a:xfrm>
          <a:prstGeom prst="rect">
            <a:avLst/>
          </a:prstGeom>
          <a:noFill/>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4294967295"/>
          </p:nvPr>
        </p:nvSpPr>
        <p:spPr>
          <a:xfrm>
            <a:off x="533400" y="1676400"/>
            <a:ext cx="7772400" cy="4419600"/>
          </a:xfrm>
        </p:spPr>
        <p:txBody>
          <a:bodyPr/>
          <a:lstStyle/>
          <a:p>
            <a:pPr>
              <a:lnSpc>
                <a:spcPct val="120000"/>
              </a:lnSpc>
              <a:spcBef>
                <a:spcPct val="30000"/>
              </a:spcBef>
              <a:spcAft>
                <a:spcPct val="30000"/>
              </a:spcAft>
            </a:pPr>
            <a:r>
              <a:rPr lang="en-US" sz="2200" dirty="0" smtClean="0">
                <a:latin typeface="Arial" pitchFamily="34" charset="0"/>
                <a:cs typeface="Arial" pitchFamily="34" charset="0"/>
              </a:rPr>
              <a:t>Brake systems</a:t>
            </a:r>
          </a:p>
          <a:p>
            <a:pPr>
              <a:lnSpc>
                <a:spcPct val="120000"/>
              </a:lnSpc>
              <a:spcBef>
                <a:spcPct val="30000"/>
              </a:spcBef>
              <a:spcAft>
                <a:spcPct val="30000"/>
              </a:spcAft>
            </a:pPr>
            <a:r>
              <a:rPr lang="en-US" sz="2200" dirty="0" smtClean="0">
                <a:latin typeface="Arial" pitchFamily="34" charset="0"/>
                <a:cs typeface="Arial" pitchFamily="34" charset="0"/>
              </a:rPr>
              <a:t>Headlights and warnings</a:t>
            </a:r>
          </a:p>
          <a:p>
            <a:pPr>
              <a:lnSpc>
                <a:spcPct val="120000"/>
              </a:lnSpc>
              <a:spcBef>
                <a:spcPct val="30000"/>
              </a:spcBef>
              <a:spcAft>
                <a:spcPct val="30000"/>
              </a:spcAft>
            </a:pPr>
            <a:r>
              <a:rPr lang="en-US" sz="2200" dirty="0" smtClean="0">
                <a:latin typeface="Arial" pitchFamily="34" charset="0"/>
                <a:cs typeface="Arial" pitchFamily="34" charset="0"/>
              </a:rPr>
              <a:t>Dirt or trash buildup</a:t>
            </a:r>
          </a:p>
          <a:p>
            <a:pPr>
              <a:lnSpc>
                <a:spcPct val="120000"/>
              </a:lnSpc>
              <a:spcBef>
                <a:spcPct val="30000"/>
              </a:spcBef>
              <a:spcAft>
                <a:spcPct val="30000"/>
              </a:spcAft>
            </a:pPr>
            <a:r>
              <a:rPr lang="en-US" sz="2200" dirty="0" smtClean="0">
                <a:latin typeface="Arial" pitchFamily="34" charset="0"/>
                <a:cs typeface="Arial" pitchFamily="34" charset="0"/>
              </a:rPr>
              <a:t>Oil or coolant leaks</a:t>
            </a:r>
          </a:p>
          <a:p>
            <a:pPr>
              <a:lnSpc>
                <a:spcPct val="120000"/>
              </a:lnSpc>
              <a:spcBef>
                <a:spcPct val="30000"/>
              </a:spcBef>
              <a:spcAft>
                <a:spcPct val="30000"/>
              </a:spcAft>
            </a:pPr>
            <a:r>
              <a:rPr lang="en-US" sz="2200" dirty="0" smtClean="0">
                <a:latin typeface="Arial" pitchFamily="34" charset="0"/>
                <a:cs typeface="Arial" pitchFamily="34" charset="0"/>
              </a:rPr>
              <a:t>Structural maladjustments/ Looseness/ cracks</a:t>
            </a:r>
          </a:p>
          <a:p>
            <a:pPr>
              <a:lnSpc>
                <a:spcPct val="120000"/>
              </a:lnSpc>
              <a:spcBef>
                <a:spcPct val="30000"/>
              </a:spcBef>
              <a:spcAft>
                <a:spcPct val="30000"/>
              </a:spcAft>
            </a:pPr>
            <a:r>
              <a:rPr lang="en-US" sz="2200" dirty="0" smtClean="0">
                <a:latin typeface="Arial" pitchFamily="34" charset="0"/>
                <a:cs typeface="Arial" pitchFamily="34" charset="0"/>
              </a:rPr>
              <a:t>Wear or damage to moving parts</a:t>
            </a:r>
          </a:p>
          <a:p>
            <a:pPr>
              <a:lnSpc>
                <a:spcPct val="120000"/>
              </a:lnSpc>
              <a:spcBef>
                <a:spcPct val="30000"/>
              </a:spcBef>
              <a:spcAft>
                <a:spcPct val="30000"/>
              </a:spcAft>
              <a:buFont typeface="Wingdings 2" pitchFamily="18" charset="2"/>
              <a:buNone/>
            </a:pPr>
            <a:r>
              <a:rPr lang="en-US" sz="2200" dirty="0" smtClean="0">
                <a:latin typeface="Arial" pitchFamily="34" charset="0"/>
                <a:cs typeface="Arial" pitchFamily="34" charset="0"/>
              </a:rPr>
              <a:t>The scraper operator is responsible for operations and has the authority to stop work when conditions are unsafe.</a:t>
            </a:r>
          </a:p>
        </p:txBody>
      </p:sp>
      <p:sp>
        <p:nvSpPr>
          <p:cNvPr id="4"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Pre-operation walk-around check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Lucida Grande" charset="0"/>
                <a:cs typeface="Lucida Grande" charset="0"/>
                <a:sym typeface="Lucida Grande" charset="0"/>
              </a:rPr>
              <a:t>continued</a:t>
            </a:r>
            <a:endParaRPr kumimoji="0" lang="en-US" sz="36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endParaRPr>
          </a:p>
        </p:txBody>
      </p:sp>
      <p:sp>
        <p:nvSpPr>
          <p:cNvPr id="5" name="TextBox 4"/>
          <p:cNvSpPr txBox="1"/>
          <p:nvPr/>
        </p:nvSpPr>
        <p:spPr>
          <a:xfrm>
            <a:off x="3200400" y="6477000"/>
            <a:ext cx="5715000" cy="477054"/>
          </a:xfrm>
          <a:prstGeom prst="rect">
            <a:avLst/>
          </a:prstGeom>
          <a:noFill/>
        </p:spPr>
        <p:txBody>
          <a:bodyPr wrap="square" rtlCol="0">
            <a:spAutoFit/>
          </a:bodyPr>
          <a:lstStyle/>
          <a:p>
            <a:r>
              <a:rPr lang="en-US" sz="800" dirty="0" smtClean="0"/>
              <a:t>Source: Construction Industry Manufacturers Association, Scraper safety manual for operating and maintenance personnel, 1980</a:t>
            </a:r>
          </a:p>
          <a:p>
            <a:endParaRPr lang="en-US" sz="900" dirty="0"/>
          </a:p>
        </p:txBody>
      </p:sp>
      <p:pic>
        <p:nvPicPr>
          <p:cNvPr id="119810" name="Picture 2" descr="http://old.rgvrrm.org/media/photos/news/news_20061010_BigDig01_small.jpg"/>
          <p:cNvPicPr>
            <a:picLocks noChangeAspect="1" noChangeArrowheads="1"/>
          </p:cNvPicPr>
          <p:nvPr/>
        </p:nvPicPr>
        <p:blipFill>
          <a:blip r:embed="rId2" cstate="print"/>
          <a:srcRect/>
          <a:stretch>
            <a:fillRect/>
          </a:stretch>
        </p:blipFill>
        <p:spPr bwMode="auto">
          <a:xfrm>
            <a:off x="6400800" y="1371600"/>
            <a:ext cx="1825323" cy="2743200"/>
          </a:xfrm>
          <a:prstGeom prst="rect">
            <a:avLst/>
          </a:prstGeom>
          <a:noFill/>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4294967295"/>
          </p:nvPr>
        </p:nvSpPr>
        <p:spPr>
          <a:xfrm>
            <a:off x="609600" y="1676400"/>
            <a:ext cx="7772400" cy="4419600"/>
          </a:xfrm>
        </p:spPr>
        <p:txBody>
          <a:bodyPr/>
          <a:lstStyle/>
          <a:p>
            <a:pPr>
              <a:lnSpc>
                <a:spcPct val="120000"/>
              </a:lnSpc>
              <a:spcBef>
                <a:spcPct val="30000"/>
              </a:spcBef>
              <a:spcAft>
                <a:spcPct val="30000"/>
              </a:spcAft>
            </a:pPr>
            <a:r>
              <a:rPr lang="en-US" sz="2100" dirty="0" smtClean="0">
                <a:latin typeface="Arial" pitchFamily="34" charset="0"/>
                <a:cs typeface="Arial" pitchFamily="34" charset="0"/>
              </a:rPr>
              <a:t>Sound horn before starting</a:t>
            </a:r>
          </a:p>
          <a:p>
            <a:pPr>
              <a:lnSpc>
                <a:spcPct val="120000"/>
              </a:lnSpc>
              <a:spcBef>
                <a:spcPct val="30000"/>
              </a:spcBef>
              <a:spcAft>
                <a:spcPct val="30000"/>
              </a:spcAft>
            </a:pPr>
            <a:r>
              <a:rPr lang="en-US" sz="2100" dirty="0" smtClean="0">
                <a:latin typeface="Arial" pitchFamily="34" charset="0"/>
                <a:cs typeface="Arial" pitchFamily="34" charset="0"/>
              </a:rPr>
              <a:t>Observe all signs and signals</a:t>
            </a:r>
          </a:p>
          <a:p>
            <a:pPr>
              <a:lnSpc>
                <a:spcPct val="120000"/>
              </a:lnSpc>
              <a:spcBef>
                <a:spcPct val="30000"/>
              </a:spcBef>
              <a:spcAft>
                <a:spcPct val="30000"/>
              </a:spcAft>
            </a:pPr>
            <a:r>
              <a:rPr lang="en-US" sz="2100" dirty="0" smtClean="0">
                <a:latin typeface="Arial" pitchFamily="34" charset="0"/>
                <a:cs typeface="Arial" pitchFamily="34" charset="0"/>
              </a:rPr>
              <a:t>Mount and dismount carefully </a:t>
            </a:r>
            <a:r>
              <a:rPr lang="en-US" sz="1600" dirty="0" smtClean="0">
                <a:latin typeface="Arial" pitchFamily="34" charset="0"/>
                <a:cs typeface="Arial" pitchFamily="34" charset="0"/>
              </a:rPr>
              <a:t>(Never forget three-point contact!)</a:t>
            </a:r>
            <a:endParaRPr lang="en-US" sz="2100" dirty="0" smtClean="0">
              <a:latin typeface="Arial" pitchFamily="34" charset="0"/>
              <a:cs typeface="Arial" pitchFamily="34" charset="0"/>
            </a:endParaRPr>
          </a:p>
          <a:p>
            <a:pPr>
              <a:lnSpc>
                <a:spcPct val="120000"/>
              </a:lnSpc>
              <a:spcBef>
                <a:spcPct val="30000"/>
              </a:spcBef>
              <a:spcAft>
                <a:spcPct val="30000"/>
              </a:spcAft>
            </a:pPr>
            <a:r>
              <a:rPr lang="en-US" sz="2100" dirty="0" smtClean="0">
                <a:latin typeface="Arial" pitchFamily="34" charset="0"/>
                <a:cs typeface="Arial" pitchFamily="34" charset="0"/>
              </a:rPr>
              <a:t>Check warning devices</a:t>
            </a:r>
          </a:p>
          <a:p>
            <a:pPr>
              <a:lnSpc>
                <a:spcPct val="120000"/>
              </a:lnSpc>
              <a:spcBef>
                <a:spcPct val="30000"/>
              </a:spcBef>
              <a:spcAft>
                <a:spcPct val="30000"/>
              </a:spcAft>
            </a:pPr>
            <a:r>
              <a:rPr lang="en-US" sz="2100" dirty="0" smtClean="0">
                <a:latin typeface="Arial" pitchFamily="34" charset="0"/>
                <a:cs typeface="Arial" pitchFamily="34" charset="0"/>
              </a:rPr>
              <a:t>Obey traffic rules</a:t>
            </a:r>
          </a:p>
          <a:p>
            <a:pPr>
              <a:lnSpc>
                <a:spcPct val="120000"/>
              </a:lnSpc>
              <a:spcBef>
                <a:spcPct val="30000"/>
              </a:spcBef>
              <a:spcAft>
                <a:spcPct val="30000"/>
              </a:spcAft>
            </a:pPr>
            <a:r>
              <a:rPr lang="en-US" sz="2100" dirty="0" smtClean="0">
                <a:latin typeface="Arial" pitchFamily="34" charset="0"/>
                <a:cs typeface="Arial" pitchFamily="34" charset="0"/>
              </a:rPr>
              <a:t>Maintain control of scraper at all times</a:t>
            </a:r>
          </a:p>
          <a:p>
            <a:pPr>
              <a:lnSpc>
                <a:spcPct val="120000"/>
              </a:lnSpc>
              <a:spcBef>
                <a:spcPct val="30000"/>
              </a:spcBef>
              <a:spcAft>
                <a:spcPct val="30000"/>
              </a:spcAft>
            </a:pPr>
            <a:r>
              <a:rPr lang="en-US" sz="2100" dirty="0" smtClean="0">
                <a:latin typeface="Arial" pitchFamily="34" charset="0"/>
                <a:cs typeface="Arial" pitchFamily="34" charset="0"/>
              </a:rPr>
              <a:t>Be sure that communication between ground employees is clear and evident</a:t>
            </a:r>
          </a:p>
        </p:txBody>
      </p:sp>
      <p:sp>
        <p:nvSpPr>
          <p:cNvPr id="4" name="Rectangle 5"/>
          <p:cNvSpPr txBox="1">
            <a:spLocks noChangeArrowheads="1"/>
          </p:cNvSpPr>
          <p:nvPr/>
        </p:nvSpPr>
        <p:spPr>
          <a:xfrm>
            <a:off x="457200" y="533400"/>
            <a:ext cx="8229600" cy="10668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Safe work practices - DO</a:t>
            </a:r>
            <a:r>
              <a:rPr kumimoji="0" lang="en-US" sz="2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s</a:t>
            </a:r>
            <a:endPar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endParaRPr>
          </a:p>
        </p:txBody>
      </p:sp>
      <p:pic>
        <p:nvPicPr>
          <p:cNvPr id="5" name="Picture 4" descr="sn_1DL.jpg"/>
          <p:cNvPicPr>
            <a:picLocks noChangeAspect="1"/>
          </p:cNvPicPr>
          <p:nvPr/>
        </p:nvPicPr>
        <p:blipFill>
          <a:blip r:embed="rId2" cstate="print"/>
          <a:stretch>
            <a:fillRect/>
          </a:stretch>
        </p:blipFill>
        <p:spPr>
          <a:xfrm>
            <a:off x="6248400" y="1447800"/>
            <a:ext cx="1752600" cy="1314450"/>
          </a:xfrm>
          <a:prstGeom prst="rect">
            <a:avLst/>
          </a:prstGeom>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609600" y="1676400"/>
            <a:ext cx="7772400" cy="4419600"/>
          </a:xfrm>
        </p:spPr>
        <p:txBody>
          <a:bodyPr/>
          <a:lstStyle/>
          <a:p>
            <a:pPr>
              <a:lnSpc>
                <a:spcPct val="120000"/>
              </a:lnSpc>
              <a:spcBef>
                <a:spcPct val="30000"/>
              </a:spcBef>
              <a:spcAft>
                <a:spcPct val="30000"/>
              </a:spcAft>
            </a:pPr>
            <a:r>
              <a:rPr lang="en-US" sz="2100" dirty="0" smtClean="0">
                <a:latin typeface="Arial" pitchFamily="34" charset="0"/>
                <a:cs typeface="Arial" pitchFamily="34" charset="0"/>
              </a:rPr>
              <a:t>Don’t </a:t>
            </a:r>
            <a:r>
              <a:rPr lang="en-US" sz="2100" dirty="0" err="1" smtClean="0">
                <a:latin typeface="Arial" pitchFamily="34" charset="0"/>
                <a:cs typeface="Arial" pitchFamily="34" charset="0"/>
              </a:rPr>
              <a:t>overspeed</a:t>
            </a:r>
            <a:r>
              <a:rPr lang="en-US" sz="2100" dirty="0" smtClean="0">
                <a:latin typeface="Arial" pitchFamily="34" charset="0"/>
                <a:cs typeface="Arial" pitchFamily="34" charset="0"/>
              </a:rPr>
              <a:t> especially with full pans</a:t>
            </a:r>
          </a:p>
          <a:p>
            <a:pPr>
              <a:lnSpc>
                <a:spcPct val="120000"/>
              </a:lnSpc>
              <a:spcBef>
                <a:spcPct val="30000"/>
              </a:spcBef>
              <a:spcAft>
                <a:spcPct val="30000"/>
              </a:spcAft>
            </a:pPr>
            <a:r>
              <a:rPr lang="en-US" sz="2100" dirty="0" smtClean="0">
                <a:latin typeface="Arial" pitchFamily="34" charset="0"/>
                <a:cs typeface="Arial" pitchFamily="34" charset="0"/>
              </a:rPr>
              <a:t>Don’t carry passengers</a:t>
            </a:r>
          </a:p>
          <a:p>
            <a:pPr>
              <a:lnSpc>
                <a:spcPct val="120000"/>
              </a:lnSpc>
              <a:spcBef>
                <a:spcPct val="30000"/>
              </a:spcBef>
              <a:spcAft>
                <a:spcPct val="30000"/>
              </a:spcAft>
            </a:pPr>
            <a:r>
              <a:rPr lang="en-US" sz="2100" dirty="0" smtClean="0">
                <a:latin typeface="Arial" pitchFamily="34" charset="0"/>
                <a:cs typeface="Arial" pitchFamily="34" charset="0"/>
              </a:rPr>
              <a:t>Don’t service a machine in motion</a:t>
            </a:r>
          </a:p>
          <a:p>
            <a:pPr>
              <a:lnSpc>
                <a:spcPct val="120000"/>
              </a:lnSpc>
              <a:spcBef>
                <a:spcPct val="30000"/>
              </a:spcBef>
              <a:spcAft>
                <a:spcPct val="30000"/>
              </a:spcAft>
            </a:pPr>
            <a:r>
              <a:rPr lang="en-US" sz="2100" dirty="0" smtClean="0">
                <a:latin typeface="Arial" pitchFamily="34" charset="0"/>
                <a:cs typeface="Arial" pitchFamily="34" charset="0"/>
              </a:rPr>
              <a:t>Don’t operate an unsafe machine</a:t>
            </a:r>
          </a:p>
          <a:p>
            <a:pPr>
              <a:lnSpc>
                <a:spcPct val="120000"/>
              </a:lnSpc>
              <a:spcBef>
                <a:spcPct val="30000"/>
              </a:spcBef>
              <a:spcAft>
                <a:spcPct val="30000"/>
              </a:spcAft>
            </a:pPr>
            <a:r>
              <a:rPr lang="en-US" sz="2100" dirty="0" smtClean="0">
                <a:latin typeface="Arial" pitchFamily="34" charset="0"/>
                <a:cs typeface="Arial" pitchFamily="34" charset="0"/>
              </a:rPr>
              <a:t>Don’t engage in horseplay</a:t>
            </a:r>
          </a:p>
          <a:p>
            <a:pPr>
              <a:lnSpc>
                <a:spcPct val="120000"/>
              </a:lnSpc>
              <a:spcBef>
                <a:spcPct val="30000"/>
              </a:spcBef>
              <a:spcAft>
                <a:spcPct val="30000"/>
              </a:spcAft>
            </a:pPr>
            <a:r>
              <a:rPr lang="en-US" sz="2100" dirty="0" smtClean="0">
                <a:latin typeface="Arial" pitchFamily="34" charset="0"/>
                <a:cs typeface="Arial" pitchFamily="34" charset="0"/>
              </a:rPr>
              <a:t>Don’t forget  safety belt. Uneven terrains may cause a scraper to tilt </a:t>
            </a:r>
          </a:p>
        </p:txBody>
      </p:sp>
      <p:sp>
        <p:nvSpPr>
          <p:cNvPr id="4" name="Rectangle 5"/>
          <p:cNvSpPr txBox="1">
            <a:spLocks noChangeArrowheads="1"/>
          </p:cNvSpPr>
          <p:nvPr/>
        </p:nvSpPr>
        <p:spPr>
          <a:xfrm>
            <a:off x="457200" y="533400"/>
            <a:ext cx="8229600" cy="10668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Safe work practices – DON’T</a:t>
            </a:r>
            <a:r>
              <a:rPr kumimoji="0" lang="en-US" sz="2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s</a:t>
            </a:r>
            <a:endPar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endParaRPr>
          </a:p>
        </p:txBody>
      </p:sp>
      <p:pic>
        <p:nvPicPr>
          <p:cNvPr id="107522" name="Picture 2"/>
          <p:cNvPicPr>
            <a:picLocks noChangeAspect="1" noChangeArrowheads="1"/>
          </p:cNvPicPr>
          <p:nvPr/>
        </p:nvPicPr>
        <p:blipFill>
          <a:blip r:embed="rId2" cstate="print"/>
          <a:srcRect/>
          <a:stretch>
            <a:fillRect/>
          </a:stretch>
        </p:blipFill>
        <p:spPr bwMode="auto">
          <a:xfrm>
            <a:off x="7543800" y="1828800"/>
            <a:ext cx="447675" cy="4476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chapter3-1"/>
          <p:cNvPicPr>
            <a:picLocks noChangeAspect="1" noChangeArrowheads="1"/>
          </p:cNvPicPr>
          <p:nvPr/>
        </p:nvPicPr>
        <p:blipFill>
          <a:blip r:embed="rId2" cstate="print"/>
          <a:srcRect/>
          <a:stretch>
            <a:fillRect/>
          </a:stretch>
        </p:blipFill>
        <p:spPr bwMode="auto">
          <a:xfrm>
            <a:off x="1066800" y="2057400"/>
            <a:ext cx="7086600" cy="4005263"/>
          </a:xfrm>
          <a:prstGeom prst="rect">
            <a:avLst/>
          </a:prstGeom>
          <a:noFill/>
          <a:ln w="9525">
            <a:noFill/>
            <a:miter lim="800000"/>
            <a:headEnd/>
            <a:tailEnd/>
          </a:ln>
        </p:spPr>
      </p:pic>
      <p:sp>
        <p:nvSpPr>
          <p:cNvPr id="32772" name="Text Box 5"/>
          <p:cNvSpPr txBox="1">
            <a:spLocks noChangeArrowheads="1"/>
          </p:cNvSpPr>
          <p:nvPr/>
        </p:nvSpPr>
        <p:spPr bwMode="auto">
          <a:xfrm>
            <a:off x="5715000" y="6172200"/>
            <a:ext cx="2590800" cy="215444"/>
          </a:xfrm>
          <a:prstGeom prst="rect">
            <a:avLst/>
          </a:prstGeom>
          <a:noFill/>
          <a:ln w="9525">
            <a:noFill/>
            <a:miter lim="800000"/>
            <a:headEnd/>
            <a:tailEnd/>
          </a:ln>
        </p:spPr>
        <p:txBody>
          <a:bodyPr wrap="square">
            <a:spAutoFit/>
          </a:bodyPr>
          <a:lstStyle/>
          <a:p>
            <a:pPr>
              <a:spcBef>
                <a:spcPct val="50000"/>
              </a:spcBef>
            </a:pPr>
            <a:r>
              <a:rPr lang="en-US" sz="800" dirty="0" smtClean="0">
                <a:ea typeface="ＭＳ Ｐゴシック"/>
                <a:cs typeface="ＭＳ Ｐゴシック"/>
              </a:rPr>
              <a:t>Source: United </a:t>
            </a:r>
            <a:r>
              <a:rPr lang="en-US" sz="800" dirty="0">
                <a:ea typeface="ＭＳ Ｐゴシック"/>
                <a:cs typeface="ＭＳ Ｐゴシック"/>
              </a:rPr>
              <a:t>States Army Training Support Center </a:t>
            </a:r>
          </a:p>
        </p:txBody>
      </p:sp>
      <p:sp>
        <p:nvSpPr>
          <p:cNvPr id="5"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Components</a:t>
            </a:r>
            <a:r>
              <a:rPr kumimoji="0" lang="en-US" sz="4000" b="1" i="0" u="none" strike="noStrike" kern="1200" cap="all" spc="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 of scraper</a:t>
            </a:r>
            <a:endPar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endParaRP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4294967295"/>
          </p:nvPr>
        </p:nvSpPr>
        <p:spPr>
          <a:xfrm>
            <a:off x="533400" y="1676400"/>
            <a:ext cx="7772400" cy="4419600"/>
          </a:xfrm>
        </p:spPr>
        <p:txBody>
          <a:bodyPr/>
          <a:lstStyle/>
          <a:p>
            <a:pPr>
              <a:spcBef>
                <a:spcPct val="30000"/>
              </a:spcBef>
              <a:spcAft>
                <a:spcPct val="30000"/>
              </a:spcAft>
            </a:pPr>
            <a:r>
              <a:rPr lang="en-US" sz="2000" dirty="0" smtClean="0">
                <a:latin typeface="Arial" pitchFamily="34" charset="0"/>
                <a:cs typeface="Arial" pitchFamily="34" charset="0"/>
              </a:rPr>
              <a:t>Be aware of overhangs / electrical wires, slide areas, or other dangerous conditions</a:t>
            </a:r>
          </a:p>
          <a:p>
            <a:pPr>
              <a:spcBef>
                <a:spcPct val="30000"/>
              </a:spcBef>
              <a:spcAft>
                <a:spcPct val="30000"/>
              </a:spcAft>
            </a:pPr>
            <a:r>
              <a:rPr lang="en-US" sz="2000" dirty="0" smtClean="0">
                <a:latin typeface="Arial" pitchFamily="34" charset="0"/>
                <a:cs typeface="Arial" pitchFamily="34" charset="0"/>
              </a:rPr>
              <a:t>Cross ditches, </a:t>
            </a:r>
            <a:r>
              <a:rPr lang="en-US" sz="2000" dirty="0" err="1" smtClean="0">
                <a:latin typeface="Arial" pitchFamily="34" charset="0"/>
                <a:cs typeface="Arial" pitchFamily="34" charset="0"/>
              </a:rPr>
              <a:t>sidehills</a:t>
            </a:r>
            <a:r>
              <a:rPr lang="en-US" sz="2000" dirty="0" smtClean="0">
                <a:latin typeface="Arial" pitchFamily="34" charset="0"/>
                <a:cs typeface="Arial" pitchFamily="34" charset="0"/>
              </a:rPr>
              <a:t> and ridges slowly, usually at an angle</a:t>
            </a:r>
          </a:p>
          <a:p>
            <a:pPr>
              <a:spcBef>
                <a:spcPct val="30000"/>
              </a:spcBef>
              <a:spcAft>
                <a:spcPct val="30000"/>
              </a:spcAft>
            </a:pPr>
            <a:r>
              <a:rPr lang="en-US" sz="2000" dirty="0" smtClean="0">
                <a:latin typeface="Arial" pitchFamily="34" charset="0"/>
                <a:cs typeface="Arial" pitchFamily="34" charset="0"/>
              </a:rPr>
              <a:t>Do not coast in neutral</a:t>
            </a:r>
          </a:p>
          <a:p>
            <a:pPr>
              <a:spcBef>
                <a:spcPct val="30000"/>
              </a:spcBef>
              <a:spcAft>
                <a:spcPct val="30000"/>
              </a:spcAft>
            </a:pPr>
            <a:r>
              <a:rPr lang="en-US" sz="2000" dirty="0" smtClean="0">
                <a:latin typeface="Arial" pitchFamily="34" charset="0"/>
                <a:cs typeface="Arial" pitchFamily="34" charset="0"/>
              </a:rPr>
              <a:t>Make sure clearance flags and other required warnings are on machine when </a:t>
            </a:r>
            <a:r>
              <a:rPr lang="en-US" sz="2000" dirty="0" err="1" smtClean="0">
                <a:latin typeface="Arial" pitchFamily="34" charset="0"/>
                <a:cs typeface="Arial" pitchFamily="34" charset="0"/>
              </a:rPr>
              <a:t>roading</a:t>
            </a:r>
            <a:endParaRPr lang="en-US" sz="2000" dirty="0" smtClean="0">
              <a:latin typeface="Arial" pitchFamily="34" charset="0"/>
              <a:cs typeface="Arial" pitchFamily="34" charset="0"/>
            </a:endParaRPr>
          </a:p>
          <a:p>
            <a:pPr>
              <a:spcBef>
                <a:spcPct val="30000"/>
              </a:spcBef>
              <a:spcAft>
                <a:spcPct val="30000"/>
              </a:spcAft>
            </a:pPr>
            <a:r>
              <a:rPr lang="en-US" sz="2000" dirty="0" smtClean="0">
                <a:latin typeface="Arial" pitchFamily="34" charset="0"/>
                <a:cs typeface="Arial" pitchFamily="34" charset="0"/>
              </a:rPr>
              <a:t>Watch for flagman or other personnel</a:t>
            </a:r>
          </a:p>
          <a:p>
            <a:pPr>
              <a:spcBef>
                <a:spcPct val="30000"/>
              </a:spcBef>
              <a:spcAft>
                <a:spcPct val="30000"/>
              </a:spcAft>
            </a:pPr>
            <a:r>
              <a:rPr lang="en-US" sz="2000" dirty="0" smtClean="0">
                <a:latin typeface="Arial" pitchFamily="34" charset="0"/>
                <a:cs typeface="Arial" pitchFamily="34" charset="0"/>
              </a:rPr>
              <a:t>Always apply retarder / brakes to reduce speed before entering sharp turns</a:t>
            </a:r>
          </a:p>
          <a:p>
            <a:pPr>
              <a:spcBef>
                <a:spcPct val="30000"/>
              </a:spcBef>
              <a:spcAft>
                <a:spcPct val="30000"/>
              </a:spcAft>
            </a:pPr>
            <a:r>
              <a:rPr lang="en-US" sz="2000" dirty="0" smtClean="0">
                <a:latin typeface="Arial" pitchFamily="34" charset="0"/>
                <a:cs typeface="Arial" pitchFamily="34" charset="0"/>
              </a:rPr>
              <a:t>Always anticipate grade; and select proper gearing range accordingly.</a:t>
            </a:r>
          </a:p>
        </p:txBody>
      </p:sp>
      <p:sp>
        <p:nvSpPr>
          <p:cNvPr id="4" name="Rectangle 5"/>
          <p:cNvSpPr txBox="1">
            <a:spLocks noChangeArrowheads="1"/>
          </p:cNvSpPr>
          <p:nvPr/>
        </p:nvSpPr>
        <p:spPr>
          <a:xfrm>
            <a:off x="457200" y="533400"/>
            <a:ext cx="8229600" cy="8382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Operating scraper - safely</a:t>
            </a:r>
          </a:p>
        </p:txBody>
      </p:sp>
      <p:sp>
        <p:nvSpPr>
          <p:cNvPr id="5" name="TextBox 4"/>
          <p:cNvSpPr txBox="1"/>
          <p:nvPr/>
        </p:nvSpPr>
        <p:spPr>
          <a:xfrm>
            <a:off x="3200400" y="6477000"/>
            <a:ext cx="5715000" cy="477054"/>
          </a:xfrm>
          <a:prstGeom prst="rect">
            <a:avLst/>
          </a:prstGeom>
          <a:noFill/>
        </p:spPr>
        <p:txBody>
          <a:bodyPr wrap="square" rtlCol="0">
            <a:spAutoFit/>
          </a:bodyPr>
          <a:lstStyle/>
          <a:p>
            <a:r>
              <a:rPr lang="en-US" sz="800" dirty="0" smtClean="0"/>
              <a:t>Source: Construction Industry Manufacturers Association, Scraper safety manual for operating and maintenance personnel, 1980</a:t>
            </a:r>
          </a:p>
          <a:p>
            <a:endParaRPr lang="en-US" sz="900" dirty="0"/>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4294967295"/>
          </p:nvPr>
        </p:nvSpPr>
        <p:spPr>
          <a:xfrm>
            <a:off x="457200" y="1676400"/>
            <a:ext cx="8077200" cy="4648200"/>
          </a:xfrm>
        </p:spPr>
        <p:txBody>
          <a:bodyPr/>
          <a:lstStyle/>
          <a:p>
            <a:pPr>
              <a:lnSpc>
                <a:spcPct val="120000"/>
              </a:lnSpc>
              <a:spcBef>
                <a:spcPct val="30000"/>
              </a:spcBef>
              <a:spcAft>
                <a:spcPct val="30000"/>
              </a:spcAft>
            </a:pPr>
            <a:r>
              <a:rPr lang="en-US" sz="2000" dirty="0" smtClean="0">
                <a:latin typeface="Arial" pitchFamily="34" charset="0"/>
                <a:cs typeface="Arial" pitchFamily="34" charset="0"/>
              </a:rPr>
              <a:t>Attach appropriate warning tags to the steering wheel to prevent accidents.</a:t>
            </a:r>
          </a:p>
          <a:p>
            <a:pPr>
              <a:lnSpc>
                <a:spcPct val="120000"/>
              </a:lnSpc>
              <a:spcBef>
                <a:spcPct val="30000"/>
              </a:spcBef>
              <a:spcAft>
                <a:spcPct val="30000"/>
              </a:spcAft>
            </a:pPr>
            <a:r>
              <a:rPr lang="en-US" sz="2000" dirty="0" smtClean="0">
                <a:latin typeface="Arial" pitchFamily="34" charset="0"/>
                <a:cs typeface="Arial" pitchFamily="34" charset="0"/>
              </a:rPr>
              <a:t>Read and understand maintenance, lubrications, and engine manuals.</a:t>
            </a:r>
          </a:p>
          <a:p>
            <a:pPr>
              <a:lnSpc>
                <a:spcPct val="120000"/>
              </a:lnSpc>
              <a:spcBef>
                <a:spcPct val="30000"/>
              </a:spcBef>
              <a:spcAft>
                <a:spcPct val="30000"/>
              </a:spcAft>
            </a:pPr>
            <a:r>
              <a:rPr lang="en-US" sz="2000" dirty="0" smtClean="0">
                <a:latin typeface="Arial" pitchFamily="34" charset="0"/>
                <a:cs typeface="Arial" pitchFamily="34" charset="0"/>
              </a:rPr>
              <a:t>Keep hands and clothing away from moving parts.</a:t>
            </a:r>
          </a:p>
          <a:p>
            <a:pPr>
              <a:lnSpc>
                <a:spcPct val="120000"/>
              </a:lnSpc>
              <a:spcBef>
                <a:spcPct val="30000"/>
              </a:spcBef>
              <a:spcAft>
                <a:spcPct val="30000"/>
              </a:spcAft>
            </a:pPr>
            <a:r>
              <a:rPr lang="en-US" sz="2000" dirty="0" smtClean="0">
                <a:latin typeface="Arial" pitchFamily="34" charset="0"/>
                <a:cs typeface="Arial" pitchFamily="34" charset="0"/>
              </a:rPr>
              <a:t>Lower all raised equipment before servicing. Always block the apron and ejector securely.</a:t>
            </a:r>
          </a:p>
          <a:p>
            <a:pPr>
              <a:lnSpc>
                <a:spcPct val="120000"/>
              </a:lnSpc>
              <a:spcBef>
                <a:spcPct val="30000"/>
              </a:spcBef>
              <a:spcAft>
                <a:spcPct val="30000"/>
              </a:spcAft>
            </a:pPr>
            <a:r>
              <a:rPr lang="en-US" sz="2000" dirty="0" smtClean="0">
                <a:latin typeface="Arial" pitchFamily="34" charset="0"/>
                <a:cs typeface="Arial" pitchFamily="34" charset="0"/>
              </a:rPr>
              <a:t>Do not use gasoline or diesel fuel to clean parts.</a:t>
            </a:r>
          </a:p>
          <a:p>
            <a:pPr>
              <a:lnSpc>
                <a:spcPct val="120000"/>
              </a:lnSpc>
              <a:spcBef>
                <a:spcPct val="30000"/>
              </a:spcBef>
              <a:spcAft>
                <a:spcPct val="30000"/>
              </a:spcAft>
            </a:pPr>
            <a:r>
              <a:rPr lang="en-US" sz="2000" dirty="0" smtClean="0">
                <a:latin typeface="Arial" pitchFamily="34" charset="0"/>
                <a:cs typeface="Arial" pitchFamily="34" charset="0"/>
              </a:rPr>
              <a:t>Pressurized systems / Electrical systems can cause burns or serious injuries if not handled properly.</a:t>
            </a:r>
          </a:p>
        </p:txBody>
      </p:sp>
      <p:sp>
        <p:nvSpPr>
          <p:cNvPr id="4" name="Rectangle 5"/>
          <p:cNvSpPr txBox="1">
            <a:spLocks noChangeArrowheads="1"/>
          </p:cNvSpPr>
          <p:nvPr/>
        </p:nvSpPr>
        <p:spPr>
          <a:xfrm>
            <a:off x="457200" y="533400"/>
            <a:ext cx="8229600" cy="9144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Service and repair scraper -</a:t>
            </a:r>
            <a:r>
              <a:rPr kumimoji="0" lang="en-US" sz="3600" b="1" i="0" u="none" strike="noStrike" kern="1200" cap="all" spc="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 safely</a:t>
            </a:r>
            <a:endParaRPr kumimoji="0" lang="en-US" sz="36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endParaRPr>
          </a:p>
        </p:txBody>
      </p:sp>
      <p:sp>
        <p:nvSpPr>
          <p:cNvPr id="5" name="TextBox 4"/>
          <p:cNvSpPr txBox="1"/>
          <p:nvPr/>
        </p:nvSpPr>
        <p:spPr>
          <a:xfrm>
            <a:off x="3200400" y="6477000"/>
            <a:ext cx="5715000" cy="477054"/>
          </a:xfrm>
          <a:prstGeom prst="rect">
            <a:avLst/>
          </a:prstGeom>
          <a:noFill/>
        </p:spPr>
        <p:txBody>
          <a:bodyPr wrap="square" rtlCol="0">
            <a:spAutoFit/>
          </a:bodyPr>
          <a:lstStyle/>
          <a:p>
            <a:r>
              <a:rPr lang="en-US" sz="800" dirty="0" smtClean="0"/>
              <a:t>Source: Construction Industry Manufacturers Association, Scraper safety manual for operating and maintenance personnel, 1980</a:t>
            </a:r>
          </a:p>
          <a:p>
            <a:endParaRPr lang="en-US" sz="900" dirty="0"/>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457200" y="2057400"/>
            <a:ext cx="8229600" cy="18288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Think safety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Lucida Grande" charset="0"/>
                <a:cs typeface="Lucida Grande" charset="0"/>
                <a:sym typeface="Lucida Grande" charset="0"/>
              </a:rPr>
              <a:t>Work safely</a:t>
            </a:r>
            <a:endParaRPr kumimoji="0" lang="en-US" sz="54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endParaRP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4294967295"/>
          </p:nvPr>
        </p:nvSpPr>
        <p:spPr>
          <a:xfrm>
            <a:off x="518160" y="1676400"/>
            <a:ext cx="7863840" cy="4114800"/>
          </a:xfrm>
        </p:spPr>
        <p:txBody>
          <a:bodyPr/>
          <a:lstStyle/>
          <a:p>
            <a:pPr marL="1588" indent="26988">
              <a:lnSpc>
                <a:spcPct val="150000"/>
              </a:lnSpc>
              <a:buFont typeface="Wingdings 2" pitchFamily="18" charset="2"/>
              <a:buNone/>
            </a:pPr>
            <a:r>
              <a:rPr lang="en-US" dirty="0" smtClean="0">
                <a:latin typeface="Arial" pitchFamily="34" charset="0"/>
                <a:cs typeface="Arial" pitchFamily="34" charset="0"/>
              </a:rPr>
              <a:t>The scraper excavates (cuts) by lowering the front edge of its bowl into the soil. The bowl front if equipped with replaceable blades, which may be straight, curved, or extended at the center.</a:t>
            </a:r>
          </a:p>
        </p:txBody>
      </p:sp>
      <p:sp>
        <p:nvSpPr>
          <p:cNvPr id="34820" name="Text Box 4"/>
          <p:cNvSpPr txBox="1">
            <a:spLocks noChangeArrowheads="1"/>
          </p:cNvSpPr>
          <p:nvPr/>
        </p:nvSpPr>
        <p:spPr bwMode="auto">
          <a:xfrm>
            <a:off x="5089525" y="6400800"/>
            <a:ext cx="4054475" cy="457200"/>
          </a:xfrm>
          <a:prstGeom prst="rect">
            <a:avLst/>
          </a:prstGeom>
          <a:noFill/>
          <a:ln w="9525">
            <a:noFill/>
            <a:miter lim="800000"/>
            <a:headEnd/>
            <a:tailEnd/>
          </a:ln>
        </p:spPr>
        <p:txBody>
          <a:bodyPr>
            <a:spAutoFit/>
          </a:bodyPr>
          <a:lstStyle/>
          <a:p>
            <a:pPr eaLnBrk="0" hangingPunct="0"/>
            <a:endParaRPr lang="en-US" sz="2400">
              <a:ea typeface="ＭＳ Ｐゴシック"/>
              <a:cs typeface="ＭＳ Ｐゴシック"/>
            </a:endParaRPr>
          </a:p>
        </p:txBody>
      </p:sp>
      <p:sp>
        <p:nvSpPr>
          <p:cNvPr id="34821" name="Rectangle 4"/>
          <p:cNvSpPr>
            <a:spLocks noChangeArrowheads="1"/>
          </p:cNvSpPr>
          <p:nvPr/>
        </p:nvSpPr>
        <p:spPr bwMode="auto">
          <a:xfrm>
            <a:off x="5181600" y="6400800"/>
            <a:ext cx="3810000" cy="486287"/>
          </a:xfrm>
          <a:prstGeom prst="rect">
            <a:avLst/>
          </a:prstGeom>
          <a:noFill/>
          <a:ln w="9525">
            <a:noFill/>
            <a:miter lim="800000"/>
            <a:headEnd/>
            <a:tailEnd/>
          </a:ln>
        </p:spPr>
        <p:txBody>
          <a:bodyPr wrap="square">
            <a:spAutoFit/>
          </a:bodyPr>
          <a:lstStyle/>
          <a:p>
            <a:pPr>
              <a:spcBef>
                <a:spcPct val="20000"/>
              </a:spcBef>
            </a:pPr>
            <a:r>
              <a:rPr lang="en-US" sz="800" dirty="0" smtClean="0">
                <a:ea typeface="ＭＳ Ｐゴシック"/>
                <a:cs typeface="ＭＳ Ｐゴシック"/>
              </a:rPr>
              <a:t>Source: S</a:t>
            </a:r>
            <a:r>
              <a:rPr lang="en-US" sz="800" dirty="0">
                <a:ea typeface="ＭＳ Ｐゴシック"/>
                <a:cs typeface="ＭＳ Ｐゴシック"/>
              </a:rPr>
              <a:t>. W. </a:t>
            </a:r>
            <a:r>
              <a:rPr lang="en-US" sz="800" dirty="0" err="1">
                <a:ea typeface="ＭＳ Ｐゴシック"/>
                <a:cs typeface="ＭＳ Ｐゴシック"/>
              </a:rPr>
              <a:t>Nunnally</a:t>
            </a:r>
            <a:r>
              <a:rPr lang="en-US" sz="800" dirty="0">
                <a:ea typeface="ＭＳ Ｐゴシック"/>
                <a:cs typeface="ＭＳ Ｐゴシック"/>
              </a:rPr>
              <a:t>, Construction methods and management, 7th edition, 2007</a:t>
            </a:r>
          </a:p>
          <a:p>
            <a:pPr>
              <a:spcBef>
                <a:spcPct val="20000"/>
              </a:spcBef>
              <a:buFontTx/>
              <a:buChar char="•"/>
            </a:pPr>
            <a:endParaRPr lang="en-US" sz="800" dirty="0">
              <a:ea typeface="ＭＳ Ｐゴシック"/>
              <a:cs typeface="ＭＳ Ｐゴシック"/>
            </a:endParaRPr>
          </a:p>
        </p:txBody>
      </p:sp>
      <p:sp>
        <p:nvSpPr>
          <p:cNvPr id="6" name="Rectangle 5"/>
          <p:cNvSpPr txBox="1">
            <a:spLocks noChangeArrowheads="1"/>
          </p:cNvSpPr>
          <p:nvPr/>
        </p:nvSpPr>
        <p:spPr>
          <a:xfrm>
            <a:off x="457200" y="457200"/>
            <a:ext cx="8229600" cy="9144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How it works?</a:t>
            </a:r>
          </a:p>
        </p:txBody>
      </p:sp>
      <p:pic>
        <p:nvPicPr>
          <p:cNvPr id="8" name="Picture 7" descr="f138.gif"/>
          <p:cNvPicPr>
            <a:picLocks noChangeAspect="1"/>
          </p:cNvPicPr>
          <p:nvPr/>
        </p:nvPicPr>
        <p:blipFill>
          <a:blip r:embed="rId2" cstate="print"/>
          <a:stretch>
            <a:fillRect/>
          </a:stretch>
        </p:blipFill>
        <p:spPr>
          <a:xfrm>
            <a:off x="2971800" y="4419600"/>
            <a:ext cx="2667000" cy="1776222"/>
          </a:xfrm>
          <a:prstGeom prst="rect">
            <a:avLst/>
          </a:prstGeom>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609600" y="1524000"/>
            <a:ext cx="7772400" cy="4114800"/>
          </a:xfrm>
        </p:spPr>
        <p:txBody>
          <a:bodyPr/>
          <a:lstStyle/>
          <a:p>
            <a:pPr>
              <a:lnSpc>
                <a:spcPct val="120000"/>
              </a:lnSpc>
            </a:pPr>
            <a:r>
              <a:rPr lang="en-US" dirty="0" smtClean="0">
                <a:latin typeface="Arial" pitchFamily="34" charset="0"/>
                <a:cs typeface="Arial" pitchFamily="34" charset="0"/>
              </a:rPr>
              <a:t>Hopper (the rear part of the machine ) is lowered or raised to cut into the ground collecting the dirt</a:t>
            </a:r>
          </a:p>
          <a:p>
            <a:pPr>
              <a:lnSpc>
                <a:spcPct val="120000"/>
              </a:lnSpc>
            </a:pPr>
            <a:r>
              <a:rPr lang="en-US" dirty="0" smtClean="0">
                <a:latin typeface="Arial" pitchFamily="34" charset="0"/>
                <a:cs typeface="Arial" pitchFamily="34" charset="0"/>
              </a:rPr>
              <a:t>The collected earth can be moved and dumped accordingly as this process is repeated</a:t>
            </a:r>
          </a:p>
          <a:p>
            <a:pPr>
              <a:lnSpc>
                <a:spcPct val="120000"/>
              </a:lnSpc>
            </a:pPr>
            <a:r>
              <a:rPr lang="en-US" dirty="0" smtClean="0">
                <a:latin typeface="Arial" pitchFamily="34" charset="0"/>
                <a:cs typeface="Arial" pitchFamily="34" charset="0"/>
              </a:rPr>
              <a:t>Some scrapers work in tandem with a bulldozer </a:t>
            </a:r>
          </a:p>
          <a:p>
            <a:pPr>
              <a:lnSpc>
                <a:spcPct val="120000"/>
              </a:lnSpc>
            </a:pPr>
            <a:endParaRPr lang="en-US" dirty="0" smtClean="0">
              <a:latin typeface="Arial" pitchFamily="34" charset="0"/>
              <a:cs typeface="Arial" pitchFamily="34" charset="0"/>
            </a:endParaRPr>
          </a:p>
        </p:txBody>
      </p:sp>
      <p:sp>
        <p:nvSpPr>
          <p:cNvPr id="35843" name="Text Box 4"/>
          <p:cNvSpPr txBox="1">
            <a:spLocks noChangeArrowheads="1"/>
          </p:cNvSpPr>
          <p:nvPr/>
        </p:nvSpPr>
        <p:spPr bwMode="auto">
          <a:xfrm>
            <a:off x="5029200" y="6566356"/>
            <a:ext cx="4191000" cy="215444"/>
          </a:xfrm>
          <a:prstGeom prst="rect">
            <a:avLst/>
          </a:prstGeom>
          <a:noFill/>
          <a:ln w="9525">
            <a:noFill/>
            <a:miter lim="800000"/>
            <a:headEnd/>
            <a:tailEnd/>
          </a:ln>
        </p:spPr>
        <p:txBody>
          <a:bodyPr>
            <a:spAutoFit/>
          </a:bodyPr>
          <a:lstStyle/>
          <a:p>
            <a:pPr>
              <a:spcBef>
                <a:spcPct val="20000"/>
              </a:spcBef>
            </a:pPr>
            <a:r>
              <a:rPr lang="en-US" sz="800" dirty="0" smtClean="0">
                <a:ea typeface="ＭＳ Ｐゴシック"/>
                <a:cs typeface="ＭＳ Ｐゴシック"/>
              </a:rPr>
              <a:t>Source: S</a:t>
            </a:r>
            <a:r>
              <a:rPr lang="en-US" sz="800" dirty="0">
                <a:ea typeface="ＭＳ Ｐゴシック"/>
                <a:cs typeface="ＭＳ Ｐゴシック"/>
              </a:rPr>
              <a:t>. W. </a:t>
            </a:r>
            <a:r>
              <a:rPr lang="en-US" sz="800" dirty="0" err="1">
                <a:ea typeface="ＭＳ Ｐゴシック"/>
                <a:cs typeface="ＭＳ Ｐゴシック"/>
              </a:rPr>
              <a:t>Nunnally</a:t>
            </a:r>
            <a:r>
              <a:rPr lang="en-US" sz="800" dirty="0">
                <a:ea typeface="ＭＳ Ｐゴシック"/>
                <a:cs typeface="ＭＳ Ｐゴシック"/>
              </a:rPr>
              <a:t>, Construction methods and management, 7th edition, 2007</a:t>
            </a:r>
          </a:p>
        </p:txBody>
      </p:sp>
      <p:sp>
        <p:nvSpPr>
          <p:cNvPr id="6" name="Rectangle 5"/>
          <p:cNvSpPr txBox="1">
            <a:spLocks noChangeArrowheads="1"/>
          </p:cNvSpPr>
          <p:nvPr/>
        </p:nvSpPr>
        <p:spPr>
          <a:xfrm>
            <a:off x="457200" y="457200"/>
            <a:ext cx="8229600" cy="9144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How it works?</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4294967295"/>
          </p:nvPr>
        </p:nvSpPr>
        <p:spPr>
          <a:xfrm>
            <a:off x="381000" y="1676400"/>
            <a:ext cx="7772400" cy="4114800"/>
          </a:xfrm>
        </p:spPr>
        <p:txBody>
          <a:bodyPr/>
          <a:lstStyle/>
          <a:p>
            <a:pPr>
              <a:lnSpc>
                <a:spcPct val="150000"/>
              </a:lnSpc>
              <a:buFont typeface="Wingdings 2" pitchFamily="18" charset="2"/>
              <a:buNone/>
            </a:pPr>
            <a:r>
              <a:rPr lang="en-US" dirty="0" smtClean="0">
                <a:latin typeface="Arial" pitchFamily="34" charset="0"/>
                <a:cs typeface="Arial" pitchFamily="34" charset="0"/>
              </a:rPr>
              <a:t>Features of Caterpillar Scrapers include:</a:t>
            </a:r>
          </a:p>
          <a:p>
            <a:pPr>
              <a:lnSpc>
                <a:spcPct val="150000"/>
              </a:lnSpc>
            </a:pPr>
            <a:r>
              <a:rPr lang="en-US" dirty="0" smtClean="0">
                <a:latin typeface="Arial" pitchFamily="34" charset="0"/>
                <a:cs typeface="Arial" pitchFamily="34" charset="0"/>
              </a:rPr>
              <a:t>Standard cubic yard capacities range from 14 yd</a:t>
            </a:r>
            <a:r>
              <a:rPr lang="en-US" baseline="30000" dirty="0" smtClean="0">
                <a:latin typeface="Arial" pitchFamily="34" charset="0"/>
                <a:cs typeface="Arial" pitchFamily="34" charset="0"/>
              </a:rPr>
              <a:t>3</a:t>
            </a:r>
            <a:r>
              <a:rPr lang="en-US" dirty="0" smtClean="0">
                <a:latin typeface="Arial" pitchFamily="34" charset="0"/>
                <a:cs typeface="Arial" pitchFamily="34" charset="0"/>
              </a:rPr>
              <a:t> to 66 yd</a:t>
            </a:r>
            <a:r>
              <a:rPr lang="en-US" baseline="30000" dirty="0" smtClean="0">
                <a:latin typeface="Arial" pitchFamily="34" charset="0"/>
                <a:cs typeface="Arial" pitchFamily="34" charset="0"/>
              </a:rPr>
              <a:t>3</a:t>
            </a:r>
          </a:p>
          <a:p>
            <a:pPr>
              <a:lnSpc>
                <a:spcPct val="150000"/>
              </a:lnSpc>
            </a:pPr>
            <a:r>
              <a:rPr lang="en-US" dirty="0" smtClean="0">
                <a:latin typeface="Arial" pitchFamily="34" charset="0"/>
                <a:cs typeface="Arial" pitchFamily="34" charset="0"/>
              </a:rPr>
              <a:t>Weight of machinery can be 67,195 lb up to 146,770 lb</a:t>
            </a:r>
          </a:p>
        </p:txBody>
      </p:sp>
      <p:sp>
        <p:nvSpPr>
          <p:cNvPr id="37892" name="Text Box 4"/>
          <p:cNvSpPr txBox="1">
            <a:spLocks noChangeArrowheads="1"/>
          </p:cNvSpPr>
          <p:nvPr/>
        </p:nvSpPr>
        <p:spPr bwMode="auto">
          <a:xfrm>
            <a:off x="5089525" y="6400800"/>
            <a:ext cx="4054475" cy="457200"/>
          </a:xfrm>
          <a:prstGeom prst="rect">
            <a:avLst/>
          </a:prstGeom>
          <a:noFill/>
          <a:ln w="9525">
            <a:noFill/>
            <a:miter lim="800000"/>
            <a:headEnd/>
            <a:tailEnd/>
          </a:ln>
        </p:spPr>
        <p:txBody>
          <a:bodyPr>
            <a:spAutoFit/>
          </a:bodyPr>
          <a:lstStyle/>
          <a:p>
            <a:pPr eaLnBrk="0" hangingPunct="0"/>
            <a:endParaRPr lang="en-US" sz="2400">
              <a:ea typeface="ＭＳ Ｐゴシック"/>
              <a:cs typeface="ＭＳ Ｐゴシック"/>
            </a:endParaRPr>
          </a:p>
        </p:txBody>
      </p:sp>
      <p:sp>
        <p:nvSpPr>
          <p:cNvPr id="37893" name="Rectangle 4"/>
          <p:cNvSpPr>
            <a:spLocks noChangeArrowheads="1"/>
          </p:cNvSpPr>
          <p:nvPr/>
        </p:nvSpPr>
        <p:spPr bwMode="auto">
          <a:xfrm>
            <a:off x="5638800" y="6477000"/>
            <a:ext cx="3200400" cy="203133"/>
          </a:xfrm>
          <a:prstGeom prst="rect">
            <a:avLst/>
          </a:prstGeom>
          <a:noFill/>
          <a:ln w="9525">
            <a:noFill/>
            <a:miter lim="800000"/>
            <a:headEnd/>
            <a:tailEnd/>
          </a:ln>
        </p:spPr>
        <p:txBody>
          <a:bodyPr wrap="square">
            <a:spAutoFit/>
          </a:bodyPr>
          <a:lstStyle/>
          <a:p>
            <a:pPr>
              <a:lnSpc>
                <a:spcPct val="90000"/>
              </a:lnSpc>
            </a:pPr>
            <a:r>
              <a:rPr lang="en-US" sz="800" dirty="0">
                <a:ea typeface="ＭＳ Ｐゴシック"/>
                <a:cs typeface="ＭＳ Ｐゴシック"/>
              </a:rPr>
              <a:t>Source:</a:t>
            </a:r>
            <a:r>
              <a:rPr lang="en-US" sz="800" dirty="0">
                <a:latin typeface="ヒラギノ角ゴ Pro W3"/>
                <a:ea typeface="ＭＳ Ｐゴシック"/>
                <a:cs typeface="ＭＳ Ｐゴシック"/>
              </a:rPr>
              <a:t> </a:t>
            </a:r>
            <a:r>
              <a:rPr lang="en-US" sz="800" u="sng" dirty="0">
                <a:ea typeface="ＭＳ Ｐゴシック"/>
                <a:cs typeface="ＭＳ Ｐゴシック"/>
              </a:rPr>
              <a:t>Caterpillar Performance Handbook</a:t>
            </a:r>
            <a:r>
              <a:rPr lang="en-US" sz="800" dirty="0">
                <a:ea typeface="ＭＳ Ｐゴシック"/>
                <a:cs typeface="ＭＳ Ｐゴシック"/>
              </a:rPr>
              <a:t>:  Edition 24, 8-1 to 8-5</a:t>
            </a:r>
          </a:p>
        </p:txBody>
      </p:sp>
      <p:sp>
        <p:nvSpPr>
          <p:cNvPr id="6" name="Rectangle 5"/>
          <p:cNvSpPr txBox="1">
            <a:spLocks noChangeArrowheads="1"/>
          </p:cNvSpPr>
          <p:nvPr/>
        </p:nvSpPr>
        <p:spPr>
          <a:xfrm>
            <a:off x="457200" y="533400"/>
            <a:ext cx="8229600" cy="9144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Some features</a:t>
            </a:r>
          </a:p>
        </p:txBody>
      </p:sp>
      <p:pic>
        <p:nvPicPr>
          <p:cNvPr id="86020" name="Picture 4" descr="http://wb7.itrademarket.com/pdimage/98/s_596398_caterpillar_logo.jpg"/>
          <p:cNvPicPr>
            <a:picLocks noChangeAspect="1" noChangeArrowheads="1"/>
          </p:cNvPicPr>
          <p:nvPr/>
        </p:nvPicPr>
        <p:blipFill>
          <a:blip r:embed="rId2" cstate="print"/>
          <a:srcRect/>
          <a:stretch>
            <a:fillRect/>
          </a:stretch>
        </p:blipFill>
        <p:spPr bwMode="auto">
          <a:xfrm>
            <a:off x="5410200" y="4724400"/>
            <a:ext cx="3067050" cy="1428750"/>
          </a:xfrm>
          <a:prstGeom prst="rect">
            <a:avLst/>
          </a:prstGeom>
          <a:noFill/>
          <a:ln>
            <a:solidFill>
              <a:schemeClr val="tx1"/>
            </a:solidFill>
          </a:ln>
        </p:spPr>
      </p:pic>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457200" y="1600200"/>
            <a:ext cx="7863840" cy="4708525"/>
          </a:xfrm>
        </p:spPr>
        <p:txBody>
          <a:bodyPr/>
          <a:lstStyle/>
          <a:p>
            <a:pPr marL="609600" indent="-609600">
              <a:lnSpc>
                <a:spcPct val="150000"/>
              </a:lnSpc>
            </a:pPr>
            <a:r>
              <a:rPr lang="en-US" dirty="0" smtClean="0">
                <a:latin typeface="Arial" pitchFamily="34" charset="0"/>
                <a:cs typeface="Arial" pitchFamily="34" charset="0"/>
              </a:rPr>
              <a:t>Each type has different characteristics of rolling resistance, maneuverability, stability, and speed in operation.</a:t>
            </a:r>
          </a:p>
          <a:p>
            <a:pPr marL="609600" indent="-609600">
              <a:lnSpc>
                <a:spcPct val="150000"/>
              </a:lnSpc>
            </a:pPr>
            <a:r>
              <a:rPr lang="en-US" dirty="0" smtClean="0">
                <a:latin typeface="Arial" pitchFamily="34" charset="0"/>
                <a:cs typeface="Arial" pitchFamily="34" charset="0"/>
              </a:rPr>
              <a:t>Although there are a number of different types of scrapers, principal types are as follows:</a:t>
            </a:r>
          </a:p>
        </p:txBody>
      </p:sp>
      <p:sp>
        <p:nvSpPr>
          <p:cNvPr id="5" name="Rectangle 5"/>
          <p:cNvSpPr txBox="1">
            <a:spLocks noChangeArrowheads="1"/>
          </p:cNvSpPr>
          <p:nvPr/>
        </p:nvSpPr>
        <p:spPr>
          <a:xfrm>
            <a:off x="457200" y="533400"/>
            <a:ext cx="8229600" cy="762000"/>
          </a:xfrm>
          <a:prstGeom prst="rect">
            <a:avLst/>
          </a:prstGeom>
        </p:spPr>
        <p:txBody>
          <a:bodyPr rIns="13208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alibri" pitchFamily="34" charset="0"/>
                <a:ea typeface="Lucida Grande" charset="0"/>
                <a:cs typeface="Lucida Grande" charset="0"/>
                <a:sym typeface="Lucida Grande" charset="0"/>
              </a:rPr>
              <a:t>types of scrapers</a:t>
            </a:r>
          </a:p>
        </p:txBody>
      </p:sp>
      <p:sp>
        <p:nvSpPr>
          <p:cNvPr id="2" name="Slide Number Placeholder 1"/>
          <p:cNvSpPr>
            <a:spLocks noGrp="1"/>
          </p:cNvSpPr>
          <p:nvPr>
            <p:ph type="sldNum" sz="quarter" idx="12"/>
          </p:nvPr>
        </p:nvSpPr>
        <p:spPr/>
        <p:txBody>
          <a:bodyPr/>
          <a:lstStyle/>
          <a:p>
            <a:pPr>
              <a:defRPr/>
            </a:pPr>
            <a:fld id="{5FE21EE0-EB51-40D9-A4C2-780A69C7329B}"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911</TotalTime>
  <Words>2174</Words>
  <Application>Microsoft Office PowerPoint</Application>
  <PresentationFormat>On-screen Show (4:3)</PresentationFormat>
  <Paragraphs>308</Paragraphs>
  <Slides>52</Slides>
  <Notes>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Scraper Fatality Statistics From 1990 thru 2009 OSHA investigated 52 incidents involving scrapers</vt:lpstr>
      <vt:lpstr>Type of Scraper Movement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Class Code Training</dc:title>
  <dc:creator>hhurcombe</dc:creator>
  <cp:lastModifiedBy>Jimmie</cp:lastModifiedBy>
  <cp:revision>115</cp:revision>
  <dcterms:created xsi:type="dcterms:W3CDTF">2011-04-15T15:33:56Z</dcterms:created>
  <dcterms:modified xsi:type="dcterms:W3CDTF">2013-04-22T16:53:52Z</dcterms:modified>
</cp:coreProperties>
</file>