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4" r:id="rId4"/>
    <p:sldId id="258" r:id="rId5"/>
    <p:sldId id="259" r:id="rId6"/>
    <p:sldId id="263" r:id="rId7"/>
    <p:sldId id="271" r:id="rId8"/>
    <p:sldId id="273" r:id="rId9"/>
    <p:sldId id="272" r:id="rId10"/>
    <p:sldId id="274" r:id="rId11"/>
    <p:sldId id="275" r:id="rId12"/>
    <p:sldId id="260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97" autoAdjust="0"/>
    <p:restoredTop sz="94660"/>
  </p:normalViewPr>
  <p:slideViewPr>
    <p:cSldViewPr>
      <p:cViewPr>
        <p:scale>
          <a:sx n="100" d="100"/>
          <a:sy n="100" d="100"/>
        </p:scale>
        <p:origin x="-10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63289-D4EB-4F87-9727-0E864B3B9806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674A2-1FAA-46A0-818A-90BF23AB81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81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3CD1-7627-4029-9E1A-CBAFEDF85B4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3CD1-7627-4029-9E1A-CBAFEDF85B4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3CD1-7627-4029-9E1A-CBAFEDF85B4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B251-F5C6-462E-B5B1-900F5E201B01}" type="datetime1">
              <a:rPr lang="en-US" smtClean="0"/>
              <a:t>3/29/2013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DA74-6D6C-4D69-8BA1-5095E9EDA5C0}" type="datetime1">
              <a:rPr lang="en-US" smtClean="0"/>
              <a:t>3/29/2013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2EC3-FB64-4ECB-A9B6-668084FA76AC}" type="datetime1">
              <a:rPr lang="en-US" smtClean="0"/>
              <a:t>3/29/2013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024E-13CE-4922-A706-3C183C7DD555}" type="datetime1">
              <a:rPr lang="en-US" smtClean="0"/>
              <a:t>3/29/2013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DBE4-85A9-48EC-9737-C12AB0CF077C}" type="datetime1">
              <a:rPr lang="en-US" smtClean="0"/>
              <a:t>3/29/2013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78C0-0729-42D0-9206-FA2F4DB566ED}" type="datetime1">
              <a:rPr lang="en-US" smtClean="0"/>
              <a:t>3/29/2013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DA7C-2008-4531-9A49-F14FC889A63D}" type="datetime1">
              <a:rPr lang="en-US" smtClean="0"/>
              <a:t>3/29/2013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3FB9-BDB4-4E44-AF42-14C9F400201F}" type="datetime1">
              <a:rPr lang="en-US" smtClean="0"/>
              <a:t>3/29/2013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E8EB-CDB8-475A-9E1D-79BFF4D0DCEB}" type="datetime1">
              <a:rPr lang="en-US" smtClean="0"/>
              <a:t>3/29/2013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660D-9415-449D-BF22-F8B91DDC2729}" type="datetime1">
              <a:rPr lang="en-US" smtClean="0"/>
              <a:t>3/29/2013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ED55-9FDD-4E4A-88BE-120CB3B7ADE8}" type="datetime1">
              <a:rPr lang="en-US" smtClean="0"/>
              <a:t>3/29/2013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0AA1B-9898-440F-A6A8-44C6BFB37D38}" type="datetime1">
              <a:rPr lang="en-US" smtClean="0"/>
              <a:t>3/29/2013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2351B-70BD-4AA2-8A94-23A6417BB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SCISSOR LIFTS</a:t>
            </a:r>
            <a:endParaRPr lang="en-US" sz="5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50" y="2676525"/>
            <a:ext cx="2933700" cy="34956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2514600" y="6642556"/>
            <a:ext cx="4114800" cy="21544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800" dirty="0" smtClean="0">
                <a:latin typeface="Arial" pitchFamily="34" charset="0"/>
                <a:cs typeface="Arial" pitchFamily="34" charset="0"/>
              </a:rPr>
              <a:t>Source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: http://www.aerialift.com/scissor_lifts.htm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Fatality Example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 worker was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installing a sprinkler system in the auditorium of a movie theater under construction. He was using a self-propelled scissor lift which he was driving with the lift raised to its maximum height of 20 ft. He apparently drove the scissor lift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off a 4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in. high ledge. It overturned and the employee fell approximately 25 feet. He was killed.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0" y="6654867"/>
            <a:ext cx="3429000" cy="20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  <a:buNone/>
            </a:pPr>
            <a:r>
              <a:rPr lang="en-GB" sz="800" dirty="0" smtClean="0">
                <a:latin typeface="Arial" pitchFamily="34" charset="0"/>
                <a:cs typeface="Arial" pitchFamily="34" charset="0"/>
              </a:rPr>
              <a:t>Source: Extracted from OSHA Accident Investigation Data 1990-2009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2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Fatalities in Construction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44 OSHA recorded accidents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resulted from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Being caught between scissor lift and building structure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Falls from scissor lift platform or guardrail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Scissor lift tip-over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Electrocution</a:t>
            </a:r>
          </a:p>
          <a:p>
            <a:endParaRPr lang="en-US" sz="2600" dirty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Of these accidents, </a:t>
            </a:r>
            <a:r>
              <a:rPr lang="en-US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33 resulted in fatalities.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 It is not explicitly stated in the accident details whether or not the remaining 11 were fatal.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0" y="6654867"/>
            <a:ext cx="3429000" cy="20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  <a:buNone/>
            </a:pPr>
            <a:r>
              <a:rPr lang="en-GB" sz="800" dirty="0" smtClean="0">
                <a:latin typeface="Arial" pitchFamily="34" charset="0"/>
                <a:cs typeface="Arial" pitchFamily="34" charset="0"/>
              </a:rPr>
              <a:t>Source: Extracted from OSHA Accident Investigation Data 1990-2009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Applicable OSHA Regulations 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Scissor lifts are classified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by OSHA as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scaffolding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§1926.452(w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) - Mobile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Scaffolds</a:t>
            </a:r>
          </a:p>
          <a:p>
            <a:pPr marL="347472" indent="-347472"/>
            <a:r>
              <a:rPr lang="en-US" sz="2400" dirty="0" smtClean="0">
                <a:latin typeface="Arial" pitchFamily="34" charset="0"/>
                <a:cs typeface="Arial" pitchFamily="34" charset="0"/>
              </a:rPr>
              <a:t>This regulation describes the requirements for bracing members, wheel locks, height limit for manually applied forces, use of outriggers, appropriate power systems, maximum speeds, stabilization measures, and ground leveling requirements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Scissor Lift Safety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Workers must wear a personal fall-arrest system at all times while in the basket</a:t>
            </a:r>
          </a:p>
          <a:p>
            <a:pPr marL="0"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	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Workers must not ride in the basket unless the scissor lift is travelling on a surface that is within three degrees of level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37668"/>
            <a:ext cx="4038600" cy="4051026"/>
          </a:xfrm>
        </p:spPr>
      </p:pic>
      <p:sp>
        <p:nvSpPr>
          <p:cNvPr id="7" name="Rectangle 6"/>
          <p:cNvSpPr/>
          <p:nvPr/>
        </p:nvSpPr>
        <p:spPr>
          <a:xfrm>
            <a:off x="4267200" y="6642556"/>
            <a:ext cx="4876800" cy="21544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/>
            <a:r>
              <a:rPr lang="en-US" sz="800" dirty="0" smtClean="0">
                <a:latin typeface="Arial" pitchFamily="34" charset="0"/>
                <a:cs typeface="Arial" pitchFamily="34" charset="0"/>
              </a:rPr>
              <a:t>Source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: http://www.safetysupplies.com.au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Scissor Lift Safety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Employees shall always stand on the floor of the basket and shall not sit or climb on the edge of the basket or use planks, rails or other devices for a work position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604" y="1881981"/>
            <a:ext cx="2907792" cy="3962400"/>
          </a:xfrm>
        </p:spPr>
      </p:pic>
      <p:sp>
        <p:nvSpPr>
          <p:cNvPr id="7" name="Rectangle 6"/>
          <p:cNvSpPr/>
          <p:nvPr/>
        </p:nvSpPr>
        <p:spPr>
          <a:xfrm>
            <a:off x="4267200" y="6642556"/>
            <a:ext cx="4876800" cy="21544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/>
            <a:r>
              <a:rPr lang="en-US" sz="800" dirty="0" smtClean="0">
                <a:latin typeface="Arial" pitchFamily="34" charset="0"/>
                <a:cs typeface="Arial" pitchFamily="34" charset="0"/>
              </a:rPr>
              <a:t>Source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: http://safetyrealworldchallenges.blogspot.com/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Scissor Lift Safety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Do not overload the lift or use the basket as a material transportation device</a:t>
            </a:r>
          </a:p>
          <a:p>
            <a:pPr marL="0"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Exercise extreme caution in the vicinity of overhead power lines or other sources of energy</a:t>
            </a:r>
          </a:p>
          <a:p>
            <a:pPr marL="0"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Inspect the machine and its corresponding parts before every use</a:t>
            </a:r>
          </a:p>
          <a:p>
            <a:pPr marL="0"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When renting a scissor lift, it is best to first obtain and review all rental and repair records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Scissor Lift Safety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371498" y="1381124"/>
            <a:ext cx="6401005" cy="1609344"/>
            <a:chOff x="1358689" y="1381124"/>
            <a:chExt cx="6401005" cy="160934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9898" y="1381124"/>
              <a:ext cx="3209796" cy="160934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689" y="1381124"/>
              <a:ext cx="3200605" cy="1609344"/>
            </a:xfrm>
            <a:prstGeom prst="rect">
              <a:avLst/>
            </a:prstGeom>
          </p:spPr>
        </p:pic>
      </p:grp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1371600" y="4879892"/>
            <a:ext cx="6400800" cy="1597108"/>
            <a:chOff x="1277731" y="4859640"/>
            <a:chExt cx="6481963" cy="161736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7731" y="4859640"/>
              <a:ext cx="3344995" cy="161736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2726" y="4859640"/>
              <a:ext cx="3136968" cy="1617360"/>
            </a:xfrm>
            <a:prstGeom prst="rect">
              <a:avLst/>
            </a:prstGeom>
          </p:spPr>
        </p:pic>
      </p:grp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1371600" y="3118699"/>
            <a:ext cx="6400800" cy="1605701"/>
            <a:chOff x="1344371" y="3115056"/>
            <a:chExt cx="6415323" cy="160934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4371" y="3115056"/>
              <a:ext cx="3227629" cy="160934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5800" y="3115056"/>
              <a:ext cx="3263894" cy="16093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/>
        </p:nvSpPr>
        <p:spPr>
          <a:xfrm>
            <a:off x="4267200" y="6642556"/>
            <a:ext cx="4876800" cy="21544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/>
            <a:r>
              <a:rPr lang="en-US" sz="800" dirty="0" smtClean="0">
                <a:latin typeface="Arial" pitchFamily="34" charset="0"/>
                <a:cs typeface="Arial" pitchFamily="34" charset="0"/>
              </a:rPr>
              <a:t>Source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: http://www.rentrain.com/allrental/product.php?id=57942&amp;type=safety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Accident Prevention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Develop maintenance and documentation procedures for rental yard clients</a:t>
            </a:r>
          </a:p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Emphasize the need to document pre-delivery and return inspections</a:t>
            </a:r>
          </a:p>
          <a:p>
            <a:pPr mar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Training</a:t>
            </a:r>
          </a:p>
          <a:p>
            <a:pPr marL="347472" indent="-347472"/>
            <a:r>
              <a:rPr lang="en-US" sz="2400" dirty="0" smtClean="0">
                <a:latin typeface="Arial" pitchFamily="34" charset="0"/>
                <a:cs typeface="Arial" pitchFamily="34" charset="0"/>
              </a:rPr>
              <a:t>Only allow licensed and authorized employees to operate the scissor lift</a:t>
            </a:r>
          </a:p>
          <a:p>
            <a:pPr marL="347472" indent="-347472"/>
            <a:r>
              <a:rPr lang="en-US" sz="2400" dirty="0" smtClean="0">
                <a:latin typeface="Arial" pitchFamily="34" charset="0"/>
                <a:cs typeface="Arial" pitchFamily="34" charset="0"/>
              </a:rPr>
              <a:t>Allow time to instruct for safe operation of machinery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400300" y="2136339"/>
            <a:ext cx="4343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Think Safety</a:t>
            </a:r>
          </a:p>
          <a:p>
            <a:pPr algn="ctr"/>
            <a:endParaRPr lang="en-US" sz="5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5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Work Safely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 a Scissor Lift?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An aerial device or elevating work platform used to provide temporary access for people or equipment to inaccessible areas, usually at height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878" y="1600200"/>
            <a:ext cx="2305244" cy="4525963"/>
          </a:xfrm>
        </p:spPr>
      </p:pic>
      <p:sp>
        <p:nvSpPr>
          <p:cNvPr id="6" name="Rectangle 5"/>
          <p:cNvSpPr/>
          <p:nvPr/>
        </p:nvSpPr>
        <p:spPr>
          <a:xfrm>
            <a:off x="5029200" y="6642556"/>
            <a:ext cx="4114800" cy="21544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/>
            <a:r>
              <a:rPr lang="en-US" sz="800" dirty="0" smtClean="0">
                <a:latin typeface="Arial" pitchFamily="34" charset="0"/>
                <a:cs typeface="Arial" pitchFamily="34" charset="0"/>
              </a:rPr>
              <a:t>Source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: http://www.mecaniquetechnipro.com/equipements/nacelles/index.html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is a Scissor Lift?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Fueled by either electricity, gasoline, diesel, or propane</a:t>
            </a:r>
          </a:p>
          <a:p>
            <a:pPr marL="0"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May be equipped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with outriggers for supplementary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stabilization</a:t>
            </a:r>
          </a:p>
          <a:p>
            <a:pPr marL="0"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Equipped with a platform extension for a larger walking and working space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8" r="4210"/>
          <a:stretch/>
        </p:blipFill>
        <p:spPr>
          <a:xfrm>
            <a:off x="4943475" y="2053431"/>
            <a:ext cx="3381376" cy="3619500"/>
          </a:xfrm>
        </p:spPr>
      </p:pic>
      <p:sp>
        <p:nvSpPr>
          <p:cNvPr id="7" name="Rectangle 6"/>
          <p:cNvSpPr/>
          <p:nvPr/>
        </p:nvSpPr>
        <p:spPr>
          <a:xfrm>
            <a:off x="4267200" y="6642556"/>
            <a:ext cx="4876800" cy="21544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/>
            <a:r>
              <a:rPr lang="en-US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http://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www.diamondtool.net/assets/product_images/pg_2493/pg_2493_0_md.jpg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it Works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Pressure is applied to the outside of the lowest set of supports, which then returns an upward force to the rest of the supports.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cxnSp>
        <p:nvCxnSpPr>
          <p:cNvPr id="8" name="Straight Arrow Connector 7"/>
          <p:cNvCxnSpPr/>
          <p:nvPr/>
        </p:nvCxnSpPr>
        <p:spPr>
          <a:xfrm flipH="1">
            <a:off x="7086600" y="5105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35588" y="5106802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858794" y="2894806"/>
            <a:ext cx="609600" cy="1588"/>
          </a:xfrm>
          <a:prstGeom prst="straightConnector1">
            <a:avLst/>
          </a:prstGeom>
          <a:ln w="15875">
            <a:solidFill>
              <a:schemeClr val="bg1">
                <a:lumMod val="95000"/>
                <a:lumOff val="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487194" y="2894806"/>
            <a:ext cx="609600" cy="1588"/>
          </a:xfrm>
          <a:prstGeom prst="straightConnector1">
            <a:avLst/>
          </a:prstGeom>
          <a:ln w="15875">
            <a:solidFill>
              <a:schemeClr val="bg1">
                <a:lumMod val="95000"/>
                <a:lumOff val="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6134894" y="4099221"/>
            <a:ext cx="609600" cy="1588"/>
          </a:xfrm>
          <a:prstGeom prst="straightConnector1">
            <a:avLst/>
          </a:prstGeom>
          <a:ln w="15875">
            <a:solidFill>
              <a:schemeClr val="bg1">
                <a:lumMod val="95000"/>
                <a:lumOff val="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267200" y="6642556"/>
            <a:ext cx="4876800" cy="21544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/>
            <a:r>
              <a:rPr lang="en-US" sz="800" dirty="0" smtClean="0">
                <a:latin typeface="Arial" pitchFamily="34" charset="0"/>
                <a:cs typeface="Arial" pitchFamily="34" charset="0"/>
              </a:rPr>
              <a:t>Source: http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://www.locostusa.com/forums/viewtopic.php?f=1&amp;t=11963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Scissor Lift Applications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800600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Elevates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workers to reach heights that would not be practical with extension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ladders (from 8’ to 55’)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Able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to provide multiple workers with a mobile platform and working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surface that is easier to move than scaffolding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162" y="1828800"/>
            <a:ext cx="3114675" cy="3133725"/>
          </a:xfrm>
        </p:spPr>
      </p:pic>
      <p:sp>
        <p:nvSpPr>
          <p:cNvPr id="8" name="Rectangle 7"/>
          <p:cNvSpPr/>
          <p:nvPr/>
        </p:nvSpPr>
        <p:spPr>
          <a:xfrm>
            <a:off x="4267200" y="6642556"/>
            <a:ext cx="4876800" cy="21544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/>
            <a:r>
              <a:rPr lang="en-US" sz="800" dirty="0" smtClean="0">
                <a:latin typeface="Arial" pitchFamily="34" charset="0"/>
                <a:cs typeface="Arial" pitchFamily="34" charset="0"/>
              </a:rPr>
              <a:t>Source: http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://abccreditapplication.info/scissor%20lifts009001.jpg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Scissor Lift Applications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Can work on either rough terrain such as gravel or dirt, or on finished floors such as concrete.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819400"/>
            <a:ext cx="2790226" cy="3657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15000" y="6642556"/>
            <a:ext cx="2790226" cy="21544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Source: http://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www.billstoolrental.com/tools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19400"/>
            <a:ext cx="4876800" cy="3657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3400" y="6519446"/>
            <a:ext cx="4876800" cy="33855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Source: http://www.graysonline.com/lot/0035-55454/earth-moving-and-mobile-plant/all-terrain-scissor-lift-upright-4wd-model-l-x-41-s-n-1208-mfd-1996-swl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Safety Concerns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Operating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on an uneven surface 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Encountering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holes,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debris,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and drop-offs while operating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at elevation 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Climbing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above or leaning over the 42-inch minimum top rail 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Overloading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and collapsing the boom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(using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man-lift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as a material crane) 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Making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contact with electrical conductors with an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un-insulated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portion of the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lift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0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Safety Concerns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Neglecting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to deploy outriggers or brace sufficiently against tip-over 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Making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body contact with electrical conductors or entering the induction field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Operating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the lift in inclement weather or low visibility conditions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Inexperienced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or untrained operators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Unobserved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uncorrected mechanical or structural defects in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equipment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6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Fatalities (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1990 thru 2007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981200"/>
            <a:ext cx="82296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There were 95 construction worker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deaths involving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scissor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lifts that were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investigated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by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OSHA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from 1990 thru 2007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There are 26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deaths per year on average involving aerial lifts in industry work</a:t>
            </a:r>
          </a:p>
          <a:p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0" y="6654867"/>
            <a:ext cx="3429000" cy="20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  <a:buNone/>
            </a:pPr>
            <a:r>
              <a:rPr lang="en-GB" sz="800" dirty="0" smtClean="0">
                <a:latin typeface="Arial" pitchFamily="34" charset="0"/>
                <a:cs typeface="Arial" pitchFamily="34" charset="0"/>
              </a:rPr>
              <a:t>Source: Extracted from OSHA Accident Investigation Data 1990-2009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351B-70BD-4AA2-8A94-23A6417BB7D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337</TotalTime>
  <Words>711</Words>
  <Application>Microsoft Office PowerPoint</Application>
  <PresentationFormat>On-screen Show (4:3)</PresentationFormat>
  <Paragraphs>107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SCISSOR LIFTS</vt:lpstr>
      <vt:lpstr>What is a Scissor Lift?</vt:lpstr>
      <vt:lpstr>What is a Scissor Lift?</vt:lpstr>
      <vt:lpstr>How it Works</vt:lpstr>
      <vt:lpstr>Scissor Lift Applications</vt:lpstr>
      <vt:lpstr>Scissor Lift Applications</vt:lpstr>
      <vt:lpstr>Safety Concerns</vt:lpstr>
      <vt:lpstr>Safety Concerns</vt:lpstr>
      <vt:lpstr>Fatalities (1990 thru 2007)</vt:lpstr>
      <vt:lpstr>Fatality Example</vt:lpstr>
      <vt:lpstr>Fatalities in Construction</vt:lpstr>
      <vt:lpstr>Applicable OSHA Regulations </vt:lpstr>
      <vt:lpstr>Scissor Lift Safety</vt:lpstr>
      <vt:lpstr>Scissor Lift Safety</vt:lpstr>
      <vt:lpstr>Scissor Lift Safety</vt:lpstr>
      <vt:lpstr>Scissor Lift Safety</vt:lpstr>
      <vt:lpstr>Accident Prevention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Matuk-Scissor Lifts</dc:title>
  <dc:creator>Saji Matuk</dc:creator>
  <cp:lastModifiedBy>Jimmie</cp:lastModifiedBy>
  <cp:revision>47</cp:revision>
  <dcterms:created xsi:type="dcterms:W3CDTF">2010-04-21T21:02:01Z</dcterms:created>
  <dcterms:modified xsi:type="dcterms:W3CDTF">2013-03-29T23:06:20Z</dcterms:modified>
</cp:coreProperties>
</file>