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72" r:id="rId6"/>
    <p:sldId id="265" r:id="rId7"/>
    <p:sldId id="264" r:id="rId8"/>
    <p:sldId id="269" r:id="rId9"/>
    <p:sldId id="267" r:id="rId10"/>
    <p:sldId id="268" r:id="rId11"/>
    <p:sldId id="259" r:id="rId12"/>
    <p:sldId id="273" r:id="rId13"/>
    <p:sldId id="260" r:id="rId14"/>
    <p:sldId id="261" r:id="rId15"/>
    <p:sldId id="262" r:id="rId16"/>
    <p:sldId id="26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296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154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 w="0">
              <a:noFill/>
            </a:ln>
            <a:scene3d>
              <a:camera prst="orthographicFront"/>
              <a:lightRig rig="threePt" dir="t"/>
            </a:scene3d>
            <a:sp3d prstMaterial="metal">
              <a:bevelT w="133350"/>
              <a:bevelB w="0"/>
            </a:sp3d>
          </c:spPr>
          <c:explosion val="1"/>
          <c:cat>
            <c:strRef>
              <c:f>Sheet1!$A$2:$A$6</c:f>
              <c:strCache>
                <c:ptCount val="5"/>
                <c:pt idx="0">
                  <c:v>Struck by Blade</c:v>
                </c:pt>
                <c:pt idx="1">
                  <c:v>Crushed by Debris</c:v>
                </c:pt>
                <c:pt idx="2">
                  <c:v>Heart Failure</c:v>
                </c:pt>
                <c:pt idx="3">
                  <c:v>Struck by Debris</c:v>
                </c:pt>
                <c:pt idx="4">
                  <c:v>Electrical Shock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BC0C8-C06D-4142-84CF-7AFD97844EAF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F36AD-08E8-45A0-8368-F93F7139BE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4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DDCC-8A07-4A2A-BBDD-AB83F90AB486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45712-2D6D-48A0-B8BD-0111820D3B6B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366F-50D2-49A2-9434-2A4D0BCFCCBC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5695-4409-4486-B7F3-B8E67C4741B8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ED44C-3B44-419B-82A8-A67620F4FAD4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43C31-B692-4804-B520-B4836401FC6B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A243-0F9E-4F2C-AF26-C3F52D52E993}" type="datetime1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436B-33B8-4454-B979-E90D5B8D1CEF}" type="datetime1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EF109-0520-4399-908E-CB430FB8FA2C}" type="datetime1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14ED0-5742-465A-83E5-C8A7B4154ECF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400C-08EF-4FF8-A339-FAE53A6ECF7B}" type="datetime1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C2B9-5833-40BA-B6CD-57E2FE2182F8}" type="datetime1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1D4EA-32F7-4897-8143-AA8600AA4A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lwaukeetool.com/CMS/Publications/Super%20Sawzall%206538-21_FR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osha.gov/pls/oshaweb/owadisp.show_document?p_table=STANDARDS&amp;p_id=1068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guttercleaningtips.com/work-glov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milwaukeetool.com/CMS/Diagrams/58-14-4126d2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milwaukeetool.com/CMS/Diagrams/58-14-4126d2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.wikipedia.org/wiki/Reciprocating_sa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ilwaukeetool.com/CMS/Diagrams/58-14-4126d2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ilwaukeetool.com/CMS/Diagrams/58-14-4126d2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extremehowto.com/xh/article.asp?article_id=6037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Reciprocating </a:t>
            </a:r>
            <a:r>
              <a:rPr lang="en-US" sz="5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Saws</a:t>
            </a:r>
            <a:endParaRPr lang="en-US" sz="5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Super%20Sawzall%206538-21_F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590800"/>
            <a:ext cx="6267450" cy="2714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48400" y="62484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3"/>
              </a:rPr>
              <a:t>http://www.milwaukeetool.com/CMS/Publications/Super%20Sawzall%206538-21_FR.jpg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Fatalities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334000" cy="4648200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plumber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was attempting to cut a hole in a roof when he lost control of the Sawzall and struck himself between his eye and temple with the blade.  The plumber later died from his injuries.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62484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Source: Extracted from OSHA Accident Investigation Data 1990-2009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sawzall_nails_of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9241" y="1905000"/>
            <a:ext cx="3287559" cy="3733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OSHA Regulations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1926.300(d)(2)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Reciprocating saws…with blade shanks greater than a nominal one-fourth inch…shall be equipped with a constant pressure switch or control, and may have a lock-on control provided that turnoff can be accomplished by a single motion of the same finger or fingers that turn it on.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62484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2"/>
              </a:rPr>
              <a:t>http://www.osha.gov/pls/oshaweb/owadisp.show_document?p_table=STANDARDS&amp;p_id=10688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720px-US-OSHA-Logo_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5019040"/>
            <a:ext cx="3429000" cy="990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Personal Protective Equipment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Leather or general work gloves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To ensure proper grip on saw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To protect hands from saw blade and debris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Safety glasses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To protect eyes from debris or broken blade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6019800"/>
            <a:ext cx="2133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2"/>
              </a:rPr>
              <a:t>http://guttercleaningtips.com/work-gloves/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guttercleaningtips.com/wp-content/uploads/2010/09/work-gloves1-299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4382169"/>
            <a:ext cx="2011903" cy="201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uttercleaningtips.com/wp-content/uploads/2010/09/leather-work-gloves-300x2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724400"/>
            <a:ext cx="2047710" cy="1924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82168"/>
            <a:ext cx="2231035" cy="1485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Procedures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Read Operating Instructions Before Use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Avoid accidental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tarting by ensuring switch is off prior to plugging into outlet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Check blade for breakage before each use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62484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2"/>
              </a:rPr>
              <a:t>http://www.milwaukeetool.com/CMS/Diagrams/58-14-4126d2.pdf</a:t>
            </a:r>
            <a:endParaRPr lang="en-US" sz="800" dirty="0"/>
          </a:p>
        </p:txBody>
      </p:sp>
      <p:pic>
        <p:nvPicPr>
          <p:cNvPr id="16" name="Picture 15" descr="DW311K_A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1981200"/>
            <a:ext cx="2895600" cy="350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Procedures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Discontinue use if power switch is malfunctioning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Remove blade tightening key or wrench before turning power on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Use clamps or other restraining devices to secure and support work piece to stable platform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62484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2"/>
              </a:rPr>
              <a:t>http://www.milwaukeetool.com/CMS/Diagrams/58-14-4126d2.pdf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39794_6538-21v4-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905000"/>
            <a:ext cx="3238500" cy="3733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Procedures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943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Keep cutting edges sharp and clean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Keep hands away from all cutting edges and moving parts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When possible, keep the shoe flat against the material being cut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Wear insulating gloves when cutting operations are performed where the blade may contact hidden wiring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62484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http://www.milwaukeetool.com/CMS/Diagrams/58-14-4126d2.pdf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DW311K_A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2057400"/>
            <a:ext cx="2971800" cy="3505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Safety Procedures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5410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 not </a:t>
            </a:r>
            <a:r>
              <a:rPr lang="en-US" dirty="0">
                <a:latin typeface="Arial" pitchFamily="34" charset="0"/>
                <a:cs typeface="Arial" pitchFamily="34" charset="0"/>
              </a:rPr>
              <a:t>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andle by the cord at any time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en-US" dirty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ot force through cutting material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 </a:t>
            </a:r>
            <a:r>
              <a:rPr lang="en-US" dirty="0">
                <a:latin typeface="Arial" pitchFamily="34" charset="0"/>
                <a:cs typeface="Arial" pitchFamily="34" charset="0"/>
              </a:rPr>
              <a:t>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overreach but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keep proper footing and balance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Disconnect from power before making any adjustments, changing accessories, or storing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2200" y="62484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http://www.milwaukeetool.com/CMS/Diagrams/58-14-4126d2.pdf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DW311K_A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981200"/>
            <a:ext cx="2946400" cy="3657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Think Safety</a:t>
            </a:r>
            <a:endParaRPr lang="en-US" sz="7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5240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Work Safely</a:t>
            </a:r>
            <a:endParaRPr lang="en-US" sz="7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34290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Introduction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87679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reciprocating saw is a type of saw in which the cutting action is achieved through a back and forth motion of a toothed blade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Typically used in the construction industry for demolition and rough cutting of drywall, metal, plaster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tubing, and wood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Commonly referred to as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Sawzall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0" y="6248400"/>
            <a:ext cx="2667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2"/>
              </a:rPr>
              <a:t>http://en.wikipedia.org/wiki/Reciprocating_saw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39754_6523-21v8-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2209800"/>
            <a:ext cx="3505200" cy="3276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Features and Controls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62484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2"/>
              </a:rPr>
              <a:t>http://www.milwaukeetool.com/CMS/Diagrams/58-14-4126d2.pdf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15200" y="3200400"/>
            <a:ext cx="182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Handle with Variable Speed Trigger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72200" y="19812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Motor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6538-21_1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81200" y="2895600"/>
            <a:ext cx="5113270" cy="19050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rot="10800000">
            <a:off x="6400800" y="3352800"/>
            <a:ext cx="838200" cy="23306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0800000" flipV="1">
            <a:off x="5181600" y="2438398"/>
            <a:ext cx="1143000" cy="68580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00600" y="50292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Insulating Boot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4191000" y="4038600"/>
            <a:ext cx="1143002" cy="9144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581400" y="19812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Blade Clamp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0800000" flipV="1">
            <a:off x="3124200" y="2514602"/>
            <a:ext cx="914404" cy="68579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362200" y="50292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Front Handhold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2667001" y="4343401"/>
            <a:ext cx="1219199" cy="15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4800" y="20574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Saw Blade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1447800" y="2514600"/>
            <a:ext cx="838200" cy="762001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572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Adjustable Pivot Shoe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Arrow Connector 45"/>
          <p:cNvCxnSpPr>
            <a:stCxn id="45" idx="0"/>
          </p:cNvCxnSpPr>
          <p:nvPr/>
        </p:nvCxnSpPr>
        <p:spPr>
          <a:xfrm rot="5400000" flipH="1" flipV="1">
            <a:off x="1638301" y="3390901"/>
            <a:ext cx="761998" cy="144780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Operation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62484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2"/>
              </a:rPr>
              <a:t>http://www.milwaukeetool.com/CMS/Diagrams/58-14-4126d2.pdf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For cutting from an edge, align the blade with the cutting surface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before pulling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the trigger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Always hold the shoe flat against the work piece to avoid excess vibration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 descr="DW311K_A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4600" y="1905000"/>
            <a:ext cx="3632200" cy="3860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Operation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62484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itchFamily="34" charset="0"/>
                <a:cs typeface="Arial" pitchFamily="34" charset="0"/>
                <a:hlinkClick r:id="rId2"/>
              </a:rPr>
              <a:t>http://www.extremehowto.com/xh/hotprod_images/4_2005_0414alligator0017.jpg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For plunge cuts, rest the shoe on the work surface and with the blade about to contact the material, pull the trigger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As the blade begins cutting, raise the handle of the saw until the shoe firmly contacts the cutting surface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20662"/>
            <a:ext cx="3657600" cy="212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Injuries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Most injuries occur to the fingers, hands, and arms in the form of lacerations and amputations due to improperly handling the saw and not following safety guidelines</a:t>
            </a:r>
          </a:p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Other reported injuries have occurred due to electrocution and collapsing loads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53200" y="60198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  <a:hlinkClick r:id="rId2" action="ppaction://hlinksldjump"/>
              </a:rPr>
              <a:t>http://www.associatedcontent.com/article/2536917/common_saw_defects_and_sawrelated_injuries.html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s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648200"/>
            <a:ext cx="2678920" cy="1933575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2077" y="4648200"/>
            <a:ext cx="2286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41037"/>
              </p:ext>
            </p:extLst>
          </p:nvPr>
        </p:nvGraphicFramePr>
        <p:xfrm>
          <a:off x="2286000" y="310886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OSHA Statistics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There were 10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fatalities involving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reciprocating saws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that were investigated by OSHA from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1990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thru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2009</a:t>
            </a: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62484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Source: Extracted from OSHA Accident Investigation Data 1990-2009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3102114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Electrical Shock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50%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5715000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Struck by Blade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10%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600" y="55626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Crushed by Debris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10%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8200" y="33307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Struck by Debris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20%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4572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Heart Failure</a:t>
            </a:r>
          </a:p>
          <a:p>
            <a:pPr algn="ctr"/>
            <a:r>
              <a:rPr lang="en-US" sz="2000" dirty="0" smtClean="0">
                <a:latin typeface="Arial" pitchFamily="34" charset="0"/>
                <a:cs typeface="Arial" pitchFamily="34" charset="0"/>
              </a:rPr>
              <a:t>10%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Fatalities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62600" cy="4817477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worker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was demolishing an interior partition using a portable reciprocating saw when he was struck by debris from the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partition, causing him to fall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from a ladder.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He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died from his injuries.</a:t>
            </a:r>
          </a:p>
          <a:p>
            <a:endParaRPr lang="en-US" dirty="0" smtClean="0"/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62484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Source: Extracted from OSHA Accident Investigation Data 1990-2009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onstruction-photography-sawz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828800"/>
            <a:ext cx="2711749" cy="407892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Fatalities</a:t>
            </a:r>
            <a:endParaRPr lang="en-US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30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worker was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cutting a ceiling joist when he hit a section of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omex electrical wire.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He continued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to saw which resulted in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his electrocution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1371600"/>
            <a:ext cx="8229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00800" y="62484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Arial" pitchFamily="34" charset="0"/>
                <a:cs typeface="Arial" pitchFamily="34" charset="0"/>
              </a:rPr>
              <a:t>Source: Extracted from OSHA Accident Investigation Data 1990-2009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39799_6538-21v5-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905000"/>
            <a:ext cx="3810000" cy="3810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1D4EA-32F7-4897-8143-AA8600AA4A8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667</Words>
  <Application>Microsoft Office PowerPoint</Application>
  <PresentationFormat>On-screen Show (4:3)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Reciprocating Saws</vt:lpstr>
      <vt:lpstr>Introduction</vt:lpstr>
      <vt:lpstr>Features and Controls</vt:lpstr>
      <vt:lpstr>Operation</vt:lpstr>
      <vt:lpstr>Operation</vt:lpstr>
      <vt:lpstr>Injuries</vt:lpstr>
      <vt:lpstr>OSHA Statistics</vt:lpstr>
      <vt:lpstr>Fatalities</vt:lpstr>
      <vt:lpstr>Fatalities</vt:lpstr>
      <vt:lpstr>Fatalities</vt:lpstr>
      <vt:lpstr>OSHA Regulations</vt:lpstr>
      <vt:lpstr>Personal Protective Equipment</vt:lpstr>
      <vt:lpstr> Safety Procedures</vt:lpstr>
      <vt:lpstr> Safety Procedures</vt:lpstr>
      <vt:lpstr> Safety Procedures</vt:lpstr>
      <vt:lpstr> Safety Procedures</vt:lpstr>
      <vt:lpstr>Think Safety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Benjamin</dc:creator>
  <cp:lastModifiedBy>Jimmie</cp:lastModifiedBy>
  <cp:revision>101</cp:revision>
  <dcterms:created xsi:type="dcterms:W3CDTF">2010-04-15T16:20:48Z</dcterms:created>
  <dcterms:modified xsi:type="dcterms:W3CDTF">2013-03-25T20:36:07Z</dcterms:modified>
</cp:coreProperties>
</file>