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9" r:id="rId3"/>
    <p:sldId id="257" r:id="rId4"/>
    <p:sldId id="258" r:id="rId5"/>
    <p:sldId id="260" r:id="rId6"/>
    <p:sldId id="261" r:id="rId7"/>
    <p:sldId id="269" r:id="rId8"/>
    <p:sldId id="270" r:id="rId9"/>
    <p:sldId id="273" r:id="rId10"/>
    <p:sldId id="274" r:id="rId11"/>
    <p:sldId id="275" r:id="rId12"/>
    <p:sldId id="267" r:id="rId13"/>
    <p:sldId id="268" r:id="rId14"/>
    <p:sldId id="262" r:id="rId15"/>
    <p:sldId id="271" r:id="rId16"/>
    <p:sldId id="264" r:id="rId17"/>
    <p:sldId id="265" r:id="rId18"/>
    <p:sldId id="27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3" autoAdjust="0"/>
    <p:restoredTop sz="94660"/>
  </p:normalViewPr>
  <p:slideViewPr>
    <p:cSldViewPr>
      <p:cViewPr varScale="1">
        <p:scale>
          <a:sx n="101" d="100"/>
          <a:sy n="101" d="100"/>
        </p:scale>
        <p:origin x="-63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21E88-280E-48FC-B528-B627539441BC}" type="datetimeFigureOut">
              <a:rPr lang="en-US" smtClean="0"/>
              <a:t>3/29/2013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255A1-1FF6-4562-B186-DD1C12E75DE7}" type="slidenum">
              <a:rPr lang="en-US" smtClean="0"/>
              <a:t>‹#›</a:t>
            </a:fld>
            <a:endParaRPr lang="en-US"/>
          </a:p>
        </p:txBody>
      </p:sp>
    </p:spTree>
    <p:extLst>
      <p:ext uri="{BB962C8B-B14F-4D97-AF65-F5344CB8AC3E}">
        <p14:creationId xmlns:p14="http://schemas.microsoft.com/office/powerpoint/2010/main" val="412957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814B10DB-445A-4757-A354-1802166CC55F}" type="datetimeFigureOut">
              <a:rPr lang="en-US" smtClean="0"/>
              <a:pPr/>
              <a:t>3/29/2013</a:t>
            </a:fld>
            <a:endParaRPr lang="en-U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en-U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C9470248-328A-4B21-ACFA-9E811DCB4699}" type="slidenum">
              <a:rPr lang="en-US" smtClean="0"/>
              <a:pPr/>
              <a:t>‹#›</a:t>
            </a:fld>
            <a:endParaRPr 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4B10DB-445A-4757-A354-1802166CC55F}"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70248-328A-4B21-ACFA-9E811DCB46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4B10DB-445A-4757-A354-1802166CC55F}"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48600" y="533400"/>
            <a:ext cx="762000" cy="609600"/>
          </a:xfrm>
        </p:spPr>
        <p:txBody>
          <a:bodyPr/>
          <a:lstStyle/>
          <a:p>
            <a:fld id="{C9470248-328A-4B21-ACFA-9E811DCB46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4B10DB-445A-4757-A354-1802166CC55F}"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70248-328A-4B21-ACFA-9E811DCB46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814B10DB-445A-4757-A354-1802166CC55F}" type="datetimeFigureOut">
              <a:rPr lang="en-US" smtClean="0"/>
              <a:pPr/>
              <a:t>3/29/2013</a:t>
            </a:fld>
            <a:endParaRPr lang="en-US"/>
          </a:p>
        </p:txBody>
      </p:sp>
      <p:sp>
        <p:nvSpPr>
          <p:cNvPr id="5" name="Footer Placeholder 4"/>
          <p:cNvSpPr>
            <a:spLocks noGrp="1"/>
          </p:cNvSpPr>
          <p:nvPr>
            <p:ph type="ftr" sz="quarter" idx="11"/>
          </p:nvPr>
        </p:nvSpPr>
        <p:spPr>
          <a:xfrm>
            <a:off x="1892808" y="6556248"/>
            <a:ext cx="1673352" cy="228600"/>
          </a:xfrm>
        </p:spPr>
        <p:txBody>
          <a:bodyPr/>
          <a:lstStyle/>
          <a:p>
            <a:endParaRPr 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C9470248-328A-4B21-ACFA-9E811DCB46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4B10DB-445A-4757-A354-1802166CC55F}"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70248-328A-4B21-ACFA-9E811DCB46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14B10DB-445A-4757-A354-1802166CC55F}" type="datetimeFigureOut">
              <a:rPr lang="en-US" smtClean="0"/>
              <a:pPr/>
              <a:t>3/29/2013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70248-328A-4B21-ACFA-9E811DCB46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14B10DB-445A-4757-A354-1802166CC55F}" type="datetimeFigureOut">
              <a:rPr lang="en-US" smtClean="0"/>
              <a:pPr/>
              <a:t>3/29/2013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70248-328A-4B21-ACFA-9E811DCB46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814B10DB-445A-4757-A354-1802166CC55F}" type="datetimeFigureOut">
              <a:rPr lang="en-US" smtClean="0"/>
              <a:pPr/>
              <a:t>3/29/2013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70248-328A-4B21-ACFA-9E811DCB46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B10DB-445A-4757-A354-1802166CC55F}"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70248-328A-4B21-ACFA-9E811DCB46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14B10DB-445A-4757-A354-1802166CC55F}"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70248-328A-4B21-ACFA-9E811DCB46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814B10DB-445A-4757-A354-1802166CC55F}" type="datetimeFigureOut">
              <a:rPr lang="en-US" smtClean="0"/>
              <a:pPr/>
              <a:t>3/29/2013</a:t>
            </a:fld>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C9470248-328A-4B21-ACFA-9E811DCB46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endParaRPr lang="en-US" sz="2800" dirty="0">
              <a:latin typeface="Arial" pitchFamily="34" charset="0"/>
              <a:cs typeface="Arial" pitchFamily="34" charset="0"/>
            </a:endParaRPr>
          </a:p>
        </p:txBody>
      </p:sp>
      <p:sp>
        <p:nvSpPr>
          <p:cNvPr id="2" name="Title 1"/>
          <p:cNvSpPr>
            <a:spLocks noGrp="1"/>
          </p:cNvSpPr>
          <p:nvPr>
            <p:ph type="ctrTitle"/>
          </p:nvPr>
        </p:nvSpPr>
        <p:spPr/>
        <p:txBody>
          <a:bodyPr/>
          <a:lstStyle/>
          <a:p>
            <a:r>
              <a:rPr lang="en-US" sz="5400" b="1" dirty="0" smtClean="0">
                <a:latin typeface="Arial" pitchFamily="34" charset="0"/>
                <a:cs typeface="Arial" pitchFamily="34" charset="0"/>
              </a:rPr>
              <a:t>Mowing Machines</a:t>
            </a:r>
            <a:endParaRPr lang="en-US" sz="5400" b="1" dirty="0">
              <a:latin typeface="Arial" pitchFamily="34" charset="0"/>
              <a:cs typeface="Arial" pitchFamily="34" charset="0"/>
            </a:endParaRPr>
          </a:p>
        </p:txBody>
      </p:sp>
      <p:pic>
        <p:nvPicPr>
          <p:cNvPr id="4" name="Picture 2" descr="befsb01a"/>
          <p:cNvPicPr>
            <a:picLocks noChangeAspect="1" noChangeArrowheads="1"/>
          </p:cNvPicPr>
          <p:nvPr/>
        </p:nvPicPr>
        <p:blipFill>
          <a:blip r:embed="rId2" cstate="print"/>
          <a:srcRect/>
          <a:stretch>
            <a:fillRect/>
          </a:stretch>
        </p:blipFill>
        <p:spPr bwMode="auto">
          <a:xfrm>
            <a:off x="6400800" y="2133600"/>
            <a:ext cx="2213703" cy="2819400"/>
          </a:xfrm>
          <a:prstGeom prst="rect">
            <a:avLst/>
          </a:prstGeom>
          <a:ln>
            <a:noFill/>
          </a:ln>
          <a:effectLst>
            <a:softEdge rad="112500"/>
          </a:effectLst>
        </p:spPr>
      </p:pic>
      <p:pic>
        <p:nvPicPr>
          <p:cNvPr id="1026" name="Picture 2"/>
          <p:cNvPicPr>
            <a:picLocks noChangeAspect="1" noChangeArrowheads="1"/>
          </p:cNvPicPr>
          <p:nvPr/>
        </p:nvPicPr>
        <p:blipFill>
          <a:blip r:embed="rId3" cstate="print"/>
          <a:srcRect/>
          <a:stretch>
            <a:fillRect/>
          </a:stretch>
        </p:blipFill>
        <p:spPr bwMode="auto">
          <a:xfrm>
            <a:off x="838200" y="400050"/>
            <a:ext cx="3381375" cy="32575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Example Fatality Case</a:t>
            </a:r>
            <a:endParaRPr lang="en-US" b="1" dirty="0">
              <a:latin typeface="Arial" pitchFamily="34" charset="0"/>
              <a:cs typeface="Arial" pitchFamily="34" charset="0"/>
            </a:endParaRPr>
          </a:p>
        </p:txBody>
      </p:sp>
      <p:sp>
        <p:nvSpPr>
          <p:cNvPr id="3" name="Content Placeholder 2"/>
          <p:cNvSpPr>
            <a:spLocks noGrp="1"/>
          </p:cNvSpPr>
          <p:nvPr>
            <p:ph idx="1"/>
          </p:nvPr>
        </p:nvSpPr>
        <p:spPr>
          <a:xfrm>
            <a:off x="1905000" y="2438400"/>
            <a:ext cx="7086600" cy="4191000"/>
          </a:xfrm>
        </p:spPr>
        <p:txBody>
          <a:bodyPr>
            <a:noAutofit/>
          </a:bodyPr>
          <a:lstStyle/>
          <a:p>
            <a:r>
              <a:rPr lang="en-US" sz="2800" dirty="0" smtClean="0">
                <a:solidFill>
                  <a:schemeClr val="bg2"/>
                </a:solidFill>
                <a:latin typeface="Arial" pitchFamily="34" charset="0"/>
                <a:cs typeface="Arial" pitchFamily="34" charset="0"/>
              </a:rPr>
              <a:t>An employee was clearing vegetation from a 4ft drainage canal when he hit an unanticipated 23ft deep hole that was the result of unauthorized excavation. The mower dropped into the hole and the employee drowned.</a:t>
            </a:r>
          </a:p>
          <a:p>
            <a:endParaRPr lang="en-US" sz="2800" dirty="0">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b="3797"/>
          <a:stretch>
            <a:fillRect/>
          </a:stretch>
        </p:blipFill>
        <p:spPr bwMode="auto">
          <a:xfrm>
            <a:off x="76200" y="3581400"/>
            <a:ext cx="1752600" cy="168604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Example Fatality Case</a:t>
            </a:r>
            <a:endParaRPr lang="en-US" b="1" dirty="0">
              <a:latin typeface="Arial" pitchFamily="34" charset="0"/>
              <a:cs typeface="Arial" pitchFamily="34" charset="0"/>
            </a:endParaRPr>
          </a:p>
        </p:txBody>
      </p:sp>
      <p:sp>
        <p:nvSpPr>
          <p:cNvPr id="3" name="Content Placeholder 2"/>
          <p:cNvSpPr>
            <a:spLocks noGrp="1"/>
          </p:cNvSpPr>
          <p:nvPr>
            <p:ph idx="1"/>
          </p:nvPr>
        </p:nvSpPr>
        <p:spPr>
          <a:xfrm>
            <a:off x="1828800" y="1600200"/>
            <a:ext cx="7315200" cy="4953000"/>
          </a:xfrm>
        </p:spPr>
        <p:txBody>
          <a:bodyPr>
            <a:noAutofit/>
          </a:bodyPr>
          <a:lstStyle/>
          <a:p>
            <a:pPr>
              <a:buNone/>
            </a:pPr>
            <a:r>
              <a:rPr lang="en-US" sz="2800" dirty="0" smtClean="0">
                <a:solidFill>
                  <a:schemeClr val="bg2"/>
                </a:solidFill>
                <a:latin typeface="Arial" pitchFamily="34" charset="0"/>
                <a:cs typeface="Arial" pitchFamily="34" charset="0"/>
              </a:rPr>
              <a:t>Three workers wanted to tighten bolts attaching a gear box to a mowing machine, so they drove the tractor up two wooden ramps onto a trailer leaving a portion hanging off the back of the trailer. They then raised the mower as high as possible with its built in hydraulics. One of the employees was underneath the mower when the hydraulic fluid leaked out and the mower dropped on top of him. He was extracted but died later at the hospital.</a:t>
            </a:r>
          </a:p>
        </p:txBody>
      </p:sp>
      <p:pic>
        <p:nvPicPr>
          <p:cNvPr id="5122" name="Picture 2"/>
          <p:cNvPicPr>
            <a:picLocks noChangeAspect="1" noChangeArrowheads="1"/>
          </p:cNvPicPr>
          <p:nvPr/>
        </p:nvPicPr>
        <p:blipFill>
          <a:blip r:embed="rId2" cstate="print"/>
          <a:srcRect b="3797"/>
          <a:stretch>
            <a:fillRect/>
          </a:stretch>
        </p:blipFill>
        <p:spPr bwMode="auto">
          <a:xfrm>
            <a:off x="76200" y="3581400"/>
            <a:ext cx="1752600" cy="168604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OSHA Fatality Data 2007-2009</a:t>
            </a:r>
            <a:endParaRPr lang="en-US" dirty="0"/>
          </a:p>
        </p:txBody>
      </p:sp>
      <p:sp>
        <p:nvSpPr>
          <p:cNvPr id="3" name="Content Placeholder 2"/>
          <p:cNvSpPr>
            <a:spLocks noGrp="1"/>
          </p:cNvSpPr>
          <p:nvPr>
            <p:ph idx="1"/>
          </p:nvPr>
        </p:nvSpPr>
        <p:spPr>
          <a:xfrm>
            <a:off x="1981200" y="1981200"/>
            <a:ext cx="6934200" cy="4572000"/>
          </a:xfrm>
        </p:spPr>
        <p:txBody>
          <a:bodyPr>
            <a:normAutofit/>
          </a:bodyPr>
          <a:lstStyle/>
          <a:p>
            <a:r>
              <a:rPr lang="en-US" sz="2400" dirty="0" smtClean="0">
                <a:solidFill>
                  <a:schemeClr val="bg2"/>
                </a:solidFill>
                <a:latin typeface="Arial" pitchFamily="34" charset="0"/>
                <a:cs typeface="Arial" pitchFamily="34" charset="0"/>
              </a:rPr>
              <a:t>While trying to mow the side of a dam, an employee lost traction and his tires slid over the sides of the dam and flipped over. Due to the age of the tractor no safety systems were in place and he was crushed when the tractor rolled over</a:t>
            </a:r>
          </a:p>
          <a:p>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0" y="3423173"/>
            <a:ext cx="2057400" cy="16822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1828800" y="1676400"/>
            <a:ext cx="7315200" cy="2438400"/>
          </a:xfrm>
        </p:spPr>
        <p:txBody>
          <a:bodyPr/>
          <a:lstStyle/>
          <a:p>
            <a:pPr algn="ctr"/>
            <a:r>
              <a:rPr lang="en-US" sz="4000" b="1" dirty="0" smtClean="0"/>
              <a:t>There are no OSHA regulations that specifically mention reciprocating mowers</a:t>
            </a:r>
            <a:endParaRPr lang="en-US" sz="4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752600"/>
            <a:ext cx="6629400" cy="4800600"/>
          </a:xfrm>
        </p:spPr>
        <p:txBody>
          <a:bodyPr>
            <a:normAutofit/>
          </a:bodyPr>
          <a:lstStyle/>
          <a:p>
            <a:pPr>
              <a:buNone/>
            </a:pPr>
            <a:endParaRPr lang="en-US" dirty="0" smtClean="0">
              <a:solidFill>
                <a:schemeClr val="bg2"/>
              </a:solidFill>
              <a:latin typeface="Arial" pitchFamily="34" charset="0"/>
              <a:cs typeface="Arial" pitchFamily="34" charset="0"/>
            </a:endParaRPr>
          </a:p>
          <a:p>
            <a:r>
              <a:rPr lang="en-US" dirty="0" smtClean="0">
                <a:solidFill>
                  <a:schemeClr val="bg2"/>
                </a:solidFill>
                <a:latin typeface="Arial" pitchFamily="34" charset="0"/>
                <a:cs typeface="Arial" pitchFamily="34" charset="0"/>
              </a:rPr>
              <a:t>Wear eye and ear protection</a:t>
            </a:r>
          </a:p>
          <a:p>
            <a:r>
              <a:rPr lang="en-US" dirty="0" smtClean="0">
                <a:solidFill>
                  <a:schemeClr val="bg2"/>
                </a:solidFill>
                <a:latin typeface="Arial" pitchFamily="34" charset="0"/>
                <a:cs typeface="Arial" pitchFamily="34" charset="0"/>
              </a:rPr>
              <a:t>Wear appropriate gloves</a:t>
            </a:r>
          </a:p>
          <a:p>
            <a:r>
              <a:rPr lang="en-US" dirty="0" smtClean="0">
                <a:solidFill>
                  <a:schemeClr val="bg2"/>
                </a:solidFill>
                <a:latin typeface="Arial" pitchFamily="34" charset="0"/>
                <a:cs typeface="Arial" pitchFamily="34" charset="0"/>
              </a:rPr>
              <a:t>Work Boots with non-slip soles and plenty of traction </a:t>
            </a:r>
          </a:p>
          <a:p>
            <a:r>
              <a:rPr lang="en-US" dirty="0" smtClean="0">
                <a:solidFill>
                  <a:schemeClr val="bg2"/>
                </a:solidFill>
                <a:latin typeface="Arial" pitchFamily="34" charset="0"/>
                <a:cs typeface="Arial" pitchFamily="34" charset="0"/>
              </a:rPr>
              <a:t>Wear hard hats when on site in open cockpit vehicles</a:t>
            </a:r>
          </a:p>
          <a:p>
            <a:r>
              <a:rPr lang="en-US" dirty="0" smtClean="0">
                <a:solidFill>
                  <a:schemeClr val="bg2"/>
                </a:solidFill>
                <a:latin typeface="Arial" pitchFamily="34" charset="0"/>
                <a:cs typeface="Arial" pitchFamily="34" charset="0"/>
              </a:rPr>
              <a:t>Wear high visibility colors when working along roads or in areas with poor visibility</a:t>
            </a:r>
          </a:p>
        </p:txBody>
      </p:sp>
      <p:pic>
        <p:nvPicPr>
          <p:cNvPr id="4" name="Picture 5"/>
          <p:cNvPicPr>
            <a:picLocks noChangeAspect="1" noChangeArrowheads="1"/>
          </p:cNvPicPr>
          <p:nvPr/>
        </p:nvPicPr>
        <p:blipFill>
          <a:blip r:embed="rId2" cstate="print"/>
          <a:srcRect/>
          <a:stretch>
            <a:fillRect/>
          </a:stretch>
        </p:blipFill>
        <p:spPr bwMode="auto">
          <a:xfrm>
            <a:off x="0" y="3200400"/>
            <a:ext cx="2286000" cy="1251000"/>
          </a:xfrm>
          <a:prstGeom prst="rect">
            <a:avLst/>
          </a:prstGeom>
          <a:noFill/>
          <a:ln w="9525">
            <a:noFill/>
            <a:miter lim="800000"/>
            <a:headEnd/>
            <a:tailEnd/>
          </a:ln>
          <a:effectLst>
            <a:softEdge rad="31750"/>
          </a:effectLst>
        </p:spPr>
      </p:pic>
      <p:pic>
        <p:nvPicPr>
          <p:cNvPr id="5" name="Picture 6"/>
          <p:cNvPicPr>
            <a:picLocks noChangeAspect="1" noChangeArrowheads="1"/>
          </p:cNvPicPr>
          <p:nvPr/>
        </p:nvPicPr>
        <p:blipFill>
          <a:blip r:embed="rId3" cstate="print"/>
          <a:srcRect/>
          <a:stretch>
            <a:fillRect/>
          </a:stretch>
        </p:blipFill>
        <p:spPr bwMode="auto">
          <a:xfrm>
            <a:off x="6705600" y="1676400"/>
            <a:ext cx="1905000" cy="1691981"/>
          </a:xfrm>
          <a:prstGeom prst="rect">
            <a:avLst/>
          </a:prstGeom>
          <a:noFill/>
          <a:ln w="9525">
            <a:noFill/>
            <a:miter lim="800000"/>
            <a:headEnd/>
            <a:tailEnd/>
          </a:ln>
          <a:effectLst>
            <a:softEdge rad="31750"/>
          </a:effectLst>
        </p:spPr>
      </p:pic>
      <p:sp>
        <p:nvSpPr>
          <p:cNvPr id="7" name="Title 1"/>
          <p:cNvSpPr txBox="1">
            <a:spLocks/>
          </p:cNvSpPr>
          <p:nvPr/>
        </p:nvSpPr>
        <p:spPr>
          <a:xfrm>
            <a:off x="1981200" y="457200"/>
            <a:ext cx="6781800" cy="1143000"/>
          </a:xfrm>
          <a:prstGeom prst="rect">
            <a:avLst/>
          </a:prstGeom>
        </p:spPr>
        <p:txBody>
          <a:bodyPr vert="horz" lIns="91440" tIns="45720" rIns="91440" bIns="45720" rtlCol="0" anchor="ctr">
            <a:normAutofit fontScale="92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small" spc="200" normalizeH="0" baseline="0" noProof="0" dirty="0" smtClean="0">
                <a:ln>
                  <a:noFill/>
                </a:ln>
                <a:solidFill>
                  <a:schemeClr val="tx1"/>
                </a:solidFill>
                <a:effectLst/>
                <a:uLnTx/>
                <a:uFillTx/>
                <a:latin typeface="Arial" pitchFamily="34" charset="0"/>
                <a:ea typeface="+mj-ea"/>
                <a:cs typeface="Arial" pitchFamily="34" charset="0"/>
              </a:rPr>
              <a:t>Safe Work Procedures</a:t>
            </a:r>
            <a:endParaRPr kumimoji="0" lang="en-US" sz="4400" b="0" i="0" u="none" strike="noStrike" kern="1200" cap="small" spc="20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1143000"/>
          </a:xfrm>
        </p:spPr>
        <p:txBody>
          <a:bodyPr>
            <a:normAutofit fontScale="90000"/>
          </a:bodyPr>
          <a:lstStyle/>
          <a:p>
            <a:r>
              <a:rPr lang="en-US" dirty="0" smtClean="0">
                <a:latin typeface="Arial" pitchFamily="34" charset="0"/>
                <a:cs typeface="Arial" pitchFamily="34" charset="0"/>
              </a:rPr>
              <a:t>Safe Work Procedures</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0" y="1828800"/>
            <a:ext cx="6781800" cy="5029200"/>
          </a:xfrm>
        </p:spPr>
        <p:txBody>
          <a:bodyPr>
            <a:normAutofit/>
          </a:bodyPr>
          <a:lstStyle/>
          <a:p>
            <a:r>
              <a:rPr lang="en-US" sz="3200" dirty="0" smtClean="0">
                <a:solidFill>
                  <a:schemeClr val="bg2"/>
                </a:solidFill>
                <a:latin typeface="Arial" pitchFamily="34" charset="0"/>
                <a:cs typeface="Arial" pitchFamily="34" charset="0"/>
              </a:rPr>
              <a:t>Always conduct a pre-trip inspection of equipment, tractor, and work zone</a:t>
            </a:r>
          </a:p>
          <a:p>
            <a:r>
              <a:rPr lang="en-US" sz="3200" dirty="0" smtClean="0">
                <a:solidFill>
                  <a:schemeClr val="bg2"/>
                </a:solidFill>
                <a:latin typeface="Arial" pitchFamily="34" charset="0"/>
                <a:cs typeface="Arial" pitchFamily="34" charset="0"/>
              </a:rPr>
              <a:t>Never Service mower attachment while it is still running</a:t>
            </a:r>
          </a:p>
          <a:p>
            <a:r>
              <a:rPr lang="en-US" sz="3200" dirty="0" smtClean="0">
                <a:solidFill>
                  <a:schemeClr val="bg2"/>
                </a:solidFill>
                <a:latin typeface="Arial" pitchFamily="34" charset="0"/>
                <a:cs typeface="Arial" pitchFamily="34" charset="0"/>
              </a:rPr>
              <a:t>Proper signs, markers and lights should be used to mark vehicles and cutting blades</a:t>
            </a:r>
          </a:p>
        </p:txBody>
      </p:sp>
      <p:pic>
        <p:nvPicPr>
          <p:cNvPr id="9218" name="Picture 2"/>
          <p:cNvPicPr>
            <a:picLocks noChangeAspect="1" noChangeArrowheads="1"/>
          </p:cNvPicPr>
          <p:nvPr/>
        </p:nvPicPr>
        <p:blipFill>
          <a:blip r:embed="rId2" cstate="print"/>
          <a:srcRect/>
          <a:stretch>
            <a:fillRect/>
          </a:stretch>
        </p:blipFill>
        <p:spPr bwMode="auto">
          <a:xfrm>
            <a:off x="76200" y="2514600"/>
            <a:ext cx="2230243" cy="1524000"/>
          </a:xfrm>
          <a:prstGeom prst="rect">
            <a:avLst/>
          </a:prstGeom>
          <a:noFill/>
          <a:ln w="9525">
            <a:noFill/>
            <a:miter lim="800000"/>
            <a:headEnd/>
            <a:tailEnd/>
          </a:ln>
          <a:effectLst>
            <a:softEdge rad="63500"/>
          </a:effectLst>
        </p:spPr>
      </p:pic>
      <p:pic>
        <p:nvPicPr>
          <p:cNvPr id="9219" name="Picture 3"/>
          <p:cNvPicPr>
            <a:picLocks noChangeAspect="1" noChangeArrowheads="1"/>
          </p:cNvPicPr>
          <p:nvPr/>
        </p:nvPicPr>
        <p:blipFill>
          <a:blip r:embed="rId3" cstate="print"/>
          <a:srcRect/>
          <a:stretch>
            <a:fillRect/>
          </a:stretch>
        </p:blipFill>
        <p:spPr bwMode="auto">
          <a:xfrm>
            <a:off x="152401" y="4267200"/>
            <a:ext cx="2133600" cy="1367246"/>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1143000"/>
          </a:xfrm>
        </p:spPr>
        <p:txBody>
          <a:bodyPr>
            <a:normAutofit fontScale="90000"/>
          </a:bodyPr>
          <a:lstStyle/>
          <a:p>
            <a:r>
              <a:rPr lang="en-US" dirty="0" smtClean="0">
                <a:latin typeface="Arial" pitchFamily="34" charset="0"/>
                <a:cs typeface="Arial" pitchFamily="34" charset="0"/>
              </a:rPr>
              <a:t>Safe Work Procedures</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0" y="1828800"/>
            <a:ext cx="6781800" cy="5029200"/>
          </a:xfrm>
        </p:spPr>
        <p:txBody>
          <a:bodyPr>
            <a:normAutofit/>
          </a:bodyPr>
          <a:lstStyle/>
          <a:p>
            <a:r>
              <a:rPr lang="en-US" sz="3200" dirty="0" smtClean="0">
                <a:solidFill>
                  <a:schemeClr val="bg2"/>
                </a:solidFill>
                <a:latin typeface="Arial" pitchFamily="34" charset="0"/>
                <a:cs typeface="Arial" pitchFamily="34" charset="0"/>
              </a:rPr>
              <a:t>Beware of presence of other persons, vehicles and surroundings while operating mower attachment</a:t>
            </a:r>
          </a:p>
          <a:p>
            <a:r>
              <a:rPr lang="en-US" sz="3200" dirty="0" smtClean="0">
                <a:solidFill>
                  <a:schemeClr val="bg2"/>
                </a:solidFill>
                <a:latin typeface="Arial" pitchFamily="34" charset="0"/>
                <a:cs typeface="Arial" pitchFamily="34" charset="0"/>
              </a:rPr>
              <a:t>Always look and use caution when backing up</a:t>
            </a:r>
          </a:p>
          <a:p>
            <a:r>
              <a:rPr lang="en-US" sz="3200" dirty="0" smtClean="0">
                <a:solidFill>
                  <a:schemeClr val="bg2"/>
                </a:solidFill>
                <a:latin typeface="Arial" pitchFamily="34" charset="0"/>
                <a:cs typeface="Arial" pitchFamily="34" charset="0"/>
              </a:rPr>
              <a:t>Whenever possible, use a tractor equipped with a Rollover Protection Structure (R.O.P.S.)</a:t>
            </a:r>
            <a:endParaRPr lang="en-US" sz="3200" dirty="0">
              <a:solidFill>
                <a:schemeClr val="bg2"/>
              </a:solidFill>
              <a:latin typeface="Arial" pitchFamily="34" charset="0"/>
              <a:cs typeface="Arial"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76200" y="2514600"/>
            <a:ext cx="2230243" cy="1524000"/>
          </a:xfrm>
          <a:prstGeom prst="rect">
            <a:avLst/>
          </a:prstGeom>
          <a:noFill/>
          <a:ln w="9525">
            <a:noFill/>
            <a:miter lim="800000"/>
            <a:headEnd/>
            <a:tailEnd/>
          </a:ln>
          <a:effectLst>
            <a:softEdge rad="63500"/>
          </a:effectLst>
        </p:spPr>
      </p:pic>
      <p:pic>
        <p:nvPicPr>
          <p:cNvPr id="9219" name="Picture 3"/>
          <p:cNvPicPr>
            <a:picLocks noChangeAspect="1" noChangeArrowheads="1"/>
          </p:cNvPicPr>
          <p:nvPr/>
        </p:nvPicPr>
        <p:blipFill>
          <a:blip r:embed="rId3" cstate="print"/>
          <a:srcRect/>
          <a:stretch>
            <a:fillRect/>
          </a:stretch>
        </p:blipFill>
        <p:spPr bwMode="auto">
          <a:xfrm>
            <a:off x="152401" y="4267200"/>
            <a:ext cx="2133600" cy="1367246"/>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543800" cy="1143000"/>
          </a:xfrm>
        </p:spPr>
        <p:txBody>
          <a:bodyPr>
            <a:normAutofit/>
          </a:bodyPr>
          <a:lstStyle/>
          <a:p>
            <a:r>
              <a:rPr lang="en-US" dirty="0" smtClean="0">
                <a:latin typeface="Arial" pitchFamily="34" charset="0"/>
                <a:cs typeface="Arial" pitchFamily="34" charset="0"/>
              </a:rPr>
              <a:t>Safe Work Procedures</a:t>
            </a:r>
            <a:endParaRPr lang="en-US" dirty="0">
              <a:latin typeface="Arial" pitchFamily="34" charset="0"/>
              <a:cs typeface="Arial" pitchFamily="34" charset="0"/>
            </a:endParaRPr>
          </a:p>
        </p:txBody>
      </p:sp>
      <p:sp>
        <p:nvSpPr>
          <p:cNvPr id="3" name="Content Placeholder 2"/>
          <p:cNvSpPr>
            <a:spLocks noGrp="1"/>
          </p:cNvSpPr>
          <p:nvPr>
            <p:ph idx="1"/>
          </p:nvPr>
        </p:nvSpPr>
        <p:spPr>
          <a:xfrm>
            <a:off x="2438400" y="1905000"/>
            <a:ext cx="6248400" cy="3840163"/>
          </a:xfrm>
        </p:spPr>
        <p:txBody>
          <a:bodyPr>
            <a:noAutofit/>
          </a:bodyPr>
          <a:lstStyle/>
          <a:p>
            <a:r>
              <a:rPr lang="en-US" sz="2800" dirty="0" smtClean="0">
                <a:solidFill>
                  <a:schemeClr val="bg2"/>
                </a:solidFill>
                <a:latin typeface="Arial" pitchFamily="34" charset="0"/>
                <a:cs typeface="Arial" pitchFamily="34" charset="0"/>
              </a:rPr>
              <a:t>Only use tractor attachments on slopes and in places where they were designed to be used</a:t>
            </a:r>
          </a:p>
          <a:p>
            <a:r>
              <a:rPr lang="en-US" sz="2800" dirty="0" smtClean="0">
                <a:solidFill>
                  <a:schemeClr val="bg2"/>
                </a:solidFill>
                <a:latin typeface="Arial" pitchFamily="34" charset="0"/>
                <a:cs typeface="Arial" pitchFamily="34" charset="0"/>
              </a:rPr>
              <a:t>Do not transport passengers on the tractor or drag passengers behind the tractor</a:t>
            </a:r>
          </a:p>
          <a:p>
            <a:r>
              <a:rPr lang="en-US" sz="2800" dirty="0" smtClean="0">
                <a:solidFill>
                  <a:schemeClr val="bg2"/>
                </a:solidFill>
                <a:latin typeface="Arial" pitchFamily="34" charset="0"/>
                <a:cs typeface="Arial" pitchFamily="34" charset="0"/>
              </a:rPr>
              <a:t>Make sure tractor has a Slow-Moving Vehicle (SMV) sign, usually bright orange or red attached</a:t>
            </a:r>
          </a:p>
        </p:txBody>
      </p:sp>
      <p:pic>
        <p:nvPicPr>
          <p:cNvPr id="8194" name="Picture 2"/>
          <p:cNvPicPr>
            <a:picLocks noChangeAspect="1" noChangeArrowheads="1"/>
          </p:cNvPicPr>
          <p:nvPr/>
        </p:nvPicPr>
        <p:blipFill>
          <a:blip r:embed="rId2" cstate="print"/>
          <a:srcRect/>
          <a:stretch>
            <a:fillRect/>
          </a:stretch>
        </p:blipFill>
        <p:spPr bwMode="auto">
          <a:xfrm>
            <a:off x="152400" y="2743200"/>
            <a:ext cx="2209800" cy="1352550"/>
          </a:xfrm>
          <a:prstGeom prst="rect">
            <a:avLst/>
          </a:prstGeom>
          <a:noFill/>
          <a:ln w="9525">
            <a:noFill/>
            <a:miter lim="800000"/>
            <a:headEnd/>
            <a:tailEnd/>
          </a:ln>
          <a:effectLst>
            <a:softEdge rad="31750"/>
          </a:effectLst>
        </p:spPr>
      </p:pic>
      <p:pic>
        <p:nvPicPr>
          <p:cNvPr id="8195" name="Picture 3"/>
          <p:cNvPicPr>
            <a:picLocks noChangeAspect="1" noChangeArrowheads="1"/>
          </p:cNvPicPr>
          <p:nvPr/>
        </p:nvPicPr>
        <p:blipFill>
          <a:blip r:embed="rId3" cstate="print"/>
          <a:srcRect/>
          <a:stretch>
            <a:fillRect/>
          </a:stretch>
        </p:blipFill>
        <p:spPr bwMode="auto">
          <a:xfrm>
            <a:off x="152400" y="4343400"/>
            <a:ext cx="2257425" cy="1714500"/>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543800" cy="1143000"/>
          </a:xfrm>
        </p:spPr>
        <p:txBody>
          <a:bodyPr>
            <a:normAutofit/>
          </a:bodyPr>
          <a:lstStyle/>
          <a:p>
            <a:r>
              <a:rPr lang="en-US" dirty="0" smtClean="0">
                <a:latin typeface="Arial" pitchFamily="34" charset="0"/>
                <a:cs typeface="Arial" pitchFamily="34" charset="0"/>
              </a:rPr>
              <a:t>Safe Work Procedures</a:t>
            </a:r>
            <a:endParaRPr lang="en-US" dirty="0">
              <a:latin typeface="Arial" pitchFamily="34" charset="0"/>
              <a:cs typeface="Arial" pitchFamily="34" charset="0"/>
            </a:endParaRPr>
          </a:p>
        </p:txBody>
      </p:sp>
      <p:sp>
        <p:nvSpPr>
          <p:cNvPr id="3" name="Content Placeholder 2"/>
          <p:cNvSpPr>
            <a:spLocks noGrp="1"/>
          </p:cNvSpPr>
          <p:nvPr>
            <p:ph idx="1"/>
          </p:nvPr>
        </p:nvSpPr>
        <p:spPr>
          <a:xfrm>
            <a:off x="2438400" y="2667000"/>
            <a:ext cx="6248400" cy="3840163"/>
          </a:xfrm>
        </p:spPr>
        <p:txBody>
          <a:bodyPr>
            <a:normAutofit/>
          </a:bodyPr>
          <a:lstStyle/>
          <a:p>
            <a:r>
              <a:rPr lang="en-US" sz="2800" dirty="0" smtClean="0">
                <a:solidFill>
                  <a:schemeClr val="bg2"/>
                </a:solidFill>
                <a:latin typeface="Arial" pitchFamily="34" charset="0"/>
                <a:cs typeface="Arial" pitchFamily="34" charset="0"/>
              </a:rPr>
              <a:t>Keep plenty of clean drinking water on-hand to prevent heat exhaustion and dehydration</a:t>
            </a:r>
          </a:p>
          <a:p>
            <a:r>
              <a:rPr lang="en-US" sz="2800" dirty="0" smtClean="0">
                <a:solidFill>
                  <a:schemeClr val="bg2"/>
                </a:solidFill>
                <a:latin typeface="Arial" pitchFamily="34" charset="0"/>
                <a:cs typeface="Arial" pitchFamily="34" charset="0"/>
              </a:rPr>
              <a:t>Always mow up and down slopes with any kind of ride on mowers</a:t>
            </a:r>
            <a:endParaRPr lang="en-US" sz="2800" dirty="0">
              <a:solidFill>
                <a:schemeClr val="bg2"/>
              </a:solidFill>
              <a:latin typeface="Arial" pitchFamily="34" charset="0"/>
              <a:cs typeface="Arial"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152400" y="2362200"/>
            <a:ext cx="2209800" cy="1352550"/>
          </a:xfrm>
          <a:prstGeom prst="rect">
            <a:avLst/>
          </a:prstGeom>
          <a:noFill/>
          <a:ln w="9525">
            <a:noFill/>
            <a:miter lim="800000"/>
            <a:headEnd/>
            <a:tailEnd/>
          </a:ln>
          <a:effectLst>
            <a:softEdge rad="31750"/>
          </a:effectLst>
        </p:spPr>
      </p:pic>
      <p:pic>
        <p:nvPicPr>
          <p:cNvPr id="8195" name="Picture 3"/>
          <p:cNvPicPr>
            <a:picLocks noChangeAspect="1" noChangeArrowheads="1"/>
          </p:cNvPicPr>
          <p:nvPr/>
        </p:nvPicPr>
        <p:blipFill>
          <a:blip r:embed="rId3" cstate="print"/>
          <a:srcRect/>
          <a:stretch>
            <a:fillRect/>
          </a:stretch>
        </p:blipFill>
        <p:spPr bwMode="auto">
          <a:xfrm>
            <a:off x="152400" y="4343400"/>
            <a:ext cx="2257425" cy="1714500"/>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8200"/>
            <a:ext cx="9144000" cy="1143000"/>
          </a:xfrm>
        </p:spPr>
        <p:txBody>
          <a:bodyPr/>
          <a:lstStyle/>
          <a:p>
            <a:pPr algn="ctr"/>
            <a:r>
              <a:rPr lang="en-US" sz="100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rPr>
              <a:t>Think Safety</a:t>
            </a:r>
            <a:br>
              <a:rPr lang="en-US" sz="100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rPr>
            </a:br>
            <a:r>
              <a:rPr lang="en-US" sz="100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rPr>
              <a:t/>
            </a:r>
            <a:br>
              <a:rPr lang="en-US" sz="100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rPr>
            </a:br>
            <a:r>
              <a:rPr lang="en-US" sz="100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rPr>
              <a:t>Work Safely</a:t>
            </a:r>
            <a:endParaRPr lang="en-US" sz="10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3352800" y="2590800"/>
            <a:ext cx="1828800" cy="1645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Purpose and Uses</a:t>
            </a:r>
            <a:endParaRPr lang="en-US" dirty="0">
              <a:latin typeface="Arial" pitchFamily="34" charset="0"/>
              <a:cs typeface="Arial" pitchFamily="34" charset="0"/>
            </a:endParaRPr>
          </a:p>
        </p:txBody>
      </p:sp>
      <p:sp>
        <p:nvSpPr>
          <p:cNvPr id="3" name="Content Placeholder 2"/>
          <p:cNvSpPr>
            <a:spLocks noGrp="1"/>
          </p:cNvSpPr>
          <p:nvPr>
            <p:ph idx="1"/>
          </p:nvPr>
        </p:nvSpPr>
        <p:spPr>
          <a:xfrm>
            <a:off x="2438400" y="1981200"/>
            <a:ext cx="6705600" cy="4144963"/>
          </a:xfrm>
        </p:spPr>
        <p:txBody>
          <a:bodyPr>
            <a:normAutofit lnSpcReduction="10000"/>
          </a:bodyPr>
          <a:lstStyle/>
          <a:p>
            <a:pPr algn="ctr">
              <a:buNone/>
            </a:pPr>
            <a:r>
              <a:rPr lang="en-US" sz="2600" u="sng" dirty="0" smtClean="0">
                <a:solidFill>
                  <a:schemeClr val="bg2"/>
                </a:solidFill>
                <a:latin typeface="Arial" pitchFamily="34" charset="0"/>
                <a:cs typeface="Arial" pitchFamily="34" charset="0"/>
              </a:rPr>
              <a:t>Tractor-Mounted Mowing Equipment</a:t>
            </a:r>
          </a:p>
          <a:p>
            <a:r>
              <a:rPr lang="en-US" dirty="0" smtClean="0">
                <a:solidFill>
                  <a:schemeClr val="bg2"/>
                </a:solidFill>
                <a:latin typeface="Arial" pitchFamily="34" charset="0"/>
                <a:cs typeface="Arial" pitchFamily="34" charset="0"/>
              </a:rPr>
              <a:t>Mowing machines for construction projects are mostly for long term sites that require maintenance in the form of site mowing and agricultural trimming. </a:t>
            </a:r>
          </a:p>
          <a:p>
            <a:r>
              <a:rPr lang="en-US" dirty="0" smtClean="0">
                <a:solidFill>
                  <a:schemeClr val="bg2"/>
                </a:solidFill>
                <a:latin typeface="Arial" pitchFamily="34" charset="0"/>
                <a:cs typeface="Arial" pitchFamily="34" charset="0"/>
              </a:rPr>
              <a:t>Keeping grasses at safe lengths so that equipment does not become lost or tangled in overgrown grass and bushes</a:t>
            </a:r>
          </a:p>
          <a:p>
            <a:r>
              <a:rPr lang="en-US" dirty="0" smtClean="0">
                <a:solidFill>
                  <a:schemeClr val="bg2"/>
                </a:solidFill>
                <a:latin typeface="Arial" pitchFamily="34" charset="0"/>
                <a:cs typeface="Arial" pitchFamily="34" charset="0"/>
              </a:rPr>
              <a:t>Keeping foliage from pushing off site </a:t>
            </a:r>
          </a:p>
          <a:p>
            <a:r>
              <a:rPr lang="en-US" dirty="0" smtClean="0">
                <a:solidFill>
                  <a:schemeClr val="bg2"/>
                </a:solidFill>
                <a:latin typeface="Arial" pitchFamily="34" charset="0"/>
                <a:cs typeface="Arial" pitchFamily="34" charset="0"/>
              </a:rPr>
              <a:t>Keep up appearance of the site </a:t>
            </a:r>
            <a:endParaRPr lang="en-US" dirty="0">
              <a:solidFill>
                <a:schemeClr val="bg2"/>
              </a:solidFill>
              <a:latin typeface="Arial" pitchFamily="34" charset="0"/>
              <a:cs typeface="Arial" pitchFamily="34" charset="0"/>
            </a:endParaRPr>
          </a:p>
        </p:txBody>
      </p:sp>
      <p:pic>
        <p:nvPicPr>
          <p:cNvPr id="4099" name="Picture 3"/>
          <p:cNvPicPr>
            <a:picLocks noChangeAspect="1" noChangeArrowheads="1"/>
          </p:cNvPicPr>
          <p:nvPr/>
        </p:nvPicPr>
        <p:blipFill>
          <a:blip r:embed="rId2" cstate="print"/>
          <a:srcRect l="53333" t="8450" b="23944"/>
          <a:stretch>
            <a:fillRect/>
          </a:stretch>
        </p:blipFill>
        <p:spPr bwMode="auto">
          <a:xfrm>
            <a:off x="152400" y="1905000"/>
            <a:ext cx="2133600" cy="2090057"/>
          </a:xfrm>
          <a:prstGeom prst="rect">
            <a:avLst/>
          </a:prstGeom>
          <a:noFill/>
          <a:ln w="9525">
            <a:noFill/>
            <a:miter lim="800000"/>
            <a:headEnd/>
            <a:tailEnd/>
          </a:ln>
          <a:effectLst>
            <a:softEdge rad="31750"/>
          </a:effectLst>
        </p:spPr>
      </p:pic>
      <p:pic>
        <p:nvPicPr>
          <p:cNvPr id="3074" name="Picture 2"/>
          <p:cNvPicPr>
            <a:picLocks noChangeAspect="1" noChangeArrowheads="1"/>
          </p:cNvPicPr>
          <p:nvPr/>
        </p:nvPicPr>
        <p:blipFill>
          <a:blip r:embed="rId3" cstate="print"/>
          <a:srcRect/>
          <a:stretch>
            <a:fillRect/>
          </a:stretch>
        </p:blipFill>
        <p:spPr bwMode="auto">
          <a:xfrm>
            <a:off x="187569" y="4114800"/>
            <a:ext cx="2022231" cy="2628900"/>
          </a:xfrm>
          <a:prstGeom prst="rect">
            <a:avLst/>
          </a:prstGeom>
          <a:noFill/>
          <a:ln w="9525">
            <a:noFill/>
            <a:miter lim="800000"/>
            <a:headEnd/>
            <a:tailEnd/>
          </a:ln>
          <a:effectLst>
            <a:softEdge rad="63500"/>
          </a:effectLst>
        </p:spPr>
      </p:pic>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Types of Equipment</a:t>
            </a:r>
            <a:endParaRPr lang="en-US" dirty="0">
              <a:latin typeface="Arial" pitchFamily="34" charset="0"/>
              <a:cs typeface="Arial" pitchFamily="34" charset="0"/>
            </a:endParaRPr>
          </a:p>
        </p:txBody>
      </p:sp>
      <p:sp>
        <p:nvSpPr>
          <p:cNvPr id="3" name="Content Placeholder 2"/>
          <p:cNvSpPr>
            <a:spLocks noGrp="1"/>
          </p:cNvSpPr>
          <p:nvPr>
            <p:ph idx="1"/>
          </p:nvPr>
        </p:nvSpPr>
        <p:spPr>
          <a:xfrm>
            <a:off x="1447800" y="1676400"/>
            <a:ext cx="6248400" cy="1295400"/>
          </a:xfrm>
        </p:spPr>
        <p:txBody>
          <a:bodyPr>
            <a:normAutofit/>
          </a:bodyPr>
          <a:lstStyle/>
          <a:p>
            <a:r>
              <a:rPr lang="en-US" dirty="0" smtClean="0">
                <a:solidFill>
                  <a:schemeClr val="bg2"/>
                </a:solidFill>
                <a:latin typeface="Arial" pitchFamily="34" charset="0"/>
                <a:cs typeface="Arial" pitchFamily="34" charset="0"/>
              </a:rPr>
              <a:t>Mowers are removable and mounted on almost any utility or crop tractor in a number of different ways</a:t>
            </a:r>
          </a:p>
        </p:txBody>
      </p:sp>
      <p:pic>
        <p:nvPicPr>
          <p:cNvPr id="4" name="Picture 2"/>
          <p:cNvPicPr>
            <a:picLocks noChangeAspect="1" noChangeArrowheads="1"/>
          </p:cNvPicPr>
          <p:nvPr/>
        </p:nvPicPr>
        <p:blipFill>
          <a:blip r:embed="rId2" cstate="print"/>
          <a:srcRect/>
          <a:stretch>
            <a:fillRect/>
          </a:stretch>
        </p:blipFill>
        <p:spPr bwMode="auto">
          <a:xfrm>
            <a:off x="0" y="2971800"/>
            <a:ext cx="3858388" cy="2895600"/>
          </a:xfrm>
          <a:prstGeom prst="rect">
            <a:avLst/>
          </a:prstGeom>
          <a:ln>
            <a:noFill/>
          </a:ln>
          <a:effectLst>
            <a:softEdge rad="112500"/>
          </a:effectLst>
        </p:spPr>
      </p:pic>
      <p:sp>
        <p:nvSpPr>
          <p:cNvPr id="8" name="Content Placeholder 2"/>
          <p:cNvSpPr txBox="1">
            <a:spLocks/>
          </p:cNvSpPr>
          <p:nvPr/>
        </p:nvSpPr>
        <p:spPr>
          <a:xfrm>
            <a:off x="3200400" y="5181600"/>
            <a:ext cx="5638800" cy="3048000"/>
          </a:xfrm>
          <a:prstGeom prst="rect">
            <a:avLst/>
          </a:prstGeom>
        </p:spPr>
        <p:txBody>
          <a:bodyPr vert="horz" lIns="91440" tIns="45720" rIns="91440" bIns="45720" rtlCol="0">
            <a:normAutofit/>
          </a:bodyPr>
          <a:lstStyle/>
          <a:p>
            <a:pPr marL="457200" marR="0" lvl="0" indent="-457200" defTabSz="914400" rtl="0" eaLnBrk="1" fontAlgn="auto" latinLnBrk="0" hangingPunct="1">
              <a:lnSpc>
                <a:spcPct val="100000"/>
              </a:lnSpc>
              <a:spcBef>
                <a:spcPts val="1800"/>
              </a:spcBef>
              <a:spcAft>
                <a:spcPts val="0"/>
              </a:spcAft>
              <a:buClr>
                <a:schemeClr val="accent1"/>
              </a:buClr>
              <a:buSzPct val="80000"/>
              <a:buFont typeface="Wingdings" pitchFamily="2" charset="2"/>
              <a:buChar char=""/>
              <a:tabLst/>
              <a:defRPr/>
            </a:pPr>
            <a:r>
              <a:rPr kumimoji="0" lang="en-US" sz="22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rPr>
              <a:t>They can be mounted statically to the tractor, on a movable boom arm, pushed like a lawn mower or towed behind like a trailer</a:t>
            </a:r>
          </a:p>
          <a:p>
            <a:pPr marL="457200" marR="0" lvl="0" indent="-457200" algn="l" defTabSz="914400" rtl="0" eaLnBrk="1" fontAlgn="auto" latinLnBrk="0" hangingPunct="1">
              <a:lnSpc>
                <a:spcPct val="100000"/>
              </a:lnSpc>
              <a:spcBef>
                <a:spcPts val="1800"/>
              </a:spcBef>
              <a:spcAft>
                <a:spcPts val="0"/>
              </a:spcAft>
              <a:buClr>
                <a:schemeClr val="accent1"/>
              </a:buClr>
              <a:buSzPct val="80000"/>
              <a:buFont typeface="Wingdings" pitchFamily="2" charset="2"/>
              <a:buChar char=""/>
              <a:tabLst/>
              <a:defRPr/>
            </a:pPr>
            <a:endPar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5257800" y="2457450"/>
            <a:ext cx="3429000" cy="2571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781800" cy="1143000"/>
          </a:xfrm>
        </p:spPr>
        <p:txBody>
          <a:bodyPr>
            <a:noAutofit/>
          </a:bodyPr>
          <a:lstStyle/>
          <a:p>
            <a:r>
              <a:rPr lang="en-US" sz="3600" dirty="0" smtClean="0">
                <a:latin typeface="Arial" pitchFamily="34" charset="0"/>
                <a:cs typeface="Arial" pitchFamily="34" charset="0"/>
              </a:rPr>
              <a:t>Different Types of Blades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2743200" y="2291697"/>
            <a:ext cx="2971800" cy="639762"/>
          </a:xfrm>
        </p:spPr>
        <p:txBody>
          <a:bodyPr/>
          <a:lstStyle/>
          <a:p>
            <a:pPr algn="ctr"/>
            <a:r>
              <a:rPr lang="en-US" u="sng" dirty="0" smtClean="0">
                <a:solidFill>
                  <a:schemeClr val="bg2"/>
                </a:solidFill>
                <a:latin typeface="Arial" pitchFamily="34" charset="0"/>
                <a:cs typeface="Arial" pitchFamily="34" charset="0"/>
              </a:rPr>
              <a:t>Rotary Mower</a:t>
            </a:r>
            <a:endParaRPr lang="en-US" u="sng" dirty="0">
              <a:solidFill>
                <a:schemeClr val="bg2"/>
              </a:solidFill>
              <a:latin typeface="Arial" pitchFamily="34" charset="0"/>
              <a:cs typeface="Arial" pitchFamily="34" charset="0"/>
            </a:endParaRPr>
          </a:p>
        </p:txBody>
      </p:sp>
      <p:sp>
        <p:nvSpPr>
          <p:cNvPr id="4" name="Content Placeholder 3"/>
          <p:cNvSpPr>
            <a:spLocks noGrp="1"/>
          </p:cNvSpPr>
          <p:nvPr>
            <p:ph sz="half" idx="2"/>
          </p:nvPr>
        </p:nvSpPr>
        <p:spPr>
          <a:xfrm>
            <a:off x="-76200" y="3124200"/>
            <a:ext cx="2514600" cy="1219200"/>
          </a:xfrm>
        </p:spPr>
        <p:txBody>
          <a:bodyPr>
            <a:noAutofit/>
          </a:bodyPr>
          <a:lstStyle/>
          <a:p>
            <a:pPr algn="ctr"/>
            <a:r>
              <a:rPr lang="en-US" sz="2000" dirty="0" smtClean="0">
                <a:solidFill>
                  <a:schemeClr val="bg2"/>
                </a:solidFill>
                <a:latin typeface="Arial" pitchFamily="34" charset="0"/>
                <a:cs typeface="Arial" pitchFamily="34" charset="0"/>
              </a:rPr>
              <a:t>Long rotating shaft held in place horizontally with spinning teeth</a:t>
            </a:r>
            <a:endParaRPr lang="en-US" sz="2000" dirty="0">
              <a:solidFill>
                <a:schemeClr val="bg2"/>
              </a:solidFill>
              <a:latin typeface="Arial" pitchFamily="34" charset="0"/>
              <a:cs typeface="Arial" pitchFamily="34" charset="0"/>
            </a:endParaRPr>
          </a:p>
        </p:txBody>
      </p:sp>
      <p:sp>
        <p:nvSpPr>
          <p:cNvPr id="5" name="Text Placeholder 4"/>
          <p:cNvSpPr>
            <a:spLocks noGrp="1"/>
          </p:cNvSpPr>
          <p:nvPr>
            <p:ph type="body" sz="quarter" idx="3"/>
          </p:nvPr>
        </p:nvSpPr>
        <p:spPr>
          <a:xfrm>
            <a:off x="6019800" y="2291697"/>
            <a:ext cx="2971800" cy="639762"/>
          </a:xfrm>
        </p:spPr>
        <p:txBody>
          <a:bodyPr/>
          <a:lstStyle/>
          <a:p>
            <a:pPr algn="ctr"/>
            <a:r>
              <a:rPr lang="en-US" u="sng" dirty="0" smtClean="0">
                <a:solidFill>
                  <a:schemeClr val="bg2"/>
                </a:solidFill>
                <a:latin typeface="Arial" pitchFamily="34" charset="0"/>
                <a:cs typeface="Arial" pitchFamily="34" charset="0"/>
              </a:rPr>
              <a:t>Reciprocating Mower</a:t>
            </a:r>
            <a:endParaRPr lang="en-US" u="sng" dirty="0">
              <a:solidFill>
                <a:schemeClr val="bg2"/>
              </a:solidFill>
              <a:latin typeface="Arial" pitchFamily="34" charset="0"/>
              <a:cs typeface="Arial" pitchFamily="34" charset="0"/>
            </a:endParaRPr>
          </a:p>
        </p:txBody>
      </p:sp>
      <p:sp>
        <p:nvSpPr>
          <p:cNvPr id="6" name="Content Placeholder 5"/>
          <p:cNvSpPr>
            <a:spLocks noGrp="1"/>
          </p:cNvSpPr>
          <p:nvPr>
            <p:ph sz="quarter" idx="4"/>
          </p:nvPr>
        </p:nvSpPr>
        <p:spPr>
          <a:xfrm>
            <a:off x="5943600" y="3137647"/>
            <a:ext cx="2971800" cy="1510553"/>
          </a:xfrm>
          <a:effectLst>
            <a:glow rad="139700">
              <a:schemeClr val="accent4">
                <a:satMod val="175000"/>
                <a:alpha val="40000"/>
              </a:schemeClr>
            </a:glow>
          </a:effectLst>
        </p:spPr>
        <p:txBody>
          <a:bodyPr>
            <a:noAutofit/>
          </a:bodyPr>
          <a:lstStyle/>
          <a:p>
            <a:pPr algn="ctr"/>
            <a:r>
              <a:rPr lang="en-US" sz="2000" dirty="0" smtClean="0">
                <a:solidFill>
                  <a:schemeClr val="bg2"/>
                </a:solidFill>
                <a:latin typeface="Arial" pitchFamily="34" charset="0"/>
                <a:cs typeface="Arial" pitchFamily="34" charset="0"/>
              </a:rPr>
              <a:t>Reciprocating blades much like a hedge trimmer that can be attached to the sides of a tractor </a:t>
            </a:r>
            <a:endParaRPr lang="en-US" sz="2000" dirty="0">
              <a:solidFill>
                <a:schemeClr val="bg2"/>
              </a:solidFill>
              <a:latin typeface="Arial" pitchFamily="34" charset="0"/>
              <a:cs typeface="Arial" pitchFamily="34" charset="0"/>
            </a:endParaRPr>
          </a:p>
        </p:txBody>
      </p:sp>
      <p:sp>
        <p:nvSpPr>
          <p:cNvPr id="7" name="Text Placeholder 2"/>
          <p:cNvSpPr txBox="1">
            <a:spLocks/>
          </p:cNvSpPr>
          <p:nvPr/>
        </p:nvSpPr>
        <p:spPr>
          <a:xfrm>
            <a:off x="76200" y="2286000"/>
            <a:ext cx="2438400" cy="639762"/>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1800"/>
              </a:spcBef>
              <a:spcAft>
                <a:spcPts val="0"/>
              </a:spcAft>
              <a:buClr>
                <a:schemeClr val="accent1"/>
              </a:buClr>
              <a:buSzPct val="80000"/>
              <a:buFont typeface="Wingdings" pitchFamily="2" charset="2"/>
              <a:buNone/>
              <a:tabLst/>
              <a:defRPr/>
            </a:pPr>
            <a:r>
              <a:rPr kumimoji="0" lang="en-US" sz="2200" b="0" i="0" u="sng" strike="noStrike" kern="1200" cap="none" spc="0" normalizeH="0" baseline="0" noProof="0" dirty="0" smtClean="0">
                <a:ln>
                  <a:noFill/>
                </a:ln>
                <a:solidFill>
                  <a:schemeClr val="bg2"/>
                </a:solidFill>
                <a:effectLst/>
                <a:uLnTx/>
                <a:uFillTx/>
                <a:latin typeface="Arial" pitchFamily="34" charset="0"/>
                <a:cs typeface="Arial" pitchFamily="34" charset="0"/>
              </a:rPr>
              <a:t>Flail Mower</a:t>
            </a:r>
            <a:endParaRPr kumimoji="0" lang="en-US" sz="2200" b="0" i="0" u="sng" strike="noStrike" kern="1200" cap="none" spc="0" normalizeH="0" baseline="0" noProof="0" dirty="0">
              <a:ln>
                <a:noFill/>
              </a:ln>
              <a:solidFill>
                <a:schemeClr val="bg2"/>
              </a:solidFill>
              <a:effectLst/>
              <a:uLnTx/>
              <a:uFillTx/>
              <a:latin typeface="Arial" pitchFamily="34" charset="0"/>
              <a:cs typeface="Arial" pitchFamily="34" charset="0"/>
            </a:endParaRPr>
          </a:p>
        </p:txBody>
      </p:sp>
      <p:sp>
        <p:nvSpPr>
          <p:cNvPr id="8" name="Content Placeholder 3"/>
          <p:cNvSpPr txBox="1">
            <a:spLocks/>
          </p:cNvSpPr>
          <p:nvPr/>
        </p:nvSpPr>
        <p:spPr>
          <a:xfrm>
            <a:off x="2514600" y="5105400"/>
            <a:ext cx="3352800" cy="1399032"/>
          </a:xfrm>
          <a:prstGeom prst="rect">
            <a:avLst/>
          </a:prstGeom>
        </p:spPr>
        <p:txBody>
          <a:bodyPr vert="horz" lIns="91440" tIns="45720" rIns="91440" bIns="45720" rtlCol="0">
            <a:noAutofit/>
          </a:bodyPr>
          <a:lstStyle/>
          <a:p>
            <a:pPr marL="228600" marR="0" lvl="0" indent="-228600" algn="ctr" defTabSz="914400" rtl="0" eaLnBrk="1" fontAlgn="auto" latinLnBrk="0" hangingPunct="1">
              <a:lnSpc>
                <a:spcPct val="100000"/>
              </a:lnSpc>
              <a:spcBef>
                <a:spcPts val="1800"/>
              </a:spcBef>
              <a:spcAft>
                <a:spcPts val="0"/>
              </a:spcAft>
              <a:buClr>
                <a:schemeClr val="accent1"/>
              </a:buClr>
              <a:buSzPct val="80000"/>
              <a:buFont typeface="Wingdings" pitchFamily="2" charset="2"/>
              <a:buChar char=""/>
              <a:tabLst/>
              <a:defRPr/>
            </a:pPr>
            <a:r>
              <a:rPr lang="en-US" sz="2000" dirty="0" smtClean="0">
                <a:solidFill>
                  <a:schemeClr val="bg2"/>
                </a:solidFill>
                <a:latin typeface="Arial" pitchFamily="34" charset="0"/>
                <a:cs typeface="Arial" pitchFamily="34" charset="0"/>
              </a:rPr>
              <a:t>Spinning blade can be positioned on boom arm to cut at almost any angle (traditional mower blade style)</a:t>
            </a:r>
            <a:endParaRPr kumimoji="0" lang="en-US" sz="2000" b="0" i="0" u="none" strike="noStrike" kern="1200" cap="none" spc="0" normalizeH="0" baseline="0" noProof="0" dirty="0" smtClean="0">
              <a:ln>
                <a:noFill/>
              </a:ln>
              <a:solidFill>
                <a:schemeClr val="bg2"/>
              </a:solidFill>
              <a:effectLst/>
              <a:uLnTx/>
              <a:uFillTx/>
              <a:latin typeface="Arial" pitchFamily="34" charset="0"/>
              <a:cs typeface="Arial" pitchFamily="34" charset="0"/>
            </a:endParaRPr>
          </a:p>
          <a:p>
            <a:pPr marL="228600" marR="0" lvl="0" indent="-228600" algn="l" defTabSz="914400" rtl="0" eaLnBrk="1" fontAlgn="auto" latinLnBrk="0" hangingPunct="1">
              <a:lnSpc>
                <a:spcPct val="100000"/>
              </a:lnSpc>
              <a:spcBef>
                <a:spcPts val="1800"/>
              </a:spcBef>
              <a:spcAft>
                <a:spcPts val="0"/>
              </a:spcAft>
              <a:buClr>
                <a:schemeClr val="accent1"/>
              </a:buClr>
              <a:buSzPct val="80000"/>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152400" y="4495800"/>
            <a:ext cx="2310423" cy="1638300"/>
          </a:xfrm>
          <a:prstGeom prst="rect">
            <a:avLst/>
          </a:prstGeom>
          <a:noFill/>
          <a:ln w="9525">
            <a:noFill/>
            <a:miter lim="800000"/>
            <a:headEnd/>
            <a:tailEnd/>
          </a:ln>
          <a:effectLst>
            <a:glow rad="139700">
              <a:schemeClr val="accent4">
                <a:satMod val="175000"/>
                <a:alpha val="40000"/>
              </a:schemeClr>
            </a:glow>
          </a:effectLst>
        </p:spPr>
      </p:pic>
      <p:pic>
        <p:nvPicPr>
          <p:cNvPr id="3076" name="Picture 4"/>
          <p:cNvPicPr>
            <a:picLocks noChangeAspect="1" noChangeArrowheads="1"/>
          </p:cNvPicPr>
          <p:nvPr/>
        </p:nvPicPr>
        <p:blipFill>
          <a:blip r:embed="rId3" cstate="print"/>
          <a:srcRect/>
          <a:stretch>
            <a:fillRect/>
          </a:stretch>
        </p:blipFill>
        <p:spPr bwMode="auto">
          <a:xfrm>
            <a:off x="3200400" y="3048000"/>
            <a:ext cx="1981200" cy="1981200"/>
          </a:xfrm>
          <a:prstGeom prst="rect">
            <a:avLst/>
          </a:prstGeom>
          <a:noFill/>
          <a:ln w="9525">
            <a:noFill/>
            <a:miter lim="800000"/>
            <a:headEnd/>
            <a:tailEnd/>
          </a:ln>
          <a:effectLst>
            <a:glow rad="139700">
              <a:schemeClr val="accent3">
                <a:satMod val="175000"/>
                <a:alpha val="40000"/>
              </a:schemeClr>
            </a:glow>
          </a:effectLst>
        </p:spPr>
      </p:pic>
      <p:pic>
        <p:nvPicPr>
          <p:cNvPr id="14" name="Picture 3" descr="befsb01b"/>
          <p:cNvPicPr>
            <a:picLocks noChangeAspect="1" noChangeArrowheads="1"/>
          </p:cNvPicPr>
          <p:nvPr/>
        </p:nvPicPr>
        <p:blipFill>
          <a:blip r:embed="rId4" cstate="print"/>
          <a:srcRect/>
          <a:stretch>
            <a:fillRect/>
          </a:stretch>
        </p:blipFill>
        <p:spPr bwMode="auto">
          <a:xfrm>
            <a:off x="6400800" y="4756095"/>
            <a:ext cx="2197100" cy="1797105"/>
          </a:xfrm>
          <a:prstGeom prst="rect">
            <a:avLst/>
          </a:prstGeom>
          <a:noFill/>
          <a:ln w="9525">
            <a:noFill/>
            <a:miter lim="800000"/>
            <a:headEnd/>
            <a:tailEnd/>
          </a:ln>
          <a:effectLst>
            <a:glow rad="139700">
              <a:schemeClr val="accent4">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43000"/>
          </a:xfrm>
        </p:spPr>
        <p:txBody>
          <a:bodyPr>
            <a:normAutofit/>
          </a:bodyPr>
          <a:lstStyle/>
          <a:p>
            <a:r>
              <a:rPr lang="en-US" dirty="0" smtClean="0">
                <a:latin typeface="Arial" pitchFamily="34" charset="0"/>
                <a:cs typeface="Arial" pitchFamily="34" charset="0"/>
              </a:rPr>
              <a:t>Safety Concerns</a:t>
            </a:r>
            <a:endParaRPr lang="en-US" dirty="0">
              <a:latin typeface="Arial" pitchFamily="34" charset="0"/>
              <a:cs typeface="Arial" pitchFamily="34" charset="0"/>
            </a:endParaRPr>
          </a:p>
        </p:txBody>
      </p:sp>
      <p:sp>
        <p:nvSpPr>
          <p:cNvPr id="3" name="Content Placeholder 2"/>
          <p:cNvSpPr>
            <a:spLocks noGrp="1"/>
          </p:cNvSpPr>
          <p:nvPr>
            <p:ph idx="1"/>
          </p:nvPr>
        </p:nvSpPr>
        <p:spPr>
          <a:xfrm>
            <a:off x="2667000" y="2133600"/>
            <a:ext cx="6324600" cy="4495800"/>
          </a:xfrm>
        </p:spPr>
        <p:txBody>
          <a:bodyPr>
            <a:normAutofit/>
          </a:bodyPr>
          <a:lstStyle/>
          <a:p>
            <a:pPr>
              <a:buNone/>
            </a:pPr>
            <a:r>
              <a:rPr lang="en-US" b="1" dirty="0" smtClean="0">
                <a:solidFill>
                  <a:schemeClr val="bg2"/>
                </a:solidFill>
                <a:latin typeface="Arial" pitchFamily="34" charset="0"/>
                <a:cs typeface="Arial" pitchFamily="34" charset="0"/>
              </a:rPr>
              <a:t>People in the vicinity of mowing equipment</a:t>
            </a:r>
          </a:p>
          <a:p>
            <a:r>
              <a:rPr lang="en-US" dirty="0" smtClean="0">
                <a:solidFill>
                  <a:schemeClr val="bg2"/>
                </a:solidFill>
                <a:latin typeface="Arial" pitchFamily="34" charset="0"/>
                <a:cs typeface="Arial" pitchFamily="34" charset="0"/>
              </a:rPr>
              <a:t>Being caught in moving parts can result in serious injury or death</a:t>
            </a:r>
          </a:p>
          <a:p>
            <a:r>
              <a:rPr lang="en-US" dirty="0" smtClean="0">
                <a:solidFill>
                  <a:schemeClr val="bg2"/>
                </a:solidFill>
                <a:latin typeface="Arial" pitchFamily="34" charset="0"/>
                <a:cs typeface="Arial" pitchFamily="34" charset="0"/>
              </a:rPr>
              <a:t>Blades: sharp spinning or reciprocating blades can be very dangerous do to the threat of lacerations and amputations</a:t>
            </a:r>
          </a:p>
          <a:p>
            <a:r>
              <a:rPr lang="en-US" dirty="0" smtClean="0">
                <a:solidFill>
                  <a:schemeClr val="bg2"/>
                </a:solidFill>
                <a:latin typeface="Arial" pitchFamily="34" charset="0"/>
                <a:cs typeface="Arial" pitchFamily="34" charset="0"/>
              </a:rPr>
              <a:t>Hearing and Eye Protection should be warn to prevent injury from prolonged noise exposure and flying debris</a:t>
            </a:r>
          </a:p>
        </p:txBody>
      </p:sp>
      <p:pic>
        <p:nvPicPr>
          <p:cNvPr id="6146" name="Picture 2"/>
          <p:cNvPicPr>
            <a:picLocks noChangeAspect="1" noChangeArrowheads="1"/>
          </p:cNvPicPr>
          <p:nvPr/>
        </p:nvPicPr>
        <p:blipFill>
          <a:blip r:embed="rId2" cstate="print"/>
          <a:srcRect/>
          <a:stretch>
            <a:fillRect/>
          </a:stretch>
        </p:blipFill>
        <p:spPr bwMode="auto">
          <a:xfrm>
            <a:off x="0" y="3657600"/>
            <a:ext cx="2667000" cy="2620327"/>
          </a:xfrm>
          <a:prstGeom prst="rect">
            <a:avLst/>
          </a:prstGeom>
          <a:noFill/>
          <a:ln w="9525">
            <a:noFill/>
            <a:miter lim="800000"/>
            <a:headEnd/>
            <a:tailEnd/>
          </a:ln>
          <a:effectLst>
            <a:softEdge rad="63500"/>
          </a:effectLst>
        </p:spPr>
      </p:pic>
      <p:pic>
        <p:nvPicPr>
          <p:cNvPr id="6147" name="Picture 3"/>
          <p:cNvPicPr>
            <a:picLocks noChangeAspect="1" noChangeArrowheads="1"/>
          </p:cNvPicPr>
          <p:nvPr/>
        </p:nvPicPr>
        <p:blipFill>
          <a:blip r:embed="rId3" cstate="print"/>
          <a:srcRect/>
          <a:stretch>
            <a:fillRect/>
          </a:stretch>
        </p:blipFill>
        <p:spPr bwMode="auto">
          <a:xfrm>
            <a:off x="0" y="2057400"/>
            <a:ext cx="2583921" cy="1447800"/>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553200" cy="1143000"/>
          </a:xfrm>
        </p:spPr>
        <p:txBody>
          <a:bodyPr>
            <a:normAutofit fontScale="90000"/>
          </a:bodyPr>
          <a:lstStyle/>
          <a:p>
            <a:pPr algn="l"/>
            <a:r>
              <a:rPr lang="en-US" dirty="0" smtClean="0">
                <a:latin typeface="Arial" pitchFamily="34" charset="0"/>
                <a:cs typeface="Arial" pitchFamily="34" charset="0"/>
              </a:rPr>
              <a:t>Dangerous Work Areas</a:t>
            </a:r>
            <a:endParaRPr lang="en-US" dirty="0">
              <a:latin typeface="Arial" pitchFamily="34" charset="0"/>
              <a:cs typeface="Arial" pitchFamily="34" charset="0"/>
            </a:endParaRPr>
          </a:p>
        </p:txBody>
      </p:sp>
      <p:sp>
        <p:nvSpPr>
          <p:cNvPr id="3" name="Content Placeholder 2"/>
          <p:cNvSpPr>
            <a:spLocks noGrp="1"/>
          </p:cNvSpPr>
          <p:nvPr>
            <p:ph idx="1"/>
          </p:nvPr>
        </p:nvSpPr>
        <p:spPr>
          <a:xfrm>
            <a:off x="2438400" y="2286000"/>
            <a:ext cx="6705600" cy="3840163"/>
          </a:xfrm>
        </p:spPr>
        <p:txBody>
          <a:bodyPr>
            <a:noAutofit/>
          </a:bodyPr>
          <a:lstStyle/>
          <a:p>
            <a:r>
              <a:rPr lang="en-US" sz="2000" dirty="0" smtClean="0">
                <a:solidFill>
                  <a:schemeClr val="bg2"/>
                </a:solidFill>
                <a:latin typeface="Arial" pitchFamily="34" charset="0"/>
                <a:cs typeface="Arial" pitchFamily="34" charset="0"/>
              </a:rPr>
              <a:t>Steeply Sloped Areas: While mowing on a slope tractors are at higher risks for rollovers and loss of control due to sliding or tipping</a:t>
            </a:r>
          </a:p>
          <a:p>
            <a:r>
              <a:rPr lang="en-US" sz="2000" dirty="0" smtClean="0">
                <a:solidFill>
                  <a:schemeClr val="bg2"/>
                </a:solidFill>
                <a:latin typeface="Arial" pitchFamily="34" charset="0"/>
                <a:cs typeface="Arial" pitchFamily="34" charset="0"/>
              </a:rPr>
              <a:t>Unseen Hazards:</a:t>
            </a:r>
          </a:p>
          <a:p>
            <a:pPr lvl="1"/>
            <a:r>
              <a:rPr lang="en-US" dirty="0" smtClean="0">
                <a:solidFill>
                  <a:schemeClr val="bg2"/>
                </a:solidFill>
                <a:latin typeface="Arial" pitchFamily="34" charset="0"/>
                <a:cs typeface="Arial" pitchFamily="34" charset="0"/>
              </a:rPr>
              <a:t>Holes or objects that could tip the tractor</a:t>
            </a:r>
          </a:p>
          <a:p>
            <a:pPr lvl="1"/>
            <a:r>
              <a:rPr lang="en-US" dirty="0" smtClean="0">
                <a:solidFill>
                  <a:schemeClr val="bg2"/>
                </a:solidFill>
                <a:latin typeface="Arial" pitchFamily="34" charset="0"/>
                <a:cs typeface="Arial" pitchFamily="34" charset="0"/>
              </a:rPr>
              <a:t>Mud, water, or soft ground that could get the tractor stuck or even sink it</a:t>
            </a:r>
          </a:p>
          <a:p>
            <a:r>
              <a:rPr lang="en-US" sz="2000" dirty="0" smtClean="0">
                <a:solidFill>
                  <a:schemeClr val="bg2"/>
                </a:solidFill>
                <a:latin typeface="Arial" pitchFamily="34" charset="0"/>
                <a:cs typeface="Arial" pitchFamily="34" charset="0"/>
              </a:rPr>
              <a:t>Getting hit by traffic while along </a:t>
            </a:r>
            <a:br>
              <a:rPr lang="en-US" sz="2000" dirty="0" smtClean="0">
                <a:solidFill>
                  <a:schemeClr val="bg2"/>
                </a:solidFill>
                <a:latin typeface="Arial" pitchFamily="34" charset="0"/>
                <a:cs typeface="Arial" pitchFamily="34" charset="0"/>
              </a:rPr>
            </a:br>
            <a:r>
              <a:rPr lang="en-US" sz="2000" dirty="0" smtClean="0">
                <a:solidFill>
                  <a:schemeClr val="bg2"/>
                </a:solidFill>
                <a:latin typeface="Arial" pitchFamily="34" charset="0"/>
                <a:cs typeface="Arial" pitchFamily="34" charset="0"/>
              </a:rPr>
              <a:t>roadsides </a:t>
            </a:r>
          </a:p>
        </p:txBody>
      </p:sp>
      <p:pic>
        <p:nvPicPr>
          <p:cNvPr id="5124" name="Picture 4"/>
          <p:cNvPicPr>
            <a:picLocks noChangeAspect="1" noChangeArrowheads="1"/>
          </p:cNvPicPr>
          <p:nvPr/>
        </p:nvPicPr>
        <p:blipFill>
          <a:blip r:embed="rId2" cstate="print"/>
          <a:srcRect l="14756" r="29911" b="5556"/>
          <a:stretch>
            <a:fillRect/>
          </a:stretch>
        </p:blipFill>
        <p:spPr bwMode="auto">
          <a:xfrm>
            <a:off x="152400" y="2133600"/>
            <a:ext cx="2057400" cy="2331720"/>
          </a:xfrm>
          <a:prstGeom prst="rect">
            <a:avLst/>
          </a:prstGeom>
          <a:noFill/>
          <a:ln w="9525">
            <a:noFill/>
            <a:miter lim="800000"/>
            <a:headEnd/>
            <a:tailEnd/>
          </a:ln>
          <a:effectLst>
            <a:softEdge rad="63500"/>
          </a:effectLst>
        </p:spPr>
      </p:pic>
      <p:pic>
        <p:nvPicPr>
          <p:cNvPr id="5125" name="Picture 5"/>
          <p:cNvPicPr>
            <a:picLocks noChangeAspect="1" noChangeArrowheads="1"/>
          </p:cNvPicPr>
          <p:nvPr/>
        </p:nvPicPr>
        <p:blipFill>
          <a:blip r:embed="rId3" cstate="print"/>
          <a:srcRect t="30476" r="22286"/>
          <a:stretch>
            <a:fillRect/>
          </a:stretch>
        </p:blipFill>
        <p:spPr bwMode="auto">
          <a:xfrm>
            <a:off x="6705600" y="5334000"/>
            <a:ext cx="2286000" cy="1390650"/>
          </a:xfrm>
          <a:prstGeom prst="rect">
            <a:avLst/>
          </a:prstGeom>
          <a:noFill/>
          <a:ln w="9525">
            <a:noFill/>
            <a:miter lim="800000"/>
            <a:headEnd/>
            <a:tailEnd/>
          </a:ln>
          <a:effectLst>
            <a:softEdge rad="31750"/>
          </a:effectLst>
        </p:spPr>
      </p:pic>
      <p:pic>
        <p:nvPicPr>
          <p:cNvPr id="5126" name="Picture 6"/>
          <p:cNvPicPr>
            <a:picLocks noChangeAspect="1" noChangeArrowheads="1"/>
          </p:cNvPicPr>
          <p:nvPr/>
        </p:nvPicPr>
        <p:blipFill>
          <a:blip r:embed="rId4" cstate="print"/>
          <a:srcRect/>
          <a:stretch>
            <a:fillRect/>
          </a:stretch>
        </p:blipFill>
        <p:spPr bwMode="auto">
          <a:xfrm>
            <a:off x="0" y="4953000"/>
            <a:ext cx="2514600" cy="1668018"/>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0600"/>
            <a:ext cx="6705600" cy="3124200"/>
          </a:xfrm>
        </p:spPr>
        <p:txBody>
          <a:bodyPr>
            <a:normAutofit fontScale="90000"/>
          </a:bodyPr>
          <a:lstStyle/>
          <a:p>
            <a:pPr algn="ctr"/>
            <a:r>
              <a:rPr lang="en-US" b="1" dirty="0" smtClean="0">
                <a:latin typeface="Arial" pitchFamily="34" charset="0"/>
                <a:cs typeface="Arial" pitchFamily="34" charset="0"/>
              </a:rPr>
              <a:t>There were 7 reciprocating mower fatality accidents investigated by OSHA from 1990 thru 2009</a:t>
            </a:r>
            <a:endParaRPr lang="en-US" b="1" dirty="0">
              <a:latin typeface="Arial" pitchFamily="34" charset="0"/>
              <a:cs typeface="Arial" pitchFamily="34" charset="0"/>
            </a:endParaRPr>
          </a:p>
        </p:txBody>
      </p:sp>
      <p:sp>
        <p:nvSpPr>
          <p:cNvPr id="3" name="Content Placeholder 2"/>
          <p:cNvSpPr>
            <a:spLocks noGrp="1"/>
          </p:cNvSpPr>
          <p:nvPr>
            <p:ph idx="1"/>
          </p:nvPr>
        </p:nvSpPr>
        <p:spPr>
          <a:xfrm>
            <a:off x="2362200" y="6324600"/>
            <a:ext cx="6248400" cy="334963"/>
          </a:xfrm>
        </p:spPr>
        <p:txBody>
          <a:bodyPr>
            <a:normAutofit/>
          </a:bodyPr>
          <a:lstStyle/>
          <a:p>
            <a:r>
              <a:rPr lang="en-US" sz="800" dirty="0" smtClean="0">
                <a:latin typeface="Arial" pitchFamily="34" charset="0"/>
                <a:cs typeface="Arial" pitchFamily="34" charset="0"/>
              </a:rPr>
              <a:t>Source: Extracted from OSHA Accident Investigation Data 1990-2009</a:t>
            </a:r>
            <a:endParaRPr lang="en-US"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Example Fatality Case</a:t>
            </a:r>
            <a:endParaRPr lang="en-US" b="1" dirty="0">
              <a:latin typeface="Arial" pitchFamily="34" charset="0"/>
              <a:cs typeface="Arial" pitchFamily="34" charset="0"/>
            </a:endParaRPr>
          </a:p>
        </p:txBody>
      </p:sp>
      <p:sp>
        <p:nvSpPr>
          <p:cNvPr id="3" name="Content Placeholder 2"/>
          <p:cNvSpPr>
            <a:spLocks noGrp="1"/>
          </p:cNvSpPr>
          <p:nvPr>
            <p:ph idx="1"/>
          </p:nvPr>
        </p:nvSpPr>
        <p:spPr>
          <a:xfrm>
            <a:off x="1905000" y="2057400"/>
            <a:ext cx="7086600" cy="4572000"/>
          </a:xfrm>
        </p:spPr>
        <p:txBody>
          <a:bodyPr>
            <a:noAutofit/>
          </a:bodyPr>
          <a:lstStyle/>
          <a:p>
            <a:pPr algn="ctr"/>
            <a:endParaRPr lang="en-US" sz="2800" dirty="0">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b="3797"/>
          <a:stretch>
            <a:fillRect/>
          </a:stretch>
        </p:blipFill>
        <p:spPr bwMode="auto">
          <a:xfrm>
            <a:off x="76200" y="3581400"/>
            <a:ext cx="1752600" cy="16860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Example Fatality Case</a:t>
            </a:r>
            <a:endParaRPr lang="en-US" b="1" dirty="0">
              <a:latin typeface="Arial" pitchFamily="34" charset="0"/>
              <a:cs typeface="Arial" pitchFamily="34" charset="0"/>
            </a:endParaRPr>
          </a:p>
        </p:txBody>
      </p:sp>
      <p:sp>
        <p:nvSpPr>
          <p:cNvPr id="3" name="Content Placeholder 2"/>
          <p:cNvSpPr>
            <a:spLocks noGrp="1"/>
          </p:cNvSpPr>
          <p:nvPr>
            <p:ph idx="1"/>
          </p:nvPr>
        </p:nvSpPr>
        <p:spPr>
          <a:xfrm>
            <a:off x="1905000" y="2209800"/>
            <a:ext cx="7086600" cy="4419600"/>
          </a:xfrm>
        </p:spPr>
        <p:txBody>
          <a:bodyPr>
            <a:noAutofit/>
          </a:bodyPr>
          <a:lstStyle/>
          <a:p>
            <a:r>
              <a:rPr lang="en-US" sz="2800" dirty="0" smtClean="0">
                <a:solidFill>
                  <a:schemeClr val="bg2"/>
                </a:solidFill>
                <a:latin typeface="Arial" pitchFamily="34" charset="0"/>
                <a:cs typeface="Arial" pitchFamily="34" charset="0"/>
              </a:rPr>
              <a:t>An Employee was operating a tractor mower when the machine rolled into a ditch, hit a culvert, rose into the air, and then jerked to a stop on a cement driveway at the side of the road. The employee was thrown from the tractor and died.</a:t>
            </a:r>
          </a:p>
          <a:p>
            <a:endParaRPr lang="en-US" sz="2800" dirty="0">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b="3797"/>
          <a:stretch>
            <a:fillRect/>
          </a:stretch>
        </p:blipFill>
        <p:spPr bwMode="auto">
          <a:xfrm>
            <a:off x="76200" y="3581400"/>
            <a:ext cx="1752600" cy="168604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d">
  <a:themeElements>
    <a:clrScheme name="Custom 4">
      <a:dk1>
        <a:srgbClr val="FFFF00"/>
      </a:dk1>
      <a:lt1>
        <a:srgbClr val="054113"/>
      </a:lt1>
      <a:dk2>
        <a:srgbClr val="065218"/>
      </a:dk2>
      <a:lt2>
        <a:srgbClr val="EDF3AE"/>
      </a:lt2>
      <a:accent1>
        <a:srgbClr val="065218"/>
      </a:accent1>
      <a:accent2>
        <a:srgbClr val="58770C"/>
      </a:accent2>
      <a:accent3>
        <a:srgbClr val="A8B51A"/>
      </a:accent3>
      <a:accent4>
        <a:srgbClr val="0C8228"/>
      </a:accent4>
      <a:accent5>
        <a:srgbClr val="087923"/>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Theme_Mod_theme</Template>
  <TotalTime>1868</TotalTime>
  <Words>764</Words>
  <Application>Microsoft Office PowerPoint</Application>
  <PresentationFormat>On-screen Show (4:3)</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Mod</vt:lpstr>
      <vt:lpstr>Mowing Machines</vt:lpstr>
      <vt:lpstr>Purpose and Uses</vt:lpstr>
      <vt:lpstr>Types of Equipment</vt:lpstr>
      <vt:lpstr>Different Types of Blades</vt:lpstr>
      <vt:lpstr>Safety Concerns</vt:lpstr>
      <vt:lpstr>Dangerous Work Areas</vt:lpstr>
      <vt:lpstr>There were 7 reciprocating mower fatality accidents investigated by OSHA from 1990 thru 2009</vt:lpstr>
      <vt:lpstr>Example Fatality Case</vt:lpstr>
      <vt:lpstr>Example Fatality Case</vt:lpstr>
      <vt:lpstr>Example Fatality Case</vt:lpstr>
      <vt:lpstr>Example Fatality Case</vt:lpstr>
      <vt:lpstr>OSHA Fatality Data 2007-2009</vt:lpstr>
      <vt:lpstr>There are no OSHA regulations that specifically mention reciprocating mowers</vt:lpstr>
      <vt:lpstr>PowerPoint Presentation</vt:lpstr>
      <vt:lpstr>Safe Work Procedures</vt:lpstr>
      <vt:lpstr>Safe Work Procedures</vt:lpstr>
      <vt:lpstr>Safe Work Procedures</vt:lpstr>
      <vt:lpstr>Safe Work Procedures</vt:lpstr>
      <vt:lpstr>Think Safety  Work Safely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Mowing Machines</dc:title>
  <dc:creator>Sam Colton</dc:creator>
  <cp:lastModifiedBy>Jimmie</cp:lastModifiedBy>
  <cp:revision>46</cp:revision>
  <dcterms:created xsi:type="dcterms:W3CDTF">2011-03-21T18:14:53Z</dcterms:created>
  <dcterms:modified xsi:type="dcterms:W3CDTF">2013-03-29T22:56:04Z</dcterms:modified>
</cp:coreProperties>
</file>