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8" r:id="rId12"/>
    <p:sldId id="267" r:id="rId13"/>
    <p:sldId id="272" r:id="rId14"/>
    <p:sldId id="271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Rebar Related Fatalities 1990-2009</a:t>
            </a:r>
            <a:endParaRPr lang="en-US" sz="24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Rebar Fatailites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415957553423136"/>
                  <c:y val="-3.3540128877713508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Impalement</a:t>
                    </a:r>
                    <a:r>
                      <a:rPr lang="en-US" dirty="0"/>
                      <a:t>
55%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Impalement</c:v>
                </c:pt>
                <c:pt idx="1">
                  <c:v>Trip/Fall</c:v>
                </c:pt>
                <c:pt idx="2">
                  <c:v>Unsafe Work Practices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14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>
          <a:latin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22159-C1CD-4285-9A06-76016C04974B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8029D-A992-4990-9DC4-AFA1529FF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6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16B5-10E4-4716-B4B8-80D5047E1D7A}" type="datetime1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062D-8289-4EF1-9228-B0075A6FBAA8}" type="datetime1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6C1C-9209-4E4A-89A1-1EADEC4D893F}" type="datetime1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D7E5-8EB8-46D4-8707-6ED3DE5AD465}" type="datetime1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902-C25E-4FB8-B7B6-9114F9851BAD}" type="datetime1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9AD6-E987-420B-80D6-315A5F581EB9}" type="datetime1">
              <a:rPr lang="en-US" smtClean="0"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207-0DD2-4668-AD73-20D0436194D2}" type="datetime1">
              <a:rPr lang="en-US" smtClean="0"/>
              <a:t>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4393-8BDB-4373-999D-F41032BE15A8}" type="datetime1">
              <a:rPr lang="en-US" smtClean="0"/>
              <a:t>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76E-43F5-4F49-8E12-677BF920D708}" type="datetime1">
              <a:rPr lang="en-US" smtClean="0"/>
              <a:t>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FC6D-3AA5-417C-9B06-E39D9D7B8D5D}" type="datetime1">
              <a:rPr lang="en-US" smtClean="0"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99C3-46A3-4B9A-834A-03482D68466D}" type="datetime1">
              <a:rPr lang="en-US" smtClean="0"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A00DB-8F63-47B7-B581-BF4D6F3B7BD9}" type="datetime1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B2A03-0D93-D640-A65C-85E4383A3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887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/>
                <a:cs typeface="Arial"/>
              </a:rPr>
              <a:t>Rebar  Safety</a:t>
            </a:r>
            <a:endParaRPr lang="en-US" sz="5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54" y="1802912"/>
            <a:ext cx="6506308" cy="42799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2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/>
                <a:cs typeface="Arial"/>
              </a:rPr>
              <a:t>Example Rebar </a:t>
            </a:r>
            <a:r>
              <a:rPr lang="en-US" sz="5400" b="1" dirty="0" smtClean="0">
                <a:solidFill>
                  <a:srgbClr val="FFFF00"/>
                </a:solidFill>
                <a:latin typeface="Arial"/>
                <a:cs typeface="Arial"/>
              </a:rPr>
              <a:t>Fatality </a:t>
            </a:r>
            <a:r>
              <a:rPr lang="en-US" sz="5400" b="1" dirty="0" smtClean="0">
                <a:solidFill>
                  <a:srgbClr val="FFFF00"/>
                </a:solidFill>
                <a:latin typeface="Arial"/>
                <a:cs typeface="Arial"/>
              </a:rPr>
              <a:t>Case</a:t>
            </a:r>
            <a:endParaRPr lang="en-US" sz="5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22" y="1657389"/>
            <a:ext cx="5133279" cy="452192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A worker </a:t>
            </a:r>
            <a:r>
              <a:rPr lang="en-US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was standing at ground level holding the concrete hose assisting 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another worker.   The worker </a:t>
            </a:r>
            <a:r>
              <a:rPr lang="en-US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was   walking backwards and stepped into 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a hole, falling </a:t>
            </a:r>
            <a:r>
              <a:rPr lang="en-US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approx. 6 feet striking a 2" x 12" beam with his left torso and continued falling with his head striking an   uncapped piece of rebar.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00199"/>
            <a:ext cx="3352799" cy="43590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2" y="6394761"/>
            <a:ext cx="37240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Source: Extracted from OSHA fatality investigation data 1990-</a:t>
            </a:r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2009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6179317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 smtClean="0">
                <a:latin typeface="Arial"/>
                <a:cs typeface="Arial"/>
              </a:rPr>
              <a:t>www.osha.gov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"/>
                <a:cs typeface="Arial"/>
              </a:rPr>
              <a:t>OSHA Rebar Regulations</a:t>
            </a:r>
            <a:endParaRPr lang="en-US" sz="5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27" y="1600200"/>
            <a:ext cx="4756520" cy="4525963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1926.701(b): Reinforcing steel. All protruding reinforcing steel, onto and into which employees could fall, shall be guarded to eliminate the hazard of impalement.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70" y="1600200"/>
            <a:ext cx="3673230" cy="404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13570" y="6039095"/>
            <a:ext cx="3673229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dirty="0">
                <a:solidFill>
                  <a:srgbClr val="FFFFFF"/>
                </a:solidFill>
              </a:rPr>
              <a:t>Source: OSHA Regulations 1926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42462" y="6039095"/>
            <a:ext cx="287215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dirty="0">
                <a:solidFill>
                  <a:srgbClr val="FFFFFF"/>
                </a:solidFill>
              </a:rPr>
              <a:t>Source: OSHA Regulations 1926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"/>
                <a:cs typeface="Arial"/>
              </a:rPr>
              <a:t>OSHA Rebar Regulations</a:t>
            </a:r>
            <a:endParaRPr lang="en-US" sz="5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>
                <a:solidFill>
                  <a:srgbClr val="FFFFFF"/>
                </a:solidFill>
                <a:latin typeface="Arial" charset="0"/>
                <a:cs typeface="Arial" charset="0"/>
              </a:rPr>
              <a:t>1926.703 - Reinforcing steel for walls, piers, columns, and similar vertical structures shall be adequately supported to prevent overturning and to prevent collapse.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5911851"/>
            <a:ext cx="5029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dirty="0">
                <a:solidFill>
                  <a:srgbClr val="FFFFFF"/>
                </a:solidFill>
              </a:rPr>
              <a:t>Source: OSHA Regulations 1926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"/>
                <a:cs typeface="Arial"/>
              </a:rPr>
              <a:t>Safe Work Practices </a:t>
            </a:r>
            <a:endParaRPr lang="en-US" sz="5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935415" cy="5225439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Arial" pitchFamily="34" charset="0"/>
                <a:cs typeface="Arial" pitchFamily="34" charset="0"/>
              </a:rPr>
              <a:t>Always use the correct PPE when working with rebar</a:t>
            </a:r>
          </a:p>
          <a:p>
            <a:pPr lvl="1">
              <a:buFont typeface="Arial" pitchFamily="34" charset="0"/>
              <a:buChar char="•"/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 Hard hat</a:t>
            </a:r>
          </a:p>
          <a:p>
            <a:pPr lvl="1">
              <a:buFont typeface="Arial" pitchFamily="34" charset="0"/>
              <a:buChar char="•"/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Stee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-toed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shoes</a:t>
            </a:r>
          </a:p>
          <a:p>
            <a:pPr lvl="1">
              <a:buFont typeface="Arial" pitchFamily="34" charset="0"/>
              <a:buChar char="•"/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 Long pants</a:t>
            </a:r>
          </a:p>
          <a:p>
            <a:pPr lvl="1">
              <a:buFont typeface="Arial" pitchFamily="34" charset="0"/>
              <a:buChar char="•"/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 Harness and tie off </a:t>
            </a:r>
            <a:endParaRPr lang="en-US" sz="27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lanyard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at elevation	</a:t>
            </a:r>
          </a:p>
          <a:p>
            <a:pPr lvl="1">
              <a:buFont typeface="Arial" pitchFamily="34" charset="0"/>
              <a:buChar char="•"/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 Gloves</a:t>
            </a:r>
          </a:p>
          <a:p>
            <a:pPr lvl="1">
              <a:buFont typeface="Arial" pitchFamily="34" charset="0"/>
              <a:buChar char="•"/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 Safety glasses</a:t>
            </a:r>
          </a:p>
          <a:p>
            <a:pPr lvl="1">
              <a:buFont typeface="Arial" pitchFamily="34" charset="0"/>
              <a:buChar char="•"/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 Hearing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protection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692" y="2461846"/>
            <a:ext cx="4017108" cy="3387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69692" y="6116488"/>
            <a:ext cx="13260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 smtClean="0">
                <a:latin typeface="Arial"/>
                <a:cs typeface="Arial"/>
              </a:rPr>
              <a:t>www.nmshtd.state.nm.us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"/>
                <a:cs typeface="Arial"/>
              </a:rPr>
              <a:t>Safe Work Practices </a:t>
            </a:r>
            <a:endParaRPr lang="en-US" sz="5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73415" cy="4525963"/>
          </a:xfrm>
        </p:spPr>
        <p:txBody>
          <a:bodyPr/>
          <a:lstStyle/>
          <a:p>
            <a:r>
              <a:rPr lang="en-US" sz="2700" dirty="0">
                <a:latin typeface="Arial" pitchFamily="34" charset="0"/>
                <a:cs typeface="Arial" pitchFamily="34" charset="0"/>
              </a:rPr>
              <a:t>Rebar Plate Caps</a:t>
            </a:r>
          </a:p>
          <a:p>
            <a:pPr lvl="1"/>
            <a:r>
              <a:rPr lang="en-US" sz="2700" dirty="0">
                <a:latin typeface="Arial" pitchFamily="34" charset="0"/>
                <a:cs typeface="Arial" pitchFamily="34" charset="0"/>
              </a:rPr>
              <a:t>Plate caps are not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abrasion-resistant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caps</a:t>
            </a:r>
          </a:p>
          <a:p>
            <a:pPr lvl="1"/>
            <a:r>
              <a:rPr lang="en-US" sz="2700" dirty="0">
                <a:latin typeface="Arial" pitchFamily="34" charset="0"/>
                <a:cs typeface="Arial" pitchFamily="34" charset="0"/>
              </a:rPr>
              <a:t>Rebar caps and troughs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must be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tough enough to withstand a drop of 250lb at 10ft.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1846" y="1752599"/>
            <a:ext cx="3684954" cy="33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1846" y="5591908"/>
            <a:ext cx="373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http://www.heavydutystore.com/allsafe-3011839-pc-110-bar</a:t>
            </a:r>
          </a:p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-guard-rebar-cap-pr-22714.html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rial"/>
                <a:cs typeface="Arial"/>
              </a:rPr>
              <a:t> </a:t>
            </a:r>
            <a:r>
              <a:rPr lang="en-US" sz="5400" dirty="0" smtClean="0">
                <a:solidFill>
                  <a:srgbClr val="FFFF00"/>
                </a:solidFill>
                <a:latin typeface="Arial"/>
                <a:cs typeface="Arial"/>
              </a:rPr>
              <a:t>Safe Work Practices</a:t>
            </a:r>
            <a:endParaRPr lang="en-US" sz="5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10185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Mushroom Caps</a:t>
            </a:r>
          </a:p>
          <a:p>
            <a:pPr marL="742950" lvl="2" indent="-342900"/>
            <a:r>
              <a:rPr lang="en-US" sz="2700" dirty="0">
                <a:latin typeface="Arial" pitchFamily="34" charset="0"/>
                <a:cs typeface="Arial" pitchFamily="34" charset="0"/>
              </a:rPr>
              <a:t>Mushroom caps do not protect against impalement</a:t>
            </a:r>
          </a:p>
          <a:p>
            <a:pPr marL="742950" lvl="2" indent="-342900"/>
            <a:r>
              <a:rPr lang="en-US" sz="2700" dirty="0">
                <a:latin typeface="Arial" pitchFamily="34" charset="0"/>
                <a:cs typeface="Arial" pitchFamily="34" charset="0"/>
              </a:rPr>
              <a:t>They are used to protect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against abrasion</a:t>
            </a:r>
            <a:endParaRPr lang="en-US" sz="27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153" y="1600200"/>
            <a:ext cx="3282461" cy="371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099537" y="5705750"/>
            <a:ext cx="33410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http://www.polylok.com/files/main_images/rebar_cap.jpg</a:t>
            </a:r>
            <a:endParaRPr lang="en-US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540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lang="en-US" sz="5400" dirty="0" smtClean="0">
                <a:solidFill>
                  <a:srgbClr val="FFFF00"/>
                </a:solidFill>
                <a:latin typeface="Arial"/>
                <a:cs typeface="Arial"/>
              </a:rPr>
              <a:t>afe Work Practices</a:t>
            </a:r>
            <a:endParaRPr lang="en-US" sz="5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310184" cy="4525963"/>
          </a:xfrm>
        </p:spPr>
        <p:txBody>
          <a:bodyPr>
            <a:normAutofit lnSpcReduction="10000"/>
          </a:bodyPr>
          <a:lstStyle/>
          <a:p>
            <a:r>
              <a:rPr lang="en-US" sz="2700" dirty="0">
                <a:latin typeface="Arial" pitchFamily="34" charset="0"/>
                <a:cs typeface="Arial" pitchFamily="34" charset="0"/>
              </a:rPr>
              <a:t>Trough impalement protection</a:t>
            </a:r>
          </a:p>
          <a:p>
            <a:pPr lvl="1"/>
            <a:r>
              <a:rPr lang="en-US" sz="2700" dirty="0">
                <a:latin typeface="Arial" pitchFamily="34" charset="0"/>
                <a:cs typeface="Arial" pitchFamily="34" charset="0"/>
              </a:rPr>
              <a:t>When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a force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is applied to the trough system, the impact is distributed evenly over the entire length of the lumber</a:t>
            </a:r>
          </a:p>
          <a:p>
            <a:pPr lvl="1"/>
            <a:r>
              <a:rPr lang="en-US" sz="2700" dirty="0" smtClean="0">
                <a:latin typeface="Arial" pitchFamily="34" charset="0"/>
                <a:cs typeface="Arial" pitchFamily="34" charset="0"/>
              </a:rPr>
              <a:t>Caps are not needed on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each individual rebar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100" y="1600199"/>
            <a:ext cx="3879362" cy="410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991100" y="5941497"/>
            <a:ext cx="20832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en-US" sz="800" dirty="0" err="1" smtClean="0">
                <a:latin typeface="Arial" pitchFamily="34" charset="0"/>
                <a:cs typeface="Arial" pitchFamily="34" charset="0"/>
              </a:rPr>
              <a:t>www.bossteel.com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/Safety-</a:t>
            </a:r>
            <a:r>
              <a:rPr lang="en-US" sz="800" dirty="0" err="1" smtClean="0">
                <a:latin typeface="Arial" pitchFamily="34" charset="0"/>
                <a:cs typeface="Arial" pitchFamily="34" charset="0"/>
              </a:rPr>
              <a:t>RPC.html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4308"/>
            <a:ext cx="8237415" cy="546185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5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Think </a:t>
            </a:r>
            <a:r>
              <a:rPr 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Safety</a:t>
            </a:r>
          </a:p>
          <a:p>
            <a:pPr algn="ctr">
              <a:buNone/>
            </a:pPr>
            <a:r>
              <a:rPr lang="en-US" sz="5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 Safely</a:t>
            </a:r>
          </a:p>
          <a:p>
            <a:pPr marL="2743200" lvl="6" indent="0">
              <a:buNone/>
            </a:pPr>
            <a:endParaRPr lang="en-US" sz="5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FFF00"/>
                </a:solidFill>
                <a:latin typeface="Arial"/>
                <a:cs typeface="Arial"/>
              </a:rPr>
              <a:t>Rebar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12492" cy="4525963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Arial" pitchFamily="34" charset="0"/>
                <a:cs typeface="Arial" pitchFamily="34" charset="0"/>
              </a:rPr>
              <a:t>Rebar, also known as reinforcing bar, is typically composed of carbon steel and is used in concrete and masonry structures for increased structural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strength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7692" y="22664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0" y="1600200"/>
            <a:ext cx="2857500" cy="375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29300" y="5910719"/>
            <a:ext cx="2313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http://www.bennys.bz/images/uploads/rebar.gif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"/>
                <a:cs typeface="Arial"/>
              </a:rPr>
              <a:t>History of Rebar</a:t>
            </a:r>
            <a:endParaRPr lang="en-US" sz="5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72049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first system was patented in 1878 in the United States that regulated the production of reinforcing steel bars to be used in concrete.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cs typeface="Arial" pitchFamily="34" charset="0"/>
              </a:rPr>
              <a:t>Pacific Coast Borax Company refinery building in California was the first building to be constructed using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rebar in 1893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7694" y="1600200"/>
            <a:ext cx="3875452" cy="418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77693" y="6126163"/>
            <a:ext cx="24737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http://www.wsdot.wa.gov/Projects/Viaduct/Photos/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"/>
                <a:cs typeface="Arial"/>
              </a:rPr>
              <a:t>Rebar in the Field </a:t>
            </a:r>
            <a:endParaRPr lang="en-US" sz="5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81231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Rebar adds strength and flexibility to concrete which helps prevent cracking and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breakage</a:t>
            </a: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Individual bars contain information that comes in ribbing and markings in order to easily identify specifications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32" y="1600199"/>
            <a:ext cx="468923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81231" y="6342556"/>
            <a:ext cx="16594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 smtClean="0">
                <a:latin typeface="Arial"/>
                <a:cs typeface="Arial"/>
              </a:rPr>
              <a:t>www.constructionknowledge.net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"/>
                <a:cs typeface="Arial"/>
              </a:rPr>
              <a:t>Rebar in the Field </a:t>
            </a:r>
            <a:endParaRPr lang="en-US" sz="5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3489568" cy="3636108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Arial"/>
                <a:cs typeface="Arial"/>
              </a:rPr>
              <a:t>Rebar can be used in concrete walls, columns, beams, and footings</a:t>
            </a:r>
          </a:p>
          <a:p>
            <a:r>
              <a:rPr lang="en-US" sz="2700" dirty="0" smtClean="0">
                <a:latin typeface="Arial"/>
                <a:cs typeface="Arial"/>
              </a:rPr>
              <a:t>Rebar is used to strengthen concrete structures</a:t>
            </a:r>
            <a:endParaRPr lang="en-US" sz="27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1682509"/>
            <a:ext cx="4064000" cy="4061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2800" y="6243227"/>
            <a:ext cx="11336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 smtClean="0">
                <a:latin typeface="Arial"/>
                <a:cs typeface="Arial"/>
              </a:rPr>
              <a:t>www.rebarsupply.net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"/>
                <a:cs typeface="Arial"/>
              </a:rPr>
              <a:t>Rebar Safety Concerns </a:t>
            </a:r>
            <a:endParaRPr lang="en-US" sz="5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544645" cy="4525963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FFFFFF"/>
                </a:solidFill>
                <a:latin typeface="Arial"/>
                <a:cs typeface="Arial"/>
              </a:rPr>
              <a:t>Several </a:t>
            </a:r>
            <a:r>
              <a:rPr lang="en-US" sz="2700" dirty="0">
                <a:solidFill>
                  <a:srgbClr val="FFFFFF"/>
                </a:solidFill>
                <a:latin typeface="Arial"/>
                <a:cs typeface="Arial"/>
              </a:rPr>
              <a:t>types of injuries can occur:</a:t>
            </a:r>
          </a:p>
          <a:p>
            <a:pPr lvl="1"/>
            <a:r>
              <a:rPr lang="en-US" sz="2700" dirty="0" smtClean="0">
                <a:solidFill>
                  <a:srgbClr val="FFFFFF"/>
                </a:solidFill>
                <a:latin typeface="Arial"/>
                <a:cs typeface="Arial"/>
              </a:rPr>
              <a:t>Trips </a:t>
            </a:r>
            <a:r>
              <a:rPr lang="en-US" sz="27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lang="en-US" sz="2700" dirty="0" smtClean="0">
                <a:solidFill>
                  <a:srgbClr val="FFFFFF"/>
                </a:solidFill>
                <a:latin typeface="Arial"/>
                <a:cs typeface="Arial"/>
              </a:rPr>
              <a:t>falls</a:t>
            </a:r>
            <a:endParaRPr lang="en-US" sz="2700" dirty="0">
              <a:solidFill>
                <a:srgbClr val="FFFFFF"/>
              </a:solidFill>
              <a:latin typeface="Arial"/>
              <a:cs typeface="Arial"/>
            </a:endParaRPr>
          </a:p>
          <a:p>
            <a:pPr lvl="1"/>
            <a:r>
              <a:rPr lang="en-US" sz="2700" dirty="0" smtClean="0">
                <a:solidFill>
                  <a:srgbClr val="FFFFFF"/>
                </a:solidFill>
                <a:latin typeface="Arial"/>
                <a:cs typeface="Arial"/>
              </a:rPr>
              <a:t>Impalements</a:t>
            </a:r>
            <a:endParaRPr lang="en-US" sz="2700" dirty="0">
              <a:solidFill>
                <a:srgbClr val="FFFFFF"/>
              </a:solidFill>
              <a:latin typeface="Arial"/>
              <a:cs typeface="Arial"/>
            </a:endParaRPr>
          </a:p>
          <a:p>
            <a:pPr lvl="1"/>
            <a:r>
              <a:rPr lang="en-US" sz="2700" dirty="0" smtClean="0">
                <a:solidFill>
                  <a:srgbClr val="FFFFFF"/>
                </a:solidFill>
                <a:latin typeface="Arial"/>
                <a:cs typeface="Arial"/>
              </a:rPr>
              <a:t>Cuts and Abrasions</a:t>
            </a:r>
          </a:p>
          <a:p>
            <a:pPr lvl="1"/>
            <a:r>
              <a:rPr lang="en-US" sz="2700" dirty="0" smtClean="0">
                <a:solidFill>
                  <a:srgbClr val="FFFFFF"/>
                </a:solidFill>
                <a:latin typeface="Arial"/>
                <a:cs typeface="Arial"/>
              </a:rPr>
              <a:t>Falling </a:t>
            </a:r>
            <a:r>
              <a:rPr lang="en-US" sz="2700" dirty="0">
                <a:solidFill>
                  <a:srgbClr val="FFFFFF"/>
                </a:solidFill>
                <a:latin typeface="Arial"/>
                <a:cs typeface="Arial"/>
              </a:rPr>
              <a:t>when erecting due to improper </a:t>
            </a:r>
            <a:r>
              <a:rPr lang="en-US" sz="2700" dirty="0" smtClean="0">
                <a:solidFill>
                  <a:srgbClr val="FFFFFF"/>
                </a:solidFill>
                <a:latin typeface="Arial"/>
                <a:cs typeface="Arial"/>
              </a:rPr>
              <a:t>tie-offs</a:t>
            </a:r>
          </a:p>
          <a:p>
            <a:pPr marL="914400" lvl="2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FFFF"/>
              </a:solidFill>
              <a:latin typeface="Arial" charset="0"/>
            </a:endParaRPr>
          </a:p>
          <a:p>
            <a:pPr lvl="1"/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46" y="1600200"/>
            <a:ext cx="3993662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01846" y="6233198"/>
            <a:ext cx="22493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 smtClean="0">
                <a:latin typeface="Arial"/>
                <a:cs typeface="Arial"/>
              </a:rPr>
              <a:t>www.sandiegopersonalinjurylawyersblog.com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5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"/>
                <a:cs typeface="Arial"/>
              </a:rPr>
              <a:t>Rebar Hazards</a:t>
            </a:r>
            <a:endParaRPr lang="en-US" sz="5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290646" cy="4525963"/>
          </a:xfrm>
        </p:spPr>
        <p:txBody>
          <a:bodyPr/>
          <a:lstStyle/>
          <a:p>
            <a:r>
              <a:rPr lang="en-US" sz="2700" dirty="0">
                <a:latin typeface="Arial"/>
                <a:cs typeface="Arial"/>
              </a:rPr>
              <a:t>Hazards to consider when working directly with rebar </a:t>
            </a:r>
          </a:p>
          <a:p>
            <a:pPr lvl="1"/>
            <a:r>
              <a:rPr lang="en-US" sz="2700" dirty="0">
                <a:latin typeface="Arial"/>
                <a:cs typeface="Arial"/>
              </a:rPr>
              <a:t>Weight of the rebar</a:t>
            </a:r>
          </a:p>
          <a:p>
            <a:pPr lvl="1"/>
            <a:r>
              <a:rPr lang="en-US" sz="2700" dirty="0">
                <a:latin typeface="Arial"/>
                <a:cs typeface="Arial"/>
              </a:rPr>
              <a:t>Cuts from tie wire</a:t>
            </a:r>
          </a:p>
          <a:p>
            <a:pPr lvl="1"/>
            <a:r>
              <a:rPr lang="en-US" sz="2700" dirty="0">
                <a:latin typeface="Arial"/>
                <a:cs typeface="Arial"/>
              </a:rPr>
              <a:t>Trip hazards</a:t>
            </a:r>
          </a:p>
          <a:p>
            <a:pPr lvl="1"/>
            <a:r>
              <a:rPr lang="en-US" sz="2700" dirty="0" smtClean="0">
                <a:latin typeface="Arial"/>
                <a:cs typeface="Arial"/>
              </a:rPr>
              <a:t>Slip/trip </a:t>
            </a:r>
            <a:r>
              <a:rPr lang="en-US" sz="2700" dirty="0">
                <a:latin typeface="Arial"/>
                <a:cs typeface="Arial"/>
              </a:rPr>
              <a:t>hazards created by waste ends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47" y="1417638"/>
            <a:ext cx="3938953" cy="39663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7847" y="6018441"/>
            <a:ext cx="18133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cdn2.content.compendiumblog.com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"/>
                <a:cs typeface="Arial"/>
              </a:rPr>
              <a:t>Rebar Fatality Cases </a:t>
            </a:r>
            <a:endParaRPr lang="en-US" sz="5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555861"/>
              </p:ext>
            </p:extLst>
          </p:nvPr>
        </p:nvGraphicFramePr>
        <p:xfrm>
          <a:off x="2149230" y="1417638"/>
          <a:ext cx="6994769" cy="504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4615" y="27158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6280" y="1584767"/>
            <a:ext cx="208084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Arial"/>
                <a:cs typeface="Arial"/>
              </a:rPr>
              <a:t>From 1990 to 2009 there were 51 cases of construction (rebar) fatalities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5759939"/>
            <a:ext cx="53828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Source: Extracted from OSHA fatality investigation data 1990-2009</a:t>
            </a:r>
            <a:endParaRPr lang="en-US" sz="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/>
                <a:cs typeface="Arial"/>
              </a:rPr>
              <a:t>Example Rebar </a:t>
            </a:r>
            <a:r>
              <a:rPr lang="en-US" sz="5400" b="1" dirty="0" smtClean="0">
                <a:solidFill>
                  <a:srgbClr val="FFFF00"/>
                </a:solidFill>
                <a:latin typeface="Arial"/>
                <a:cs typeface="Arial"/>
              </a:rPr>
              <a:t>Fatality </a:t>
            </a:r>
            <a:r>
              <a:rPr lang="en-US" sz="5400" b="1" dirty="0" smtClean="0">
                <a:solidFill>
                  <a:srgbClr val="FFFF00"/>
                </a:solidFill>
                <a:latin typeface="Arial"/>
                <a:cs typeface="Arial"/>
              </a:rPr>
              <a:t>Case</a:t>
            </a:r>
            <a:endParaRPr lang="en-US" sz="5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30387"/>
            <a:ext cx="556736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A worker was on scaffolding at about the fourth floor elevation.  Rebar was being stored on the 19</a:t>
            </a:r>
            <a:r>
              <a:rPr lang="en-US" baseline="30000" dirty="0">
                <a:latin typeface="Arial"/>
                <a:cs typeface="Arial"/>
              </a:rPr>
              <a:t>th</a:t>
            </a:r>
            <a:r>
              <a:rPr lang="en-US" dirty="0">
                <a:latin typeface="Arial"/>
                <a:cs typeface="Arial"/>
              </a:rPr>
              <a:t> floor.  The rebar became unbundled and a single piece of rebar fell from the 19</a:t>
            </a:r>
            <a:r>
              <a:rPr lang="en-US" baseline="30000" dirty="0">
                <a:latin typeface="Arial"/>
                <a:cs typeface="Arial"/>
              </a:rPr>
              <a:t>th</a:t>
            </a:r>
            <a:r>
              <a:rPr lang="en-US" dirty="0">
                <a:latin typeface="Arial"/>
                <a:cs typeface="Arial"/>
              </a:rPr>
              <a:t> floor vertically.  The piece of rebar impaled the employee on the scaffolding entering through his shoulder and continuing through his body killing </a:t>
            </a:r>
            <a:r>
              <a:rPr lang="en-US" dirty="0" smtClean="0">
                <a:latin typeface="Arial"/>
                <a:cs typeface="Arial"/>
              </a:rPr>
              <a:t>him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373232"/>
            <a:ext cx="57940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Source: Extracted from OSHA fatality investigation data 1990-</a:t>
            </a:r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2009</a:t>
            </a:r>
            <a:endParaRPr lang="en-US" sz="800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5692" y="1600200"/>
            <a:ext cx="3202501" cy="430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67363" y="6371278"/>
            <a:ext cx="2499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http://www.flickr.com/photos/nottlong/1331690117/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A03-0D93-D640-A65C-85E4383A3D0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8175</TotalTime>
  <Words>596</Words>
  <Application>Microsoft Office PowerPoint</Application>
  <PresentationFormat>On-screen Show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Black</vt:lpstr>
      <vt:lpstr>Rebar  Safety</vt:lpstr>
      <vt:lpstr>Rebar </vt:lpstr>
      <vt:lpstr>History of Rebar</vt:lpstr>
      <vt:lpstr>Rebar in the Field </vt:lpstr>
      <vt:lpstr>Rebar in the Field </vt:lpstr>
      <vt:lpstr>Rebar Safety Concerns </vt:lpstr>
      <vt:lpstr>Rebar Hazards</vt:lpstr>
      <vt:lpstr>Rebar Fatality Cases </vt:lpstr>
      <vt:lpstr>Example Rebar Fatality Case</vt:lpstr>
      <vt:lpstr>Example Rebar Fatality Case</vt:lpstr>
      <vt:lpstr>OSHA Rebar Regulations</vt:lpstr>
      <vt:lpstr>OSHA Rebar Regulations</vt:lpstr>
      <vt:lpstr>Safe Work Practices </vt:lpstr>
      <vt:lpstr>Safe Work Practices </vt:lpstr>
      <vt:lpstr> Safe Work Practices</vt:lpstr>
      <vt:lpstr> Safe Work Practices</vt:lpstr>
      <vt:lpstr>PowerPoint Presentation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Rebar</dc:title>
  <dc:creator>Paul Fostock</dc:creator>
  <cp:lastModifiedBy>Hinze</cp:lastModifiedBy>
  <cp:revision>46</cp:revision>
  <dcterms:created xsi:type="dcterms:W3CDTF">2011-04-04T22:04:01Z</dcterms:created>
  <dcterms:modified xsi:type="dcterms:W3CDTF">2013-02-17T23:55:15Z</dcterms:modified>
</cp:coreProperties>
</file>