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8" r:id="rId1"/>
  </p:sldMasterIdLst>
  <p:notesMasterIdLst>
    <p:notesMasterId r:id="rId17"/>
  </p:notesMasterIdLst>
  <p:sldIdLst>
    <p:sldId id="256" r:id="rId2"/>
    <p:sldId id="258" r:id="rId3"/>
    <p:sldId id="257" r:id="rId4"/>
    <p:sldId id="259" r:id="rId5"/>
    <p:sldId id="267" r:id="rId6"/>
    <p:sldId id="268" r:id="rId7"/>
    <p:sldId id="260" r:id="rId8"/>
    <p:sldId id="261" r:id="rId9"/>
    <p:sldId id="270" r:id="rId10"/>
    <p:sldId id="262" r:id="rId11"/>
    <p:sldId id="263" r:id="rId12"/>
    <p:sldId id="264" r:id="rId13"/>
    <p:sldId id="269" r:id="rId14"/>
    <p:sldId id="266" r:id="rId15"/>
    <p:sldId id="265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49F2BE3-C246-4E2B-8025-04E6811D9969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348BA1-1010-44F4-AB97-53AC62C2F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045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Changed all backgrounds to Black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Changed all text to White color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Changed all titles to bolded Yellow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48753F-17BE-4ABF-9096-DB95869CDFF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 “Since” was capitalized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F60005-CEA3-464F-8FDD-893E355F7DE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Changed “can both” to “Both can”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15BE8E-928F-4437-BC8B-7E4BD317472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Added OSHA Data mention and minor injuries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680329-10DB-4E7A-8105-1A1728F10114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Changed sentence 2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4EE3C2-60CF-4C15-97D7-34561C97BA52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orizon.png"/>
          <p:cNvPicPr>
            <a:picLocks noChangeAspect="1"/>
          </p:cNvPicPr>
          <p:nvPr/>
        </p:nvPicPr>
        <p:blipFill>
          <a:blip r:embed="rId2"/>
          <a:srcRect t="3333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D4CAA-3873-4302-A47E-BD31FC425DB1}" type="datetime1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B14B5-F291-47DF-9D0D-D273A92D4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BD509-8D4A-4EDB-8E56-78D7C5B2F44A}" type="datetime1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76E12-42A4-442C-BC6C-1AFC34E8F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D0408-704A-4F67-9F3A-0183AF348127}" type="datetime1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D8DA6-4EA9-4349-BB6B-BFC350FFF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F469A-4207-4116-9E0F-6FC6CE5A6915}" type="datetime1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2DC0F-8D09-416F-B096-B764E3B26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C0304-3E90-49E9-BB9B-0C9AB139FC5D}" type="datetime1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83A10-C48C-4CC0-AB5A-BD956D15D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ADEDC-CD7F-4DAB-BA96-7958D17FD9DB}" type="datetime1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F07E0-AB97-41E7-8C41-7C297DE14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DA1B2-9573-4CC0-86C7-7A0D381C68F8}" type="datetime1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FCE09-A5D0-4951-BF80-EE808BFA7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0A9C0-623E-4FD1-86E8-9DFF659B2622}" type="datetime1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B8985-9DF6-4F36-BA49-533A6BA39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58815-9A25-4240-8FF9-F6655942EAEE}" type="datetime1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17FEF-B1F7-4B1D-9D84-E98293853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A3E06-DC3B-4F5E-96E4-471B64FA40EE}" type="datetime1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DB9A9-55AA-4597-8E1B-47E5A387C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oriz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40BD2-2C84-4CAD-857E-975EF0C4CB2C}" type="datetime1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042CA-A67A-4CB1-B562-9C04B5E38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426C4C7-4A70-4019-84C9-8F5B7C06F7E8}" type="datetime1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8201AB-F414-410E-AEA0-365C47DB1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5" r:id="rId1"/>
    <p:sldLayoutId id="2147483867" r:id="rId2"/>
    <p:sldLayoutId id="2147483876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7" r:id="rId9"/>
    <p:sldLayoutId id="2147483873" r:id="rId10"/>
    <p:sldLayoutId id="21474838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gif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g2.timeinc.net/toh/i/g/0907_rakes/intro-rake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myluxurycruise.info/gardentoolguru/wp-content/uploads/rake1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s3.amazonaws.com/readers/2009/09/16/raking-bed_1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35000" y="185738"/>
            <a:ext cx="8162925" cy="836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cap="none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GARDEN RAKES</a:t>
            </a:r>
          </a:p>
        </p:txBody>
      </p:sp>
      <p:pic>
        <p:nvPicPr>
          <p:cNvPr id="5123" name="Picture 4" descr="d-16186-0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32113" y="1228725"/>
            <a:ext cx="3417887" cy="428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96875" y="5518150"/>
            <a:ext cx="4572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http://www.bluestonegarden.com/images/D/d-16186-02.jpg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cap="none" dirty="0" smtClean="0">
                <a:solidFill>
                  <a:srgbClr val="FFFF00"/>
                </a:solidFill>
                <a:ea typeface="ＭＳ Ｐゴシック" pitchFamily="-65" charset="-128"/>
              </a:rPr>
              <a:t>Fatalities and Injuries</a:t>
            </a:r>
            <a:endParaRPr lang="en-US" cap="none" dirty="0" smtClean="0">
              <a:solidFill>
                <a:srgbClr val="FFFF00"/>
              </a:solidFill>
              <a:ea typeface="ＭＳ Ｐゴシック" pitchFamily="-65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 pitchFamily="-65" charset="-128"/>
              </a:rPr>
              <a:t>One rake-related fatality, presumably in agriculture gave the following account: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 pitchFamily="-65" charset="-128"/>
              </a:rPr>
              <a:t>A </a:t>
            </a:r>
            <a:r>
              <a:rPr lang="en-US" sz="2000" dirty="0" smtClean="0">
                <a:ea typeface="ＭＳ Ｐゴシック" pitchFamily="-65" charset="-128"/>
              </a:rPr>
              <a:t>man was unloading corn into an extremely large bin and there was a jam with the unloading.  He used a garden rake which then unclogged the </a:t>
            </a:r>
            <a:r>
              <a:rPr lang="en-US" sz="2000" dirty="0" smtClean="0">
                <a:ea typeface="ＭＳ Ｐゴシック" pitchFamily="-65" charset="-128"/>
              </a:rPr>
              <a:t>blocked corn. He was </a:t>
            </a:r>
            <a:r>
              <a:rPr lang="en-US" sz="2000" dirty="0" smtClean="0">
                <a:ea typeface="ＭＳ Ｐゴシック" pitchFamily="-65" charset="-128"/>
              </a:rPr>
              <a:t>dragged </a:t>
            </a:r>
            <a:r>
              <a:rPr lang="en-US" sz="2000" dirty="0" smtClean="0">
                <a:ea typeface="ＭＳ Ｐゴシック" pitchFamily="-65" charset="-128"/>
              </a:rPr>
              <a:t>into </a:t>
            </a:r>
            <a:r>
              <a:rPr lang="en-US" sz="2000" dirty="0" smtClean="0">
                <a:ea typeface="ＭＳ Ｐゴシック" pitchFamily="-65" charset="-128"/>
              </a:rPr>
              <a:t>the bin and suffocated.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 pitchFamily="-65" charset="-128"/>
              </a:rPr>
              <a:t>Rakes </a:t>
            </a:r>
            <a:r>
              <a:rPr lang="en-US" sz="2000" dirty="0" smtClean="0">
                <a:ea typeface="ＭＳ Ｐゴシック" pitchFamily="-65" charset="-128"/>
              </a:rPr>
              <a:t>tend to involve first aid incidents, insect bites, back strains etc</a:t>
            </a:r>
            <a:r>
              <a:rPr lang="en-US" sz="2000" dirty="0" smtClean="0">
                <a:ea typeface="ＭＳ Ｐゴシック" pitchFamily="-65" charset="-128"/>
              </a:rPr>
              <a:t>.</a:t>
            </a:r>
            <a:r>
              <a:rPr lang="en-US" sz="2000" dirty="0" smtClean="0">
                <a:solidFill>
                  <a:schemeClr val="bg1"/>
                </a:solidFill>
                <a:ea typeface="ＭＳ Ｐゴシック" pitchFamily="-65" charset="-128"/>
              </a:rPr>
              <a:t> </a:t>
            </a:r>
            <a:r>
              <a:rPr lang="en-US" dirty="0" smtClean="0">
                <a:solidFill>
                  <a:schemeClr val="bg1"/>
                </a:solidFill>
                <a:ea typeface="ＭＳ Ｐゴシック" pitchFamily="-65" charset="-128"/>
              </a:rPr>
              <a:t>than death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612775" y="6503988"/>
            <a:ext cx="4572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">
                <a:solidFill>
                  <a:schemeClr val="bg1"/>
                </a:solidFill>
                <a:latin typeface="Tw Cen MT" pitchFamily="29" charset="-18"/>
              </a:rPr>
              <a:t>http://www.cdc.gov/niosh/face/stateface/mn/92mn001.html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OSHA Regulations</a:t>
            </a:r>
          </a:p>
        </p:txBody>
      </p:sp>
      <p:pic>
        <p:nvPicPr>
          <p:cNvPr id="14341" name="Picture 4" descr="osh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5800" y="3236913"/>
            <a:ext cx="3289300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09600" y="1854200"/>
            <a:ext cx="802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cs typeface="Arial" charset="0"/>
              </a:rPr>
              <a:t>There are no OSHA regulations that specifically mention garden rakes.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Safe Operating Tips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3"/>
          </p:nvPr>
        </p:nvSpPr>
        <p:spPr>
          <a:xfrm>
            <a:off x="355600" y="1600200"/>
            <a:ext cx="8162925" cy="4495800"/>
          </a:xfrm>
        </p:spPr>
        <p:txBody>
          <a:bodyPr>
            <a:normAutofit/>
          </a:bodyPr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Move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whole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body and not just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spine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to prevent back problems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Switch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sides for raking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to reduce stress on just one side of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body</a:t>
            </a:r>
            <a:endParaRPr lang="en-US" sz="2000" dirty="0" smtClean="0">
              <a:latin typeface="Arial" charset="0"/>
              <a:ea typeface="ＭＳ Ｐゴシック" pitchFamily="-65" charset="-128"/>
              <a:cs typeface="Arial" charset="0"/>
            </a:endParaRP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Use the correct rake.  If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raking leaves,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then use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one made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for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raking leaves </a:t>
            </a:r>
            <a:endParaRPr lang="en-US" sz="2000" dirty="0" smtClean="0">
              <a:latin typeface="Arial" charset="0"/>
              <a:ea typeface="ＭＳ Ｐゴシック" pitchFamily="-65" charset="-128"/>
              <a:cs typeface="Arial" charset="0"/>
            </a:endParaRP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When storing the rake, make sure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to do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so with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its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face down properly leaning on something to where it cannot fall 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Personal Protective Equipment</a:t>
            </a:r>
          </a:p>
        </p:txBody>
      </p:sp>
      <p:pic>
        <p:nvPicPr>
          <p:cNvPr id="3" name="Picture 2" descr="153 SAFETY GLOV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009" y="1600200"/>
            <a:ext cx="1933606" cy="19336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 descr="51NoXIeZCsL._SL500_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6425" y="1600200"/>
            <a:ext cx="2286382" cy="32944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safety_glasses_rio_safety_glasses_clear_lens-50387_z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652" y="4003285"/>
            <a:ext cx="2240565" cy="22405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Wellco-Hot-weather-Boot1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1600200"/>
            <a:ext cx="2360089" cy="21462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391" name="TextBox 6"/>
          <p:cNvSpPr txBox="1">
            <a:spLocks noChangeArrowheads="1"/>
          </p:cNvSpPr>
          <p:nvPr/>
        </p:nvSpPr>
        <p:spPr bwMode="auto">
          <a:xfrm>
            <a:off x="2970213" y="3746500"/>
            <a:ext cx="30861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19088" indent="-319088">
              <a:buFont typeface="Wingdings" pitchFamily="2" charset="2"/>
              <a:buChar char=""/>
            </a:pPr>
            <a:r>
              <a:rPr lang="en-US" sz="2000" dirty="0" smtClean="0">
                <a:cs typeface="Arial" charset="0"/>
              </a:rPr>
              <a:t>Wear the proper PPE:</a:t>
            </a:r>
            <a:endParaRPr lang="en-US" sz="2000" dirty="0">
              <a:cs typeface="Arial" charset="0"/>
            </a:endParaRPr>
          </a:p>
          <a:p>
            <a:pPr marL="639763" lvl="1" indent="-273050">
              <a:buFont typeface="Wingdings 2" pitchFamily="18" charset="2"/>
              <a:buChar char=""/>
            </a:pPr>
            <a:r>
              <a:rPr lang="en-US" sz="2000" dirty="0">
                <a:cs typeface="Arial" charset="0"/>
              </a:rPr>
              <a:t>Eye Protection</a:t>
            </a:r>
          </a:p>
          <a:p>
            <a:pPr marL="639763" lvl="1" indent="-273050">
              <a:buFont typeface="Wingdings 2" pitchFamily="18" charset="2"/>
              <a:buChar char=""/>
            </a:pPr>
            <a:r>
              <a:rPr lang="en-US" sz="2000" dirty="0">
                <a:cs typeface="Arial" charset="0"/>
              </a:rPr>
              <a:t>Foot Protection</a:t>
            </a:r>
          </a:p>
          <a:p>
            <a:pPr marL="639763" lvl="1" indent="-273050">
              <a:buFont typeface="Wingdings 2" pitchFamily="18" charset="2"/>
              <a:buChar char=""/>
            </a:pPr>
            <a:r>
              <a:rPr lang="en-US" sz="2000" dirty="0">
                <a:cs typeface="Arial" charset="0"/>
              </a:rPr>
              <a:t>Leg Protection</a:t>
            </a:r>
          </a:p>
          <a:p>
            <a:pPr marL="639763" lvl="1" indent="-273050">
              <a:buFont typeface="Wingdings 2" pitchFamily="18" charset="2"/>
              <a:buChar char=""/>
            </a:pPr>
            <a:r>
              <a:rPr lang="en-US" sz="2000" dirty="0">
                <a:cs typeface="Arial" charset="0"/>
              </a:rPr>
              <a:t>Hand Protection</a:t>
            </a:r>
          </a:p>
          <a:p>
            <a:pPr marL="319088" indent="-319088"/>
            <a:endParaRPr lang="en-US" sz="2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6392" name="TextBox 7"/>
          <p:cNvSpPr txBox="1">
            <a:spLocks noChangeArrowheads="1"/>
          </p:cNvSpPr>
          <p:nvPr/>
        </p:nvSpPr>
        <p:spPr bwMode="auto">
          <a:xfrm>
            <a:off x="609600" y="6567488"/>
            <a:ext cx="21494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>
                <a:solidFill>
                  <a:schemeClr val="bg1"/>
                </a:solidFill>
              </a:rPr>
              <a:t>PowerPoint Clip Art Gallery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Safe Operating Procedures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Stand over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raking area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with legs firmly planted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Grip the rake with both hands 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Move the rake back and forth over the surface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to be cleared</a:t>
            </a:r>
            <a:endParaRPr lang="en-US" sz="2000" dirty="0" smtClean="0">
              <a:latin typeface="Arial" charset="0"/>
              <a:ea typeface="ＭＳ Ｐゴシック" pitchFamily="-65" charset="-128"/>
              <a:cs typeface="Arial" charset="0"/>
            </a:endParaRP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Organize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raked material into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a pile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Dispose of the leaves, rocks, etc. appropriately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12775" y="2524125"/>
            <a:ext cx="8153400" cy="990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Think</a:t>
            </a:r>
            <a:r>
              <a:rPr lang="en-US" sz="5400" b="1" dirty="0" smtClean="0">
                <a:latin typeface="Arial" charset="0"/>
                <a:ea typeface="ＭＳ Ｐゴシック" pitchFamily="-65" charset="-128"/>
                <a:cs typeface="Arial" charset="0"/>
              </a:rPr>
              <a:t> </a:t>
            </a:r>
            <a:r>
              <a:rPr lang="en-US" sz="5400" b="1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Safety</a:t>
            </a:r>
            <a:r>
              <a:rPr lang="en-US" sz="5400" b="1" dirty="0" smtClean="0">
                <a:latin typeface="Arial" charset="0"/>
                <a:ea typeface="ＭＳ Ｐゴシック" pitchFamily="-65" charset="-128"/>
                <a:cs typeface="Arial" charset="0"/>
              </a:rPr>
              <a:t> </a:t>
            </a:r>
            <a:r>
              <a:rPr lang="en-US" sz="5400" b="1" dirty="0" smtClean="0">
                <a:latin typeface="Arial" charset="0"/>
                <a:ea typeface="ＭＳ Ｐゴシック" pitchFamily="-65" charset="-128"/>
                <a:cs typeface="Arial" charset="0"/>
              </a:rPr>
              <a:t/>
            </a:r>
            <a:br>
              <a:rPr lang="en-US" sz="5400" b="1" dirty="0" smtClean="0">
                <a:latin typeface="Arial" charset="0"/>
                <a:ea typeface="ＭＳ Ｐゴシック" pitchFamily="-65" charset="-128"/>
                <a:cs typeface="Arial" charset="0"/>
              </a:rPr>
            </a:br>
            <a:r>
              <a:rPr lang="en-US" sz="5400" b="1" dirty="0" smtClean="0">
                <a:latin typeface="Arial" charset="0"/>
                <a:ea typeface="ＭＳ Ｐゴシック" pitchFamily="-65" charset="-128"/>
                <a:cs typeface="Arial" charset="0"/>
              </a:rPr>
              <a:t/>
            </a:r>
            <a:br>
              <a:rPr lang="en-US" sz="5400" b="1" dirty="0" smtClean="0">
                <a:latin typeface="Arial" charset="0"/>
                <a:ea typeface="ＭＳ Ｐゴシック" pitchFamily="-65" charset="-128"/>
                <a:cs typeface="Arial" charset="0"/>
              </a:rPr>
            </a:br>
            <a:r>
              <a:rPr lang="en-US" sz="5400" b="1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Work Safely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7"/>
          <p:cNvSpPr>
            <a:spLocks noGrp="1"/>
          </p:cNvSpPr>
          <p:nvPr>
            <p:ph sz="quarter" idx="13"/>
          </p:nvPr>
        </p:nvSpPr>
        <p:spPr>
          <a:xfrm>
            <a:off x="0" y="1589088"/>
            <a:ext cx="4845050" cy="4572000"/>
          </a:xfrm>
        </p:spPr>
        <p:txBody>
          <a:bodyPr>
            <a:normAutofit/>
          </a:bodyPr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Ever since there was farming and cultivation of food, there have been tools to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help do the work</a:t>
            </a:r>
            <a:endParaRPr lang="en-US" sz="2000" dirty="0" smtClean="0">
              <a:latin typeface="Arial" charset="0"/>
              <a:ea typeface="ＭＳ Ｐゴシック" pitchFamily="-65" charset="-128"/>
              <a:cs typeface="Arial" charset="0"/>
            </a:endParaRP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industrialization of farming would lead one to believe that some of these tools would be lost in history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This is incorrect.  Today we still have many of the tools such as garden rakes which our ancestors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used in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ancient Greece and early America.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quality of the products have gotten better,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but the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general use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of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garden rake remains the same </a:t>
            </a:r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History</a:t>
            </a: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612775" y="6453188"/>
            <a:ext cx="23225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>
                <a:solidFill>
                  <a:schemeClr val="bg1"/>
                </a:solidFill>
                <a:cs typeface="Arial" charset="0"/>
              </a:rPr>
              <a:t>http://historiccamdencounty.com/ccnews69.shtml</a:t>
            </a:r>
          </a:p>
        </p:txBody>
      </p:sp>
      <p:pic>
        <p:nvPicPr>
          <p:cNvPr id="6" name="Picture 5" descr="ccnews69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3778" y="2636766"/>
            <a:ext cx="3933636" cy="29502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4"/>
          <p:cNvSpPr>
            <a:spLocks noGrp="1"/>
          </p:cNvSpPr>
          <p:nvPr>
            <p:ph sz="quarter" idx="13"/>
          </p:nvPr>
        </p:nvSpPr>
        <p:spPr>
          <a:xfrm>
            <a:off x="152400" y="1600200"/>
            <a:ext cx="4481513" cy="4868863"/>
          </a:xfrm>
        </p:spPr>
        <p:txBody>
          <a:bodyPr/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A garden rake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has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a long handle with a head on it used to organize leaves, mulch, and sometimes stones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proper way to use a garden rake is hold it with two hands and run it across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e materials to be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 organized. 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rake will consolidate the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materials on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ground into a pile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endParaRPr lang="en-US" sz="2000" dirty="0" smtClean="0">
              <a:latin typeface="Arial" charset="0"/>
              <a:ea typeface="ＭＳ Ｐゴシック" pitchFamily="-65" charset="-128"/>
              <a:cs typeface="Arial" charset="0"/>
            </a:endParaRPr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Description</a:t>
            </a:r>
          </a:p>
        </p:txBody>
      </p:sp>
      <p:pic>
        <p:nvPicPr>
          <p:cNvPr id="7172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3913" y="1600200"/>
            <a:ext cx="4389437" cy="378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Content Placeholder 6" descr="intro-rake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90700"/>
            <a:ext cx="3733800" cy="3733800"/>
          </a:xfrm>
        </p:spPr>
      </p:pic>
      <p:sp>
        <p:nvSpPr>
          <p:cNvPr id="12294" name="Content Placeholder 20"/>
          <p:cNvSpPr>
            <a:spLocks noGrp="1"/>
          </p:cNvSpPr>
          <p:nvPr>
            <p:ph sz="quarter" idx="14"/>
          </p:nvPr>
        </p:nvSpPr>
        <p:spPr>
          <a:xfrm>
            <a:off x="4648200" y="1263650"/>
            <a:ext cx="3886200" cy="4572000"/>
          </a:xfrm>
        </p:spPr>
        <p:txBody>
          <a:bodyPr/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800" u="sng" dirty="0" smtClean="0">
                <a:latin typeface="Arial" charset="0"/>
                <a:ea typeface="ＭＳ Ｐゴシック" pitchFamily="-65" charset="-128"/>
                <a:cs typeface="Arial" charset="0"/>
              </a:rPr>
              <a:t>Leaf Rake</a:t>
            </a:r>
            <a:r>
              <a:rPr lang="en-US" sz="2800" dirty="0" smtClean="0">
                <a:latin typeface="Arial" charset="0"/>
                <a:ea typeface="ＭＳ Ｐゴシック" pitchFamily="-65" charset="-128"/>
                <a:cs typeface="Arial" charset="0"/>
              </a:rPr>
              <a:t>-Leaf rakes have large, often somewhat triangular groups of teeth that are quite flexible. They are used to pull together piles of leaves.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bg1"/>
              </a:solidFill>
              <a:latin typeface="Arial" charset="0"/>
              <a:ea typeface="ＭＳ Ｐゴシック" pitchFamily="-65" charset="-128"/>
              <a:cs typeface="Arial" charset="0"/>
            </a:endParaRPr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34938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Different Types of Garden Rakes</a:t>
            </a:r>
          </a:p>
        </p:txBody>
      </p:sp>
      <p:sp>
        <p:nvSpPr>
          <p:cNvPr id="8197" name="TextBox 3"/>
          <p:cNvSpPr txBox="1">
            <a:spLocks noChangeArrowheads="1"/>
          </p:cNvSpPr>
          <p:nvPr/>
        </p:nvSpPr>
        <p:spPr bwMode="auto">
          <a:xfrm>
            <a:off x="457200" y="6161088"/>
            <a:ext cx="419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>
                <a:solidFill>
                  <a:schemeClr val="bg1"/>
                </a:solidFill>
                <a:cs typeface="Arial" charset="0"/>
              </a:rPr>
              <a:t>https://www.titchmarshbybulldog.co.uk/images/rake%20for%20web.jpg</a:t>
            </a:r>
          </a:p>
          <a:p>
            <a:r>
              <a:rPr lang="en-US" sz="800">
                <a:solidFill>
                  <a:schemeClr val="bg1"/>
                </a:solidFill>
                <a:cs typeface="Arial" charset="0"/>
                <a:hlinkClick r:id="rId3"/>
              </a:rPr>
              <a:t>http://img2.timeinc.net/toh/i/g/0907_rakes/intro-rake.jpg</a:t>
            </a:r>
            <a:endParaRPr lang="en-US" sz="800">
              <a:solidFill>
                <a:schemeClr val="bg1"/>
              </a:solidFill>
              <a:cs typeface="Arial" charset="0"/>
            </a:endParaRPr>
          </a:p>
          <a:p>
            <a:r>
              <a:rPr lang="en-US" sz="800">
                <a:solidFill>
                  <a:schemeClr val="bg1"/>
                </a:solidFill>
                <a:cs typeface="Arial" charset="0"/>
                <a:hlinkClick r:id="rId4"/>
              </a:rPr>
              <a:t>http://www.myluxurycruise.info/gardentoolguru/wp-content/uploads/rake1.jpg</a:t>
            </a:r>
            <a:endParaRPr lang="en-US" sz="8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198" name="TextBox 15"/>
          <p:cNvSpPr txBox="1">
            <a:spLocks noChangeArrowheads="1"/>
          </p:cNvSpPr>
          <p:nvPr/>
        </p:nvSpPr>
        <p:spPr bwMode="auto">
          <a:xfrm>
            <a:off x="4648200" y="1589088"/>
            <a:ext cx="3546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199" name="Content Placeholder 19"/>
          <p:cNvSpPr txBox="1">
            <a:spLocks/>
          </p:cNvSpPr>
          <p:nvPr/>
        </p:nvSpPr>
        <p:spPr bwMode="auto">
          <a:xfrm>
            <a:off x="4845050" y="1263650"/>
            <a:ext cx="4070350" cy="474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n-US" sz="29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4963"/>
            <a:ext cx="3886200" cy="4572000"/>
          </a:xfrm>
        </p:spPr>
        <p:txBody>
          <a:bodyPr/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bow </a:t>
            </a:r>
            <a:r>
              <a:rPr lang="en-US" sz="2000" dirty="0" err="1" smtClean="0">
                <a:latin typeface="Arial" charset="0"/>
                <a:ea typeface="ＭＳ Ｐゴシック" pitchFamily="-65" charset="-128"/>
                <a:cs typeface="Arial" charset="0"/>
              </a:rPr>
              <a:t>rrake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, with large, thick, unbending teeth, both can level and work the soil. One of its uses is to prepare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ground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for planting after the soil has initially been broken up</a:t>
            </a:r>
            <a:r>
              <a:rPr lang="en-US" dirty="0" smtClean="0">
                <a:latin typeface="Arial" charset="0"/>
                <a:ea typeface="ＭＳ Ｐゴシック" pitchFamily="-65" charset="-128"/>
                <a:cs typeface="Arial" charset="0"/>
              </a:rPr>
              <a:t>.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endParaRPr lang="en-US" dirty="0" smtClean="0">
              <a:latin typeface="Arial" charset="0"/>
              <a:ea typeface="ＭＳ Ｐゴシック" pitchFamily="-65" charset="-128"/>
              <a:cs typeface="Arial" charset="0"/>
            </a:endParaRPr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244475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Bow Rake</a:t>
            </a:r>
          </a:p>
        </p:txBody>
      </p:sp>
      <p:pic>
        <p:nvPicPr>
          <p:cNvPr id="5" name="Picture 4" descr="bulldog-9149n-wizard-rak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900" y="1605057"/>
            <a:ext cx="3918099" cy="43909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The adjustable leaf rake is similar to the </a:t>
            </a:r>
            <a:r>
              <a:rPr lang="en-US" sz="2000" dirty="0" smtClean="0">
                <a:latin typeface="Arial" charset="0"/>
                <a:ea typeface="ＭＳ Ｐゴシック" pitchFamily="-65" charset="-128"/>
                <a:cs typeface="Arial" charset="0"/>
              </a:rPr>
              <a:t>normal leaf rake except the head can be adjusted to get into hard to reach places.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endParaRPr lang="en-US" dirty="0" smtClean="0">
              <a:latin typeface="Arial" charset="0"/>
              <a:ea typeface="ＭＳ Ｐゴシック" pitchFamily="-65" charset="-128"/>
              <a:cs typeface="Arial" charset="0"/>
            </a:endParaRPr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Adjustable Leaf Rake</a:t>
            </a:r>
          </a:p>
        </p:txBody>
      </p:sp>
      <p:pic>
        <p:nvPicPr>
          <p:cNvPr id="5" name="Picture 4" descr="56774f2e-b2e4-40c0-ac5d-be0ee639e3d6_4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461" y="1582754"/>
            <a:ext cx="4225829" cy="42258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318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4000" dirty="0" smtClean="0">
              <a:solidFill>
                <a:srgbClr val="FFFF00"/>
              </a:solidFill>
              <a:latin typeface="Arial" charset="0"/>
              <a:ea typeface="ＭＳ Ｐゴシック" pitchFamily="-65" charset="-128"/>
              <a:cs typeface="Arial" charset="0"/>
            </a:endParaRP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874713" y="6418263"/>
            <a:ext cx="55451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>
                <a:solidFill>
                  <a:schemeClr val="bg1"/>
                </a:solidFill>
                <a:cs typeface="Arial" charset="0"/>
                <a:hlinkClick r:id="rId2"/>
              </a:rPr>
              <a:t>http://s3.amazonaws.com/readers/2009/09/16/raking-bed_1.jpg</a:t>
            </a:r>
            <a:endParaRPr lang="en-US" sz="800">
              <a:solidFill>
                <a:schemeClr val="bg1"/>
              </a:solidFill>
              <a:cs typeface="Arial" charset="0"/>
            </a:endParaRPr>
          </a:p>
          <a:p>
            <a:r>
              <a:rPr lang="en-US" sz="800">
                <a:solidFill>
                  <a:schemeClr val="bg1"/>
                </a:solidFill>
                <a:cs typeface="Arial" charset="0"/>
              </a:rPr>
              <a:t>http://img1.photographersdirect.com/img/12375/wm/pd1663211.jpg</a:t>
            </a:r>
          </a:p>
        </p:txBody>
      </p:sp>
      <p:pic>
        <p:nvPicPr>
          <p:cNvPr id="6" name="Picture 5" descr="raking-bed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070" y="927100"/>
            <a:ext cx="7185622" cy="53892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  <a:latin typeface="Arial" charset="0"/>
                <a:ea typeface="ＭＳ Ｐゴシック" pitchFamily="-65" charset="-128"/>
                <a:cs typeface="Arial" charset="0"/>
              </a:rPr>
              <a:t>Safety Problems and Concerns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3"/>
          </p:nvPr>
        </p:nvSpPr>
        <p:spPr>
          <a:xfrm>
            <a:off x="114300" y="1600200"/>
            <a:ext cx="4383089" cy="4495800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700" dirty="0" smtClean="0">
                <a:latin typeface="Arial" charset="0"/>
                <a:ea typeface="ＭＳ Ｐゴシック" pitchFamily="-65" charset="-128"/>
                <a:cs typeface="Arial" charset="0"/>
              </a:rPr>
              <a:t>Back problems from bending over</a:t>
            </a:r>
          </a:p>
          <a:p>
            <a:pPr eaLnBrk="1" fontAlgn="auto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700" dirty="0" smtClean="0">
                <a:latin typeface="Arial" charset="0"/>
                <a:ea typeface="ＭＳ Ｐゴシック" pitchFamily="-65" charset="-128"/>
                <a:cs typeface="Arial" charset="0"/>
              </a:rPr>
              <a:t>Hand blisters</a:t>
            </a:r>
          </a:p>
          <a:p>
            <a:pPr eaLnBrk="1" fontAlgn="auto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700" dirty="0" smtClean="0">
                <a:latin typeface="Arial" charset="0"/>
                <a:ea typeface="ＭＳ Ｐゴシック" pitchFamily="-65" charset="-128"/>
                <a:cs typeface="Arial" charset="0"/>
              </a:rPr>
              <a:t>Danger of </a:t>
            </a:r>
            <a:r>
              <a:rPr lang="en-US" sz="2700" dirty="0" smtClean="0">
                <a:latin typeface="Arial" charset="0"/>
                <a:ea typeface="ＭＳ Ｐゴシック" pitchFamily="-65" charset="-128"/>
                <a:cs typeface="Arial" charset="0"/>
              </a:rPr>
              <a:t>striking a </a:t>
            </a:r>
            <a:r>
              <a:rPr lang="en-US" sz="2700" dirty="0" smtClean="0">
                <a:latin typeface="Arial" charset="0"/>
                <a:ea typeface="ＭＳ Ｐゴシック" pitchFamily="-65" charset="-128"/>
                <a:cs typeface="Arial" charset="0"/>
              </a:rPr>
              <a:t>foot with the rake</a:t>
            </a:r>
          </a:p>
          <a:p>
            <a:pPr eaLnBrk="1" fontAlgn="auto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700" dirty="0" smtClean="0">
                <a:latin typeface="Arial" charset="0"/>
                <a:ea typeface="ＭＳ Ｐゴシック" pitchFamily="-65" charset="-128"/>
                <a:cs typeface="Arial" charset="0"/>
              </a:rPr>
              <a:t>Stepping on the end when stored </a:t>
            </a:r>
            <a:r>
              <a:rPr lang="en-US" sz="2700" dirty="0" smtClean="0">
                <a:latin typeface="Arial" charset="0"/>
                <a:ea typeface="ＭＳ Ｐゴシック" pitchFamily="-65" charset="-128"/>
                <a:cs typeface="Arial" charset="0"/>
              </a:rPr>
              <a:t>improperly, resulting </a:t>
            </a:r>
            <a:r>
              <a:rPr lang="en-US" sz="2700" dirty="0" smtClean="0">
                <a:latin typeface="Arial" charset="0"/>
                <a:ea typeface="ＭＳ Ｐゴシック" pitchFamily="-65" charset="-128"/>
                <a:cs typeface="Arial" charset="0"/>
              </a:rPr>
              <a:t>in a head hit</a:t>
            </a:r>
          </a:p>
          <a:p>
            <a:pPr eaLnBrk="1" fontAlgn="auto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700" dirty="0" smtClean="0">
                <a:latin typeface="Arial" charset="0"/>
                <a:ea typeface="ＭＳ Ｐゴシック" pitchFamily="-65" charset="-128"/>
                <a:cs typeface="Arial" charset="0"/>
              </a:rPr>
              <a:t>Encountering live electrical wires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6833" y="1731169"/>
            <a:ext cx="4329215" cy="35372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79462"/>
          </a:xfrm>
        </p:spPr>
        <p:txBody>
          <a:bodyPr/>
          <a:lstStyle/>
          <a:p>
            <a:r>
              <a:rPr lang="en-US" sz="3200" b="1" cap="none" dirty="0" smtClean="0">
                <a:solidFill>
                  <a:srgbClr val="FFFF00"/>
                </a:solidFill>
                <a:ea typeface="ＭＳ Ｐゴシック" pitchFamily="-65" charset="-128"/>
              </a:rPr>
              <a:t>Fatalities and Injuries</a:t>
            </a:r>
            <a:endParaRPr lang="en-US" sz="3200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en-US" sz="2400" dirty="0">
                <a:ea typeface="ＭＳ Ｐゴシック" pitchFamily="-65" charset="-128"/>
              </a:rPr>
              <a:t>No fatalities </a:t>
            </a:r>
            <a:r>
              <a:rPr lang="en-US" sz="2400" dirty="0" smtClean="0">
                <a:ea typeface="ＭＳ Ｐゴシック" pitchFamily="-65" charset="-128"/>
              </a:rPr>
              <a:t>were investigated by OSHA from 1990 thru 2009</a:t>
            </a:r>
            <a:endParaRPr lang="en-US" sz="2400" dirty="0"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798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1227</TotalTime>
  <Words>594</Words>
  <Application>Microsoft Office PowerPoint</Application>
  <PresentationFormat>On-screen Show (4:3)</PresentationFormat>
  <Paragraphs>68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Horizon</vt:lpstr>
      <vt:lpstr>GARDEN RAKES</vt:lpstr>
      <vt:lpstr>History</vt:lpstr>
      <vt:lpstr>Description</vt:lpstr>
      <vt:lpstr>Different Types of Garden Rakes</vt:lpstr>
      <vt:lpstr>Bow Rake</vt:lpstr>
      <vt:lpstr>Adjustable Leaf Rake</vt:lpstr>
      <vt:lpstr>PowerPoint Presentation</vt:lpstr>
      <vt:lpstr>Safety Problems and Concerns</vt:lpstr>
      <vt:lpstr>Fatalities and Injuries</vt:lpstr>
      <vt:lpstr>Fatalities and Injuries</vt:lpstr>
      <vt:lpstr>OSHA Regulations</vt:lpstr>
      <vt:lpstr>Safe Operating Tips</vt:lpstr>
      <vt:lpstr>Personal Protective Equipment</vt:lpstr>
      <vt:lpstr>Safe Operating Procedures</vt:lpstr>
      <vt:lpstr>Think Safety   Work Safely</vt:lpstr>
    </vt:vector>
  </TitlesOfParts>
  <Company>University of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Garden Rake</dc:title>
  <dc:creator>Andrew Yianilos</dc:creator>
  <cp:lastModifiedBy>Hinze</cp:lastModifiedBy>
  <cp:revision>20</cp:revision>
  <dcterms:created xsi:type="dcterms:W3CDTF">2009-12-02T15:16:57Z</dcterms:created>
  <dcterms:modified xsi:type="dcterms:W3CDTF">2013-03-09T01:16:55Z</dcterms:modified>
</cp:coreProperties>
</file>