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65" r:id="rId4"/>
    <p:sldId id="259" r:id="rId5"/>
    <p:sldId id="260" r:id="rId6"/>
    <p:sldId id="261" r:id="rId7"/>
    <p:sldId id="266" r:id="rId8"/>
    <p:sldId id="267" r:id="rId9"/>
    <p:sldId id="264" r:id="rId10"/>
    <p:sldId id="268" r:id="rId11"/>
    <p:sldId id="262" r:id="rId12"/>
    <p:sldId id="263"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72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75"/>
      <c:rotY val="0"/>
      <c:rAngAx val="0"/>
      <c:perspective val="30"/>
    </c:view3D>
    <c:floor>
      <c:thickness val="0"/>
    </c:floor>
    <c:sideWall>
      <c:thickness val="0"/>
    </c:sideWall>
    <c:backWall>
      <c:thickness val="0"/>
    </c:backWall>
    <c:plotArea>
      <c:layout>
        <c:manualLayout>
          <c:layoutTarget val="inner"/>
          <c:xMode val="edge"/>
          <c:yMode val="edge"/>
          <c:x val="4.3072164056416076E-2"/>
          <c:y val="0.16136784826669534"/>
          <c:w val="0.89370150846528806"/>
          <c:h val="0.74032173339445828"/>
        </c:manualLayout>
      </c:layout>
      <c:pie3DChart>
        <c:varyColors val="1"/>
        <c:ser>
          <c:idx val="0"/>
          <c:order val="0"/>
          <c:explosion val="25"/>
          <c:dLbls>
            <c:showLegendKey val="0"/>
            <c:showVal val="1"/>
            <c:showCatName val="1"/>
            <c:showSerName val="0"/>
            <c:showPercent val="0"/>
            <c:showBubbleSize val="0"/>
            <c:showLeaderLines val="1"/>
          </c:dLbls>
          <c:cat>
            <c:strRef>
              <c:f>Sheet1!$A$1:$A$4</c:f>
              <c:strCache>
                <c:ptCount val="4"/>
                <c:pt idx="0">
                  <c:v>Head Injuries</c:v>
                </c:pt>
                <c:pt idx="1">
                  <c:v>Fall from lost balance</c:v>
                </c:pt>
                <c:pt idx="2">
                  <c:v>Electrocution</c:v>
                </c:pt>
                <c:pt idx="3">
                  <c:v>Other</c:v>
                </c:pt>
              </c:strCache>
            </c:strRef>
          </c:cat>
          <c:val>
            <c:numRef>
              <c:f>Sheet1!$B$1:$B$4</c:f>
              <c:numCache>
                <c:formatCode>General</c:formatCode>
                <c:ptCount val="4"/>
                <c:pt idx="0">
                  <c:v>2</c:v>
                </c:pt>
                <c:pt idx="1">
                  <c:v>7</c:v>
                </c:pt>
                <c:pt idx="2">
                  <c:v>1</c:v>
                </c:pt>
                <c:pt idx="3">
                  <c:v>2</c:v>
                </c:pt>
              </c:numCache>
            </c:numRef>
          </c:val>
        </c:ser>
        <c:dLbls>
          <c:showLegendKey val="0"/>
          <c:showVal val="0"/>
          <c:showCatName val="0"/>
          <c:showSerName val="0"/>
          <c:showPercent val="1"/>
          <c:showBubbleSize val="0"/>
          <c:showLeaderLines val="1"/>
        </c:dLbls>
      </c:pie3DChart>
      <c:spPr>
        <a:noFill/>
        <a:ln w="25400">
          <a:noFill/>
        </a:ln>
      </c:spPr>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3DC404C-075A-4B6F-B9B0-9C9DBA7A00D1}" type="datetimeFigureOut">
              <a:rPr lang="en-US"/>
              <a:pPr>
                <a:defRPr/>
              </a:pPr>
              <a:t>3/27/2013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667A51C-1059-4C02-860C-0B242DD409D2}" type="slidenum">
              <a:rPr lang="en-US"/>
              <a:pPr>
                <a:defRPr/>
              </a:pPr>
              <a:t>‹#›</a:t>
            </a:fld>
            <a:endParaRPr lang="en-US"/>
          </a:p>
        </p:txBody>
      </p:sp>
    </p:spTree>
    <p:extLst>
      <p:ext uri="{BB962C8B-B14F-4D97-AF65-F5344CB8AC3E}">
        <p14:creationId xmlns:p14="http://schemas.microsoft.com/office/powerpoint/2010/main" val="366334721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p:spPr>
      </p:sp>
      <p:sp>
        <p:nvSpPr>
          <p:cNvPr id="92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2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7CD1D8-371F-4B37-9C26-90A99F032493}"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667A51C-1059-4C02-860C-0B242DD409D2}" type="slidenum">
              <a:rPr lang="en-US" smtClean="0"/>
              <a:pPr>
                <a:defRPr/>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667A51C-1059-4C02-860C-0B242DD409D2}" type="slidenum">
              <a:rPr lang="en-US" smtClean="0"/>
              <a:pPr>
                <a:defRPr/>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66935BC-B78C-41E2-8EBC-114DF8AA043C}" type="slidenum">
              <a:rPr lang="en-US"/>
              <a:pPr fontAlgn="base">
                <a:spcBef>
                  <a:spcPct val="0"/>
                </a:spcBef>
                <a:spcAft>
                  <a:spcPct val="0"/>
                </a:spcAft>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667A51C-1059-4C02-860C-0B242DD409D2}"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42B187B-0A6F-43CF-8CF0-97A4BBFB34F6}"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3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6FAD441-8C89-4ADC-8CA4-A26979FA2995}"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p:spPr>
      </p:sp>
      <p:sp>
        <p:nvSpPr>
          <p:cNvPr id="143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43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3C3A6CA-7F6F-41FE-9B10-587ADAFCAB23}"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667A51C-1059-4C02-860C-0B242DD409D2}"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667A51C-1059-4C02-860C-0B242DD409D2}"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7667A51C-1059-4C02-860C-0B242DD409D2}"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23276FC-81C4-44FB-965C-68A025AC3502}" type="datetimeFigureOut">
              <a:rPr lang="en-US"/>
              <a:pPr>
                <a:defRPr/>
              </a:pPr>
              <a:t>3/27/2013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89B5BD-7897-440F-BCE9-29B87BDA520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9401D7B-C717-4D4B-BA34-344FF97FA545}" type="datetimeFigureOut">
              <a:rPr lang="en-US"/>
              <a:pPr>
                <a:defRPr/>
              </a:pPr>
              <a:t>3/27/2013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0DD282F-4F29-4943-8F89-BFE714C4157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9149D21-0CC3-4C08-97F3-E537EDDB334D}" type="datetimeFigureOut">
              <a:rPr lang="en-US"/>
              <a:pPr>
                <a:defRPr/>
              </a:pPr>
              <a:t>3/27/2013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144C18D-D374-4B7F-8F5C-9C5E3EF96AC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0C0A84-28A9-4CE4-B269-264ECB8555DD}" type="datetimeFigureOut">
              <a:rPr lang="en-US"/>
              <a:pPr>
                <a:defRPr/>
              </a:pPr>
              <a:t>3/27/2013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D0F5A9F-EF84-4233-B500-F9F591CEC9F3}"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2B8214D-6F68-4F9E-9D8E-FB0CA91A932A}" type="datetimeFigureOut">
              <a:rPr lang="en-US"/>
              <a:pPr>
                <a:defRPr/>
              </a:pPr>
              <a:t>3/27/2013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BC2C1B5-D497-408E-A6DF-25AB3E69C34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BB9D146-B3CE-47E5-A0A2-BB31D074C30C}" type="datetimeFigureOut">
              <a:rPr lang="en-US"/>
              <a:pPr>
                <a:defRPr/>
              </a:pPr>
              <a:t>3/27/2013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12A3964-676F-425F-8270-14C537D954C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67CD6E3-C329-41BB-BF0B-D2EDA95ED4B0}" type="datetimeFigureOut">
              <a:rPr lang="en-US"/>
              <a:pPr>
                <a:defRPr/>
              </a:pPr>
              <a:t>3/27/2013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0F571E3-9C9D-425E-85B3-4C8D2C328F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6E438F0-DEE3-42A6-A394-7AA8475215EE}" type="datetimeFigureOut">
              <a:rPr lang="en-US"/>
              <a:pPr>
                <a:defRPr/>
              </a:pPr>
              <a:t>3/27/2013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533C0D2-1470-453D-B231-29642211C12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810C308-EE0F-4BF3-B6F5-44E58DA4BE73}" type="datetimeFigureOut">
              <a:rPr lang="en-US"/>
              <a:pPr>
                <a:defRPr/>
              </a:pPr>
              <a:t>3/27/2013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B3054DC-772C-4104-9054-5049865D8C4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AB9A942-9225-4F35-ACD1-90566D93369D}" type="datetimeFigureOut">
              <a:rPr lang="en-US"/>
              <a:pPr>
                <a:defRPr/>
              </a:pPr>
              <a:t>3/27/2013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595D3CF-6A2F-4706-B58F-1A8B060E55B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CA5072-D5E3-4E9D-9D79-9289FFA6F719}" type="datetimeFigureOut">
              <a:rPr lang="en-US"/>
              <a:pPr>
                <a:defRPr/>
              </a:pPr>
              <a:t>3/27/2013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75655EC-73B6-498E-9755-7942E0E53E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3936524C-9A3D-471D-B459-66FBAC54894C}" type="datetimeFigureOut">
              <a:rPr lang="en-US"/>
              <a:pPr>
                <a:defRPr/>
              </a:pPr>
              <a:t>3/27/2013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1955CD9E-F50C-4268-AC9C-145FCA4970E8}"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106" charset="0"/>
        </a:defRPr>
      </a:lvl2pPr>
      <a:lvl3pPr algn="ctr" rtl="0" fontAlgn="base">
        <a:spcBef>
          <a:spcPct val="0"/>
        </a:spcBef>
        <a:spcAft>
          <a:spcPct val="0"/>
        </a:spcAft>
        <a:defRPr sz="4400">
          <a:solidFill>
            <a:schemeClr val="tx1"/>
          </a:solidFill>
          <a:latin typeface="Calibri" pitchFamily="-106" charset="0"/>
        </a:defRPr>
      </a:lvl3pPr>
      <a:lvl4pPr algn="ctr" rtl="0" fontAlgn="base">
        <a:spcBef>
          <a:spcPct val="0"/>
        </a:spcBef>
        <a:spcAft>
          <a:spcPct val="0"/>
        </a:spcAft>
        <a:defRPr sz="4400">
          <a:solidFill>
            <a:schemeClr val="tx1"/>
          </a:solidFill>
          <a:latin typeface="Calibri" pitchFamily="-106" charset="0"/>
        </a:defRPr>
      </a:lvl4pPr>
      <a:lvl5pPr algn="ctr" rtl="0" fontAlgn="base">
        <a:spcBef>
          <a:spcPct val="0"/>
        </a:spcBef>
        <a:spcAft>
          <a:spcPct val="0"/>
        </a:spcAft>
        <a:defRPr sz="4400">
          <a:solidFill>
            <a:schemeClr val="tx1"/>
          </a:solidFill>
          <a:latin typeface="Calibri" pitchFamily="-106" charset="0"/>
        </a:defRPr>
      </a:lvl5pPr>
      <a:lvl6pPr marL="457200" algn="ctr" rtl="0" fontAlgn="base">
        <a:spcBef>
          <a:spcPct val="0"/>
        </a:spcBef>
        <a:spcAft>
          <a:spcPct val="0"/>
        </a:spcAft>
        <a:defRPr sz="4400">
          <a:solidFill>
            <a:schemeClr val="tx1"/>
          </a:solidFill>
          <a:latin typeface="Calibri" pitchFamily="-106" charset="0"/>
        </a:defRPr>
      </a:lvl6pPr>
      <a:lvl7pPr marL="914400" algn="ctr" rtl="0" fontAlgn="base">
        <a:spcBef>
          <a:spcPct val="0"/>
        </a:spcBef>
        <a:spcAft>
          <a:spcPct val="0"/>
        </a:spcAft>
        <a:defRPr sz="4400">
          <a:solidFill>
            <a:schemeClr val="tx1"/>
          </a:solidFill>
          <a:latin typeface="Calibri" pitchFamily="-106" charset="0"/>
        </a:defRPr>
      </a:lvl7pPr>
      <a:lvl8pPr marL="1371600" algn="ctr" rtl="0" fontAlgn="base">
        <a:spcBef>
          <a:spcPct val="0"/>
        </a:spcBef>
        <a:spcAft>
          <a:spcPct val="0"/>
        </a:spcAft>
        <a:defRPr sz="4400">
          <a:solidFill>
            <a:schemeClr val="tx1"/>
          </a:solidFill>
          <a:latin typeface="Calibri" pitchFamily="-106" charset="0"/>
        </a:defRPr>
      </a:lvl8pPr>
      <a:lvl9pPr marL="1828800" algn="ctr" rtl="0" fontAlgn="base">
        <a:spcBef>
          <a:spcPct val="0"/>
        </a:spcBef>
        <a:spcAft>
          <a:spcPct val="0"/>
        </a:spcAft>
        <a:defRPr sz="4400">
          <a:solidFill>
            <a:schemeClr val="tx1"/>
          </a:solidFill>
          <a:latin typeface="Calibri" pitchFamily="-106"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066800"/>
            <a:ext cx="7772400" cy="1470025"/>
          </a:xfrm>
        </p:spPr>
        <p:txBody>
          <a:bodyPr/>
          <a:lstStyle/>
          <a:p>
            <a:r>
              <a:rPr lang="en-US" sz="5400" b="1" dirty="0" smtClean="0">
                <a:solidFill>
                  <a:srgbClr val="FFFF00"/>
                </a:solidFill>
                <a:latin typeface="Arial" charset="0"/>
                <a:cs typeface="Arial" charset="0"/>
              </a:rPr>
              <a:t>PRY BARS</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en-US" dirty="0" smtClean="0"/>
          </a:p>
        </p:txBody>
      </p:sp>
      <p:pic>
        <p:nvPicPr>
          <p:cNvPr id="2052" name="Picture 2"/>
          <p:cNvPicPr>
            <a:picLocks noChangeAspect="1" noChangeArrowheads="1"/>
          </p:cNvPicPr>
          <p:nvPr/>
        </p:nvPicPr>
        <p:blipFill>
          <a:blip r:embed="rId3" cstate="print"/>
          <a:srcRect/>
          <a:stretch>
            <a:fillRect/>
          </a:stretch>
        </p:blipFill>
        <p:spPr bwMode="auto">
          <a:xfrm>
            <a:off x="2971800" y="2362200"/>
            <a:ext cx="3200400" cy="3048000"/>
          </a:xfrm>
          <a:prstGeom prst="rect">
            <a:avLst/>
          </a:prstGeom>
          <a:noFill/>
          <a:ln w="9525">
            <a:noFill/>
            <a:miter lim="800000"/>
            <a:headEnd/>
            <a:tailEnd/>
          </a:ln>
        </p:spPr>
      </p:pic>
      <p:sp>
        <p:nvSpPr>
          <p:cNvPr id="2053" name="TextBox 5"/>
          <p:cNvSpPr txBox="1">
            <a:spLocks noChangeArrowheads="1"/>
          </p:cNvSpPr>
          <p:nvPr/>
        </p:nvSpPr>
        <p:spPr bwMode="auto">
          <a:xfrm>
            <a:off x="2971800" y="6642100"/>
            <a:ext cx="3810000" cy="215900"/>
          </a:xfrm>
          <a:prstGeom prst="rect">
            <a:avLst/>
          </a:prstGeom>
          <a:noFill/>
          <a:ln w="9525">
            <a:noFill/>
            <a:miter lim="800000"/>
            <a:headEnd/>
            <a:tailEnd/>
          </a:ln>
        </p:spPr>
        <p:txBody>
          <a:bodyPr>
            <a:spAutoFit/>
          </a:bodyPr>
          <a:lstStyle/>
          <a:p>
            <a:r>
              <a:rPr lang="en-US" sz="800"/>
              <a:t>http://www.hand-tools.us/images/pictures/pry-bar--18in.-length.jpg</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Arial" pitchFamily="34" charset="0"/>
                <a:cs typeface="Arial" pitchFamily="34" charset="0"/>
              </a:rPr>
              <a:t>SAFETY PROCEDURES</a:t>
            </a:r>
            <a:endParaRPr lang="en-US" dirty="0"/>
          </a:p>
        </p:txBody>
      </p:sp>
      <p:sp>
        <p:nvSpPr>
          <p:cNvPr id="3" name="Content Placeholder 2"/>
          <p:cNvSpPr>
            <a:spLocks noGrp="1"/>
          </p:cNvSpPr>
          <p:nvPr>
            <p:ph idx="1"/>
          </p:nvPr>
        </p:nvSpPr>
        <p:spPr>
          <a:xfrm>
            <a:off x="457200" y="1828800"/>
            <a:ext cx="8229600" cy="4297363"/>
          </a:xfrm>
        </p:spPr>
        <p:txBody>
          <a:bodyPr/>
          <a:lstStyle/>
          <a:p>
            <a:pPr lvl="1"/>
            <a:r>
              <a:rPr lang="en-US" sz="2000" dirty="0">
                <a:latin typeface="Arial" pitchFamily="34" charset="0"/>
                <a:cs typeface="Arial" pitchFamily="34" charset="0"/>
              </a:rPr>
              <a:t>All workers should wear proper PPE such as</a:t>
            </a:r>
          </a:p>
          <a:p>
            <a:pPr lvl="2"/>
            <a:r>
              <a:rPr lang="en-US" sz="2000" dirty="0">
                <a:latin typeface="Arial" pitchFamily="34" charset="0"/>
                <a:cs typeface="Arial" pitchFamily="34" charset="0"/>
              </a:rPr>
              <a:t>Hardhats</a:t>
            </a:r>
          </a:p>
          <a:p>
            <a:pPr lvl="2"/>
            <a:r>
              <a:rPr lang="en-US" sz="2000" dirty="0">
                <a:latin typeface="Arial" pitchFamily="34" charset="0"/>
                <a:cs typeface="Arial" pitchFamily="34" charset="0"/>
              </a:rPr>
              <a:t>Eye protection</a:t>
            </a:r>
          </a:p>
          <a:p>
            <a:pPr lvl="2"/>
            <a:r>
              <a:rPr lang="en-US" sz="2000" dirty="0">
                <a:latin typeface="Arial" pitchFamily="34" charset="0"/>
                <a:cs typeface="Arial" pitchFamily="34" charset="0"/>
              </a:rPr>
              <a:t>Gloves</a:t>
            </a:r>
          </a:p>
          <a:p>
            <a:pPr lvl="2"/>
            <a:r>
              <a:rPr lang="en-US" sz="2000" dirty="0">
                <a:latin typeface="Arial" pitchFamily="34" charset="0"/>
                <a:cs typeface="Arial" pitchFamily="34" charset="0"/>
              </a:rPr>
              <a:t>Steel-toed shoes   </a:t>
            </a:r>
          </a:p>
          <a:p>
            <a:pPr lvl="2"/>
            <a:r>
              <a:rPr lang="en-US" sz="2000" dirty="0">
                <a:latin typeface="Arial" pitchFamily="34" charset="0"/>
                <a:cs typeface="Arial" pitchFamily="34" charset="0"/>
              </a:rPr>
              <a:t>Safety harnesses for work at heights</a:t>
            </a:r>
          </a:p>
          <a:p>
            <a:endParaRPr lang="en-US" dirty="0"/>
          </a:p>
        </p:txBody>
      </p:sp>
    </p:spTree>
    <p:extLst>
      <p:ext uri="{BB962C8B-B14F-4D97-AF65-F5344CB8AC3E}">
        <p14:creationId xmlns:p14="http://schemas.microsoft.com/office/powerpoint/2010/main" val="21951418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FFFF00"/>
                </a:solidFill>
                <a:latin typeface="Arial" pitchFamily="34" charset="0"/>
                <a:cs typeface="Arial" pitchFamily="34" charset="0"/>
              </a:rPr>
              <a:t>SAFETY PROCEDURES</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533400" y="1371600"/>
            <a:ext cx="8229600" cy="4525963"/>
          </a:xfrm>
        </p:spPr>
        <p:txBody>
          <a:bodyPr/>
          <a:lstStyle/>
          <a:p>
            <a:r>
              <a:rPr lang="en-US" sz="2400" dirty="0" smtClean="0">
                <a:latin typeface="Arial" pitchFamily="34" charset="0"/>
                <a:cs typeface="Arial" pitchFamily="34" charset="0"/>
              </a:rPr>
              <a:t>The following should be done prior to using a pry bar:</a:t>
            </a:r>
          </a:p>
          <a:p>
            <a:pPr lvl="1"/>
            <a:r>
              <a:rPr lang="en-US" sz="2400" dirty="0">
                <a:latin typeface="Arial" pitchFamily="34" charset="0"/>
                <a:cs typeface="Arial" pitchFamily="34" charset="0"/>
              </a:rPr>
              <a:t>Inspection of the tool (make sure edges are clean and in good condition)</a:t>
            </a:r>
          </a:p>
          <a:p>
            <a:pPr lvl="1"/>
            <a:r>
              <a:rPr lang="en-US" sz="2400" dirty="0">
                <a:latin typeface="Arial" pitchFamily="34" charset="0"/>
                <a:cs typeface="Arial" pitchFamily="34" charset="0"/>
              </a:rPr>
              <a:t>Check work area for fall hazards, danger to workers below, and loose debris. </a:t>
            </a:r>
          </a:p>
          <a:p>
            <a:pPr lvl="1"/>
            <a:r>
              <a:rPr lang="en-US" sz="2400" dirty="0">
                <a:latin typeface="Arial" pitchFamily="34" charset="0"/>
                <a:cs typeface="Arial" pitchFamily="34" charset="0"/>
              </a:rPr>
              <a:t>Use pry bar only for </a:t>
            </a:r>
            <a:r>
              <a:rPr lang="en-US" sz="2400" dirty="0" smtClean="0">
                <a:latin typeface="Arial" pitchFamily="34" charset="0"/>
                <a:cs typeface="Arial" pitchFamily="34" charset="0"/>
              </a:rPr>
              <a:t>its intended </a:t>
            </a:r>
            <a:r>
              <a:rPr lang="en-US" sz="2400" dirty="0" smtClean="0">
                <a:latin typeface="Arial" pitchFamily="34" charset="0"/>
                <a:cs typeface="Arial" pitchFamily="34" charset="0"/>
              </a:rPr>
              <a:t>purposes</a:t>
            </a:r>
          </a:p>
          <a:p>
            <a:pPr lvl="1"/>
            <a:r>
              <a:rPr lang="en-US" sz="2400" dirty="0" smtClean="0">
                <a:latin typeface="Arial" pitchFamily="34" charset="0"/>
                <a:cs typeface="Arial" pitchFamily="34" charset="0"/>
              </a:rPr>
              <a:t>Do not use pry bars with other tools to gain leverage (consider using a crow bar or wrecking bar if the pry bar is too small)</a:t>
            </a:r>
          </a:p>
          <a:p>
            <a:pPr lvl="1"/>
            <a:r>
              <a:rPr lang="en-US" sz="2400" dirty="0" smtClean="0">
                <a:latin typeface="Arial" pitchFamily="34" charset="0"/>
                <a:cs typeface="Arial" pitchFamily="34" charset="0"/>
              </a:rPr>
              <a:t>Always be aware of possible pinch points</a:t>
            </a:r>
            <a:endParaRPr lang="en-US" sz="24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5400" b="1" dirty="0" smtClean="0">
                <a:solidFill>
                  <a:srgbClr val="FFFF00"/>
                </a:solidFill>
                <a:latin typeface="Arial" pitchFamily="34" charset="0"/>
                <a:cs typeface="Arial" pitchFamily="34" charset="0"/>
              </a:rPr>
              <a:t>THINK SAFETY</a:t>
            </a:r>
            <a:br>
              <a:rPr lang="en-US" sz="5400" b="1" dirty="0" smtClean="0">
                <a:solidFill>
                  <a:srgbClr val="FFFF00"/>
                </a:solidFill>
                <a:latin typeface="Arial" pitchFamily="34" charset="0"/>
                <a:cs typeface="Arial" pitchFamily="34" charset="0"/>
              </a:rPr>
            </a:br>
            <a:r>
              <a:rPr lang="en-US" sz="5400" b="1" dirty="0" smtClean="0">
                <a:solidFill>
                  <a:srgbClr val="FFFF00"/>
                </a:solidFill>
                <a:latin typeface="Arial" pitchFamily="34" charset="0"/>
                <a:cs typeface="Arial" pitchFamily="34" charset="0"/>
              </a:rPr>
              <a:t/>
            </a:r>
            <a:br>
              <a:rPr lang="en-US" sz="5400" b="1" dirty="0" smtClean="0">
                <a:solidFill>
                  <a:srgbClr val="FFFF00"/>
                </a:solidFill>
                <a:latin typeface="Arial" pitchFamily="34" charset="0"/>
                <a:cs typeface="Arial" pitchFamily="34" charset="0"/>
              </a:rPr>
            </a:br>
            <a:r>
              <a:rPr lang="en-US" sz="5400" b="1" dirty="0" smtClean="0">
                <a:solidFill>
                  <a:srgbClr val="FFFF00"/>
                </a:solidFill>
                <a:latin typeface="Arial" pitchFamily="34" charset="0"/>
                <a:cs typeface="Arial" pitchFamily="34" charset="0"/>
              </a:rPr>
              <a:t>WORK SAFELY</a:t>
            </a:r>
            <a:endParaRPr lang="en-US" sz="5400" b="1" dirty="0">
              <a:solidFill>
                <a:srgbClr val="FFFF00"/>
              </a:solidFill>
              <a:latin typeface="Arial" pitchFamily="34" charset="0"/>
              <a:cs typeface="Arial" pitchFamily="34" charset="0"/>
            </a:endParaRPr>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z="3600" b="1" dirty="0" smtClean="0">
                <a:solidFill>
                  <a:srgbClr val="FFFF00"/>
                </a:solidFill>
                <a:latin typeface="Arial" charset="0"/>
                <a:cs typeface="Arial" charset="0"/>
              </a:rPr>
              <a:t>PRY BARS</a:t>
            </a:r>
          </a:p>
        </p:txBody>
      </p:sp>
      <p:sp>
        <p:nvSpPr>
          <p:cNvPr id="3075" name="Content Placeholder 2"/>
          <p:cNvSpPr>
            <a:spLocks noGrp="1"/>
          </p:cNvSpPr>
          <p:nvPr>
            <p:ph idx="1"/>
          </p:nvPr>
        </p:nvSpPr>
        <p:spPr/>
        <p:txBody>
          <a:bodyPr/>
          <a:lstStyle/>
          <a:p>
            <a:r>
              <a:rPr lang="en-US" sz="2800" dirty="0" smtClean="0">
                <a:latin typeface="Arial" charset="0"/>
                <a:cs typeface="Arial" charset="0"/>
              </a:rPr>
              <a:t>A pry bar  is an iron or  flat steel bar used as a lever, with a single curved end and flat points with a single small groove on each end. </a:t>
            </a:r>
          </a:p>
        </p:txBody>
      </p:sp>
      <p:pic>
        <p:nvPicPr>
          <p:cNvPr id="3076" name="Picture 3"/>
          <p:cNvPicPr>
            <a:picLocks noChangeAspect="1" noChangeArrowheads="1"/>
          </p:cNvPicPr>
          <p:nvPr/>
        </p:nvPicPr>
        <p:blipFill>
          <a:blip r:embed="rId3" cstate="print"/>
          <a:srcRect/>
          <a:stretch>
            <a:fillRect/>
          </a:stretch>
        </p:blipFill>
        <p:spPr bwMode="auto">
          <a:xfrm>
            <a:off x="2514600" y="3352800"/>
            <a:ext cx="3886200" cy="2514600"/>
          </a:xfrm>
          <a:prstGeom prst="rect">
            <a:avLst/>
          </a:prstGeom>
          <a:noFill/>
          <a:ln w="9525">
            <a:noFill/>
            <a:miter lim="800000"/>
            <a:headEnd/>
            <a:tailEnd/>
          </a:ln>
        </p:spPr>
      </p:pic>
      <p:sp>
        <p:nvSpPr>
          <p:cNvPr id="3077" name="TextBox 6"/>
          <p:cNvSpPr txBox="1">
            <a:spLocks noChangeArrowheads="1"/>
          </p:cNvSpPr>
          <p:nvPr/>
        </p:nvSpPr>
        <p:spPr bwMode="auto">
          <a:xfrm>
            <a:off x="2514600" y="6488113"/>
            <a:ext cx="3886200" cy="339725"/>
          </a:xfrm>
          <a:prstGeom prst="rect">
            <a:avLst/>
          </a:prstGeom>
          <a:noFill/>
          <a:ln w="9525">
            <a:noFill/>
            <a:miter lim="800000"/>
            <a:headEnd/>
            <a:tailEnd/>
          </a:ln>
        </p:spPr>
        <p:txBody>
          <a:bodyPr>
            <a:spAutoFit/>
          </a:bodyPr>
          <a:lstStyle/>
          <a:p>
            <a:r>
              <a:rPr lang="en-US" sz="800"/>
              <a:t>http://curbly_uploads_production.s3.amazonaws.com/photos/0000/0001/1432/pry_bar_large.jpg</a:t>
            </a:r>
          </a:p>
        </p:txBody>
      </p:sp>
      <p:sp>
        <p:nvSpPr>
          <p:cNvPr id="6" name="TextBox 5"/>
          <p:cNvSpPr txBox="1"/>
          <p:nvPr/>
        </p:nvSpPr>
        <p:spPr>
          <a:xfrm>
            <a:off x="3733800" y="5867400"/>
            <a:ext cx="2209800" cy="276999"/>
          </a:xfrm>
          <a:prstGeom prst="rect">
            <a:avLst/>
          </a:prstGeom>
          <a:noFill/>
        </p:spPr>
        <p:txBody>
          <a:bodyPr wrap="square" rtlCol="0">
            <a:spAutoFit/>
          </a:bodyPr>
          <a:lstStyle/>
          <a:p>
            <a:r>
              <a:rPr lang="en-US" sz="1200" dirty="0" smtClean="0"/>
              <a:t>Flat Pry Bar</a:t>
            </a:r>
            <a:endParaRPr lang="en-US"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FFFF00"/>
                </a:solidFill>
                <a:latin typeface="Arial" pitchFamily="34" charset="0"/>
                <a:cs typeface="Arial" pitchFamily="34" charset="0"/>
              </a:rPr>
              <a:t>PRY BARS</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457200" y="1524000"/>
            <a:ext cx="8229600" cy="2362200"/>
          </a:xfrm>
        </p:spPr>
        <p:txBody>
          <a:bodyPr/>
          <a:lstStyle/>
          <a:p>
            <a:r>
              <a:rPr lang="en-US" dirty="0" smtClean="0"/>
              <a:t>Typical pry bars are made of flat iron</a:t>
            </a:r>
            <a:endParaRPr lang="en-US" dirty="0"/>
          </a:p>
        </p:txBody>
      </p:sp>
      <p:pic>
        <p:nvPicPr>
          <p:cNvPr id="26627" name="Picture 3"/>
          <p:cNvPicPr>
            <a:picLocks noChangeAspect="1" noChangeArrowheads="1"/>
          </p:cNvPicPr>
          <p:nvPr/>
        </p:nvPicPr>
        <p:blipFill>
          <a:blip r:embed="rId3" cstate="print"/>
          <a:srcRect/>
          <a:stretch>
            <a:fillRect/>
          </a:stretch>
        </p:blipFill>
        <p:spPr bwMode="auto">
          <a:xfrm>
            <a:off x="2895600" y="3124200"/>
            <a:ext cx="3048000" cy="2209800"/>
          </a:xfrm>
          <a:prstGeom prst="rect">
            <a:avLst/>
          </a:prstGeom>
          <a:noFill/>
          <a:ln w="9525">
            <a:noFill/>
            <a:miter lim="800000"/>
            <a:headEnd/>
            <a:tailEnd/>
          </a:ln>
        </p:spPr>
      </p:pic>
      <p:sp>
        <p:nvSpPr>
          <p:cNvPr id="7" name="TextBox 6"/>
          <p:cNvSpPr txBox="1"/>
          <p:nvPr/>
        </p:nvSpPr>
        <p:spPr>
          <a:xfrm>
            <a:off x="4800600" y="6477000"/>
            <a:ext cx="2590800" cy="338554"/>
          </a:xfrm>
          <a:prstGeom prst="rect">
            <a:avLst/>
          </a:prstGeom>
          <a:noFill/>
        </p:spPr>
        <p:txBody>
          <a:bodyPr wrap="square" rtlCol="0">
            <a:spAutoFit/>
          </a:bodyPr>
          <a:lstStyle/>
          <a:p>
            <a:r>
              <a:rPr lang="en-US" sz="800" dirty="0" smtClean="0"/>
              <a:t>                                                                                                                                  http://www.steritool.com/images/product/10294.jpg</a:t>
            </a:r>
            <a:endParaRPr lang="en-US" sz="800" dirty="0"/>
          </a:p>
        </p:txBody>
      </p:sp>
      <p:sp>
        <p:nvSpPr>
          <p:cNvPr id="8" name="TextBox 7"/>
          <p:cNvSpPr txBox="1"/>
          <p:nvPr/>
        </p:nvSpPr>
        <p:spPr>
          <a:xfrm>
            <a:off x="1066800" y="6488668"/>
            <a:ext cx="3048000" cy="338554"/>
          </a:xfrm>
          <a:prstGeom prst="rect">
            <a:avLst/>
          </a:prstGeom>
          <a:noFill/>
        </p:spPr>
        <p:txBody>
          <a:bodyPr wrap="square" rtlCol="0">
            <a:spAutoFit/>
          </a:bodyPr>
          <a:lstStyle/>
          <a:p>
            <a:r>
              <a:rPr lang="en-US" sz="800" dirty="0" smtClean="0"/>
              <a:t>http://www.hand-tools.us/images/pictures/pry-bar--18in.-length.jpg</a:t>
            </a:r>
            <a:endParaRPr lang="en-US" sz="800" dirty="0"/>
          </a:p>
        </p:txBody>
      </p:sp>
      <p:sp>
        <p:nvSpPr>
          <p:cNvPr id="9" name="TextBox 8"/>
          <p:cNvSpPr txBox="1"/>
          <p:nvPr/>
        </p:nvSpPr>
        <p:spPr>
          <a:xfrm>
            <a:off x="3477768" y="5427148"/>
            <a:ext cx="1828800" cy="276999"/>
          </a:xfrm>
          <a:prstGeom prst="rect">
            <a:avLst/>
          </a:prstGeom>
          <a:noFill/>
        </p:spPr>
        <p:txBody>
          <a:bodyPr wrap="square" rtlCol="0">
            <a:spAutoFit/>
          </a:bodyPr>
          <a:lstStyle/>
          <a:p>
            <a:r>
              <a:rPr lang="en-US" sz="1200" dirty="0" smtClean="0"/>
              <a:t>Flat pry bar</a:t>
            </a:r>
            <a:endParaRPr 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3600" b="1" dirty="0" smtClean="0">
                <a:solidFill>
                  <a:srgbClr val="FFFF00"/>
                </a:solidFill>
                <a:latin typeface="Arial" charset="0"/>
                <a:cs typeface="Arial" charset="0"/>
              </a:rPr>
              <a:t>USAGE</a:t>
            </a:r>
          </a:p>
        </p:txBody>
      </p:sp>
      <p:sp>
        <p:nvSpPr>
          <p:cNvPr id="5123" name="Content Placeholder 2"/>
          <p:cNvSpPr>
            <a:spLocks noGrp="1"/>
          </p:cNvSpPr>
          <p:nvPr>
            <p:ph idx="1"/>
          </p:nvPr>
        </p:nvSpPr>
        <p:spPr>
          <a:xfrm>
            <a:off x="457200" y="1600200"/>
            <a:ext cx="8229600" cy="1828800"/>
          </a:xfrm>
        </p:spPr>
        <p:txBody>
          <a:bodyPr/>
          <a:lstStyle/>
          <a:p>
            <a:r>
              <a:rPr lang="en-US" sz="2800" dirty="0" smtClean="0">
                <a:latin typeface="Arial" charset="0"/>
                <a:cs typeface="Arial" charset="0"/>
              </a:rPr>
              <a:t>Pry bars are used for various tasks such as:</a:t>
            </a:r>
          </a:p>
          <a:p>
            <a:pPr lvl="2"/>
            <a:r>
              <a:rPr lang="en-US" sz="2000" dirty="0" smtClean="0">
                <a:latin typeface="Arial" charset="0"/>
                <a:cs typeface="Arial" charset="0"/>
              </a:rPr>
              <a:t>Demolition</a:t>
            </a:r>
          </a:p>
          <a:p>
            <a:pPr lvl="2"/>
            <a:r>
              <a:rPr lang="en-US" sz="2000" dirty="0" smtClean="0">
                <a:latin typeface="Arial" charset="0"/>
                <a:cs typeface="Arial" charset="0"/>
              </a:rPr>
              <a:t>Setting and </a:t>
            </a:r>
            <a:r>
              <a:rPr lang="en-US" sz="2000" dirty="0" smtClean="0">
                <a:latin typeface="Arial" charset="0"/>
                <a:cs typeface="Arial" charset="0"/>
              </a:rPr>
              <a:t>stripping </a:t>
            </a:r>
            <a:r>
              <a:rPr lang="en-US" sz="2000" dirty="0" smtClean="0">
                <a:latin typeface="Arial" charset="0"/>
                <a:cs typeface="Arial" charset="0"/>
              </a:rPr>
              <a:t>forms</a:t>
            </a:r>
          </a:p>
          <a:p>
            <a:pPr lvl="2"/>
            <a:r>
              <a:rPr lang="en-US" sz="2000" dirty="0" smtClean="0">
                <a:latin typeface="Arial" charset="0"/>
                <a:cs typeface="Arial" charset="0"/>
              </a:rPr>
              <a:t>Removing nails</a:t>
            </a:r>
          </a:p>
          <a:p>
            <a:pPr lvl="2"/>
            <a:endParaRPr lang="en-US" sz="2000" dirty="0" smtClean="0">
              <a:latin typeface="Arial" charset="0"/>
              <a:cs typeface="Arial" charset="0"/>
            </a:endParaRPr>
          </a:p>
          <a:p>
            <a:pPr lvl="2">
              <a:buFont typeface="Arial" charset="0"/>
              <a:buNone/>
            </a:pPr>
            <a:endParaRPr lang="en-US" sz="2000" dirty="0" smtClean="0">
              <a:latin typeface="Arial" charset="0"/>
              <a:cs typeface="Arial" charset="0"/>
            </a:endParaRPr>
          </a:p>
        </p:txBody>
      </p:sp>
      <p:pic>
        <p:nvPicPr>
          <p:cNvPr id="5124" name="Picture 2"/>
          <p:cNvPicPr>
            <a:picLocks noChangeAspect="1" noChangeArrowheads="1"/>
          </p:cNvPicPr>
          <p:nvPr/>
        </p:nvPicPr>
        <p:blipFill>
          <a:blip r:embed="rId3" cstate="print"/>
          <a:srcRect/>
          <a:stretch>
            <a:fillRect/>
          </a:stretch>
        </p:blipFill>
        <p:spPr bwMode="auto">
          <a:xfrm>
            <a:off x="2667000" y="3276600"/>
            <a:ext cx="3733800" cy="2733675"/>
          </a:xfrm>
          <a:prstGeom prst="rect">
            <a:avLst/>
          </a:prstGeom>
          <a:noFill/>
          <a:ln w="9525">
            <a:noFill/>
            <a:miter lim="800000"/>
            <a:headEnd/>
            <a:tailEnd/>
          </a:ln>
        </p:spPr>
      </p:pic>
      <p:sp>
        <p:nvSpPr>
          <p:cNvPr id="5125" name="TextBox 4"/>
          <p:cNvSpPr txBox="1">
            <a:spLocks noChangeArrowheads="1"/>
          </p:cNvSpPr>
          <p:nvPr/>
        </p:nvSpPr>
        <p:spPr bwMode="auto">
          <a:xfrm>
            <a:off x="2590800" y="6488113"/>
            <a:ext cx="4038600" cy="339725"/>
          </a:xfrm>
          <a:prstGeom prst="rect">
            <a:avLst/>
          </a:prstGeom>
          <a:noFill/>
          <a:ln w="9525">
            <a:noFill/>
            <a:miter lim="800000"/>
            <a:headEnd/>
            <a:tailEnd/>
          </a:ln>
        </p:spPr>
        <p:txBody>
          <a:bodyPr>
            <a:spAutoFit/>
          </a:bodyPr>
          <a:lstStyle/>
          <a:p>
            <a:r>
              <a:rPr lang="en-US" sz="800"/>
              <a:t>http://media.rd.com/rd/images/rdc/family-handyman/2004/06/restretch-carpet-09-ss.jpg</a:t>
            </a:r>
          </a:p>
        </p:txBody>
      </p:sp>
      <p:sp>
        <p:nvSpPr>
          <p:cNvPr id="6" name="TextBox 5"/>
          <p:cNvSpPr txBox="1"/>
          <p:nvPr/>
        </p:nvSpPr>
        <p:spPr>
          <a:xfrm>
            <a:off x="3429000" y="6019800"/>
            <a:ext cx="1828800" cy="276999"/>
          </a:xfrm>
          <a:prstGeom prst="rect">
            <a:avLst/>
          </a:prstGeom>
          <a:noFill/>
        </p:spPr>
        <p:txBody>
          <a:bodyPr wrap="square" rtlCol="0">
            <a:spAutoFit/>
          </a:bodyPr>
          <a:lstStyle/>
          <a:p>
            <a:r>
              <a:rPr lang="en-US" sz="1200" dirty="0" smtClean="0"/>
              <a:t>Proper usage of pry bar</a:t>
            </a:r>
            <a:endParaRPr lang="en-US" sz="1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3600" b="1" dirty="0" smtClean="0">
                <a:solidFill>
                  <a:srgbClr val="FFFF00"/>
                </a:solidFill>
                <a:latin typeface="Arial" charset="0"/>
                <a:cs typeface="Arial" charset="0"/>
              </a:rPr>
              <a:t>SAFETY HAZARDS</a:t>
            </a:r>
          </a:p>
        </p:txBody>
      </p:sp>
      <p:sp>
        <p:nvSpPr>
          <p:cNvPr id="6147" name="Content Placeholder 2"/>
          <p:cNvSpPr>
            <a:spLocks noGrp="1"/>
          </p:cNvSpPr>
          <p:nvPr>
            <p:ph idx="1"/>
          </p:nvPr>
        </p:nvSpPr>
        <p:spPr/>
        <p:txBody>
          <a:bodyPr/>
          <a:lstStyle/>
          <a:p>
            <a:r>
              <a:rPr lang="en-US" sz="2800" dirty="0" smtClean="0">
                <a:latin typeface="Arial" charset="0"/>
                <a:cs typeface="Arial" charset="0"/>
              </a:rPr>
              <a:t>The main safety hazards for pry bars are:</a:t>
            </a:r>
          </a:p>
          <a:p>
            <a:pPr lvl="1"/>
            <a:r>
              <a:rPr lang="en-US" sz="2400" dirty="0" smtClean="0">
                <a:latin typeface="Arial" charset="0"/>
                <a:cs typeface="Arial" charset="0"/>
              </a:rPr>
              <a:t>Pinched extremities such as fingers</a:t>
            </a:r>
          </a:p>
          <a:p>
            <a:pPr lvl="1"/>
            <a:r>
              <a:rPr lang="en-US" sz="2400" dirty="0" smtClean="0">
                <a:latin typeface="Arial" charset="0"/>
                <a:cs typeface="Arial" charset="0"/>
              </a:rPr>
              <a:t>Breaking loose large building components</a:t>
            </a:r>
          </a:p>
          <a:p>
            <a:pPr lvl="1"/>
            <a:r>
              <a:rPr lang="en-US" sz="2400" dirty="0" smtClean="0">
                <a:latin typeface="Arial" charset="0"/>
                <a:cs typeface="Arial" charset="0"/>
              </a:rPr>
              <a:t>Bruised knuckles</a:t>
            </a:r>
          </a:p>
          <a:p>
            <a:pPr lvl="1"/>
            <a:r>
              <a:rPr lang="en-US" sz="2400" dirty="0" smtClean="0">
                <a:latin typeface="Arial" charset="0"/>
                <a:cs typeface="Arial" charset="0"/>
              </a:rPr>
              <a:t>Back strain</a:t>
            </a:r>
          </a:p>
          <a:p>
            <a:pPr lvl="1"/>
            <a:r>
              <a:rPr lang="en-US" sz="2400" dirty="0" smtClean="0">
                <a:latin typeface="Arial" charset="0"/>
                <a:cs typeface="Arial" charset="0"/>
              </a:rPr>
              <a:t>Danger to workers below work area (falling objects)</a:t>
            </a:r>
          </a:p>
          <a:p>
            <a:pPr lvl="1"/>
            <a:r>
              <a:rPr lang="en-US" sz="2400" dirty="0" smtClean="0">
                <a:latin typeface="Arial" charset="0"/>
                <a:cs typeface="Arial" charset="0"/>
              </a:rPr>
              <a:t>Fall from lost balance</a:t>
            </a:r>
          </a:p>
          <a:p>
            <a:pPr lvl="1"/>
            <a:r>
              <a:rPr lang="en-US" sz="2400" dirty="0" smtClean="0">
                <a:latin typeface="Arial" charset="0"/>
                <a:cs typeface="Arial" charset="0"/>
              </a:rPr>
              <a:t>Electrocution</a:t>
            </a:r>
          </a:p>
          <a:p>
            <a:pPr lvl="1"/>
            <a:endParaRPr lang="en-US" sz="2400" dirty="0" smtClean="0">
              <a:latin typeface="Arial" charset="0"/>
              <a:cs typeface="Arial" charset="0"/>
            </a:endParaRPr>
          </a:p>
          <a:p>
            <a:pPr lvl="1"/>
            <a:endParaRPr lang="en-US" sz="2400" dirty="0" smtClean="0">
              <a:latin typeface="Arial" charset="0"/>
              <a:cs typeface="Arial" charset="0"/>
            </a:endParaRPr>
          </a:p>
          <a:p>
            <a:pPr lvl="1">
              <a:buFont typeface="Arial" charset="0"/>
              <a:buNone/>
            </a:pPr>
            <a:endParaRPr lang="en-US" sz="2400" dirty="0" smtClean="0">
              <a:latin typeface="Arial" charset="0"/>
              <a:cs typeface="Arial" charset="0"/>
            </a:endParaRPr>
          </a:p>
          <a:p>
            <a:pPr lvl="1"/>
            <a:endParaRPr lang="en-US" sz="240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z="3600" b="1" dirty="0" smtClean="0">
                <a:solidFill>
                  <a:srgbClr val="FFFF00"/>
                </a:solidFill>
                <a:latin typeface="Arial" pitchFamily="34" charset="0"/>
                <a:cs typeface="Arial" pitchFamily="34" charset="0"/>
              </a:rPr>
              <a:t>FATALITIES</a:t>
            </a:r>
          </a:p>
        </p:txBody>
      </p:sp>
      <p:sp>
        <p:nvSpPr>
          <p:cNvPr id="5" name="Content Placeholder 4"/>
          <p:cNvSpPr>
            <a:spLocks noGrp="1"/>
          </p:cNvSpPr>
          <p:nvPr>
            <p:ph idx="1"/>
          </p:nvPr>
        </p:nvSpPr>
        <p:spPr/>
        <p:txBody>
          <a:bodyPr/>
          <a:lstStyle/>
          <a:p>
            <a:r>
              <a:rPr lang="en-US" sz="2800" dirty="0" smtClean="0">
                <a:latin typeface="Arial" pitchFamily="34" charset="0"/>
                <a:cs typeface="Arial" pitchFamily="34" charset="0"/>
              </a:rPr>
              <a:t>12 </a:t>
            </a:r>
            <a:r>
              <a:rPr lang="en-US" sz="2800" dirty="0" smtClean="0">
                <a:latin typeface="Arial" pitchFamily="34" charset="0"/>
                <a:cs typeface="Arial" pitchFamily="34" charset="0"/>
              </a:rPr>
              <a:t>pry bar deaths were </a:t>
            </a:r>
            <a:r>
              <a:rPr lang="en-US" sz="2800" dirty="0" smtClean="0">
                <a:latin typeface="Arial" pitchFamily="34" charset="0"/>
                <a:cs typeface="Arial" pitchFamily="34" charset="0"/>
              </a:rPr>
              <a:t>investigated by OSHA from 1990 thru 2007.</a:t>
            </a:r>
            <a:endParaRPr lang="en-US" sz="2800" dirty="0">
              <a:latin typeface="Arial" pitchFamily="34" charset="0"/>
              <a:cs typeface="Arial" pitchFamily="34" charset="0"/>
            </a:endParaRPr>
          </a:p>
        </p:txBody>
      </p:sp>
      <p:graphicFrame>
        <p:nvGraphicFramePr>
          <p:cNvPr id="6" name="Content Placeholder 3"/>
          <p:cNvGraphicFramePr>
            <a:graphicFrameLocks/>
          </p:cNvGraphicFramePr>
          <p:nvPr/>
        </p:nvGraphicFramePr>
        <p:xfrm>
          <a:off x="914400" y="2819400"/>
          <a:ext cx="7391400" cy="33067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FFFF00"/>
                </a:solidFill>
                <a:latin typeface="Arial" pitchFamily="34" charset="0"/>
                <a:cs typeface="Arial" pitchFamily="34" charset="0"/>
              </a:rPr>
              <a:t>FATALITY EXAMPLES</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400" dirty="0" smtClean="0">
                <a:latin typeface="Arial" pitchFamily="34" charset="0"/>
                <a:cs typeface="Arial" pitchFamily="34" charset="0"/>
              </a:rPr>
              <a:t>A carpenter's helper was attempting to free a stuck auger from a guide by using a pry bar. When the auger was freed, it slid forward out of the guide and caused the pry bar to strike the employee on the right side of his head. He died as a result of this injury.</a:t>
            </a:r>
          </a:p>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A worker </a:t>
            </a:r>
            <a:r>
              <a:rPr lang="en-US" sz="2400" dirty="0" smtClean="0">
                <a:latin typeface="Arial" pitchFamily="34" charset="0"/>
                <a:cs typeface="Arial" pitchFamily="34" charset="0"/>
              </a:rPr>
              <a:t>was straddling </a:t>
            </a:r>
            <a:r>
              <a:rPr lang="en-US" sz="2400" dirty="0" smtClean="0">
                <a:latin typeface="Arial" pitchFamily="34" charset="0"/>
                <a:cs typeface="Arial" pitchFamily="34" charset="0"/>
              </a:rPr>
              <a:t>trusses </a:t>
            </a:r>
            <a:r>
              <a:rPr lang="en-US" sz="2400" dirty="0" smtClean="0">
                <a:latin typeface="Arial" pitchFamily="34" charset="0"/>
                <a:cs typeface="Arial" pitchFamily="34" charset="0"/>
              </a:rPr>
              <a:t>while trying to adjust the girder truss with a pry bar. The pry bar slipped and he lost his </a:t>
            </a:r>
            <a:r>
              <a:rPr lang="en-US" sz="2400" dirty="0" smtClean="0">
                <a:latin typeface="Arial" pitchFamily="34" charset="0"/>
                <a:cs typeface="Arial" pitchFamily="34" charset="0"/>
              </a:rPr>
              <a:t>balance. He </a:t>
            </a:r>
            <a:r>
              <a:rPr lang="en-US" sz="2400" dirty="0" smtClean="0">
                <a:latin typeface="Arial" pitchFamily="34" charset="0"/>
                <a:cs typeface="Arial" pitchFamily="34" charset="0"/>
              </a:rPr>
              <a:t>fell approximately 15 feet to the concrete floor below.</a:t>
            </a:r>
            <a:endParaRPr lang="en-US"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FFFF00"/>
                </a:solidFill>
                <a:latin typeface="Arial" pitchFamily="34" charset="0"/>
                <a:cs typeface="Arial" pitchFamily="34" charset="0"/>
              </a:rPr>
              <a:t>FATALITY </a:t>
            </a:r>
            <a:r>
              <a:rPr lang="en-US" sz="3600" b="1" dirty="0" smtClean="0">
                <a:solidFill>
                  <a:srgbClr val="FFFF00"/>
                </a:solidFill>
                <a:latin typeface="Arial" pitchFamily="34" charset="0"/>
                <a:cs typeface="Arial" pitchFamily="34" charset="0"/>
              </a:rPr>
              <a:t>EXAMPLE</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p:txBody>
          <a:bodyPr/>
          <a:lstStyle/>
          <a:p>
            <a:r>
              <a:rPr lang="en-US" sz="2000" dirty="0" smtClean="0">
                <a:latin typeface="Arial" pitchFamily="34" charset="0"/>
                <a:cs typeface="Arial" pitchFamily="34" charset="0"/>
              </a:rPr>
              <a:t>A worker was in the process of installing foundation support brackets and bolts to the foundation of a condo residence.  He was installing this bracket in the area of an exterior electric hot water heater on the patio of this unit.  He had installed the hold down bolts and was attempting to straighten the bolt with a pry bar. It appears that the pry bar, which was pressed against the wall support stud came into contact with and pinched or </a:t>
            </a:r>
            <a:r>
              <a:rPr lang="en-US" sz="2000" dirty="0" smtClean="0">
                <a:latin typeface="Arial" pitchFamily="34" charset="0"/>
                <a:cs typeface="Arial" pitchFamily="34" charset="0"/>
              </a:rPr>
              <a:t>otherwise </a:t>
            </a:r>
            <a:r>
              <a:rPr lang="en-US" sz="2000" dirty="0" smtClean="0">
                <a:latin typeface="Arial" pitchFamily="34" charset="0"/>
                <a:cs typeface="Arial" pitchFamily="34" charset="0"/>
              </a:rPr>
              <a:t>broke the insulation on a piece of </a:t>
            </a:r>
            <a:r>
              <a:rPr lang="en-US" sz="2000" dirty="0" err="1" smtClean="0">
                <a:latin typeface="Arial" pitchFamily="34" charset="0"/>
                <a:cs typeface="Arial" pitchFamily="34" charset="0"/>
              </a:rPr>
              <a:t>Romex</a:t>
            </a:r>
            <a:r>
              <a:rPr lang="en-US" sz="2000" dirty="0" smtClean="0">
                <a:latin typeface="Arial" pitchFamily="34" charset="0"/>
                <a:cs typeface="Arial" pitchFamily="34" charset="0"/>
              </a:rPr>
              <a:t> </a:t>
            </a:r>
            <a:r>
              <a:rPr lang="en-US" sz="2000" dirty="0" smtClean="0">
                <a:latin typeface="Arial" pitchFamily="34" charset="0"/>
                <a:cs typeface="Arial" pitchFamily="34" charset="0"/>
              </a:rPr>
              <a:t>cable which </a:t>
            </a:r>
            <a:r>
              <a:rPr lang="en-US" sz="2000" dirty="0" smtClean="0">
                <a:latin typeface="Arial" pitchFamily="34" charset="0"/>
                <a:cs typeface="Arial" pitchFamily="34" charset="0"/>
              </a:rPr>
              <a:t>was </a:t>
            </a:r>
            <a:r>
              <a:rPr lang="en-US" sz="2000" dirty="0" smtClean="0">
                <a:latin typeface="Arial" pitchFamily="34" charset="0"/>
                <a:cs typeface="Arial" pitchFamily="34" charset="0"/>
              </a:rPr>
              <a:t>energized.  </a:t>
            </a:r>
            <a:r>
              <a:rPr lang="en-US" sz="2000" dirty="0" smtClean="0">
                <a:latin typeface="Arial" pitchFamily="34" charset="0"/>
                <a:cs typeface="Arial" pitchFamily="34" charset="0"/>
              </a:rPr>
              <a:t>He suffered a fatal electrical shock when his pry bar made contact with the 110 volt circuit. </a:t>
            </a:r>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rgbClr val="FFFF00"/>
                </a:solidFill>
                <a:latin typeface="Arial" pitchFamily="34" charset="0"/>
                <a:cs typeface="Arial" pitchFamily="34" charset="0"/>
              </a:rPr>
              <a:t>OSHA REGULATIONS</a:t>
            </a:r>
            <a:endParaRPr lang="en-US" sz="3600" b="1" dirty="0">
              <a:solidFill>
                <a:srgbClr val="FFFF00"/>
              </a:solidFill>
              <a:latin typeface="Arial" pitchFamily="34" charset="0"/>
              <a:cs typeface="Arial" pitchFamily="34" charset="0"/>
            </a:endParaRPr>
          </a:p>
        </p:txBody>
      </p:sp>
      <p:sp>
        <p:nvSpPr>
          <p:cNvPr id="3" name="Content Placeholder 2"/>
          <p:cNvSpPr>
            <a:spLocks noGrp="1"/>
          </p:cNvSpPr>
          <p:nvPr>
            <p:ph idx="1"/>
          </p:nvPr>
        </p:nvSpPr>
        <p:spPr>
          <a:xfrm>
            <a:off x="457200" y="2133600"/>
            <a:ext cx="8229600" cy="3992563"/>
          </a:xfrm>
        </p:spPr>
        <p:txBody>
          <a:bodyPr/>
          <a:lstStyle/>
          <a:p>
            <a:r>
              <a:rPr lang="en-US" sz="2800" dirty="0" smtClean="0">
                <a:latin typeface="Arial" pitchFamily="34" charset="0"/>
                <a:cs typeface="Arial" pitchFamily="34" charset="0"/>
              </a:rPr>
              <a:t>Pry bars are not </a:t>
            </a:r>
            <a:r>
              <a:rPr lang="en-US" sz="2800" dirty="0" smtClean="0">
                <a:latin typeface="Arial" pitchFamily="34" charset="0"/>
                <a:cs typeface="Arial" pitchFamily="34" charset="0"/>
              </a:rPr>
              <a:t>specifically </a:t>
            </a:r>
            <a:r>
              <a:rPr lang="en-US" sz="2800" dirty="0" smtClean="0">
                <a:latin typeface="Arial" pitchFamily="34" charset="0"/>
                <a:cs typeface="Arial" pitchFamily="34" charset="0"/>
              </a:rPr>
              <a:t>mentioned in the OSHA Regulations.</a:t>
            </a:r>
            <a:endParaRPr lang="en-US" sz="2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1170</TotalTime>
  <Words>505</Words>
  <Application>Microsoft Office PowerPoint</Application>
  <PresentationFormat>On-screen Show (4:3)</PresentationFormat>
  <Paragraphs>65</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PRY BARS</vt:lpstr>
      <vt:lpstr>PRY BARS</vt:lpstr>
      <vt:lpstr>PRY BARS</vt:lpstr>
      <vt:lpstr>USAGE</vt:lpstr>
      <vt:lpstr>SAFETY HAZARDS</vt:lpstr>
      <vt:lpstr>FATALITIES</vt:lpstr>
      <vt:lpstr>FATALITY EXAMPLES</vt:lpstr>
      <vt:lpstr>FATALITY EXAMPLE</vt:lpstr>
      <vt:lpstr>OSHA REGULATIONS</vt:lpstr>
      <vt:lpstr>SAFETY PROCEDURES</vt:lpstr>
      <vt:lpstr>SAFETY PROCEDURES</vt:lpstr>
      <vt:lpstr>THINK SAFETY  WORK SAFELY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PRY BARS</dc:title>
  <dc:creator>Peter Alvarez</dc:creator>
  <cp:lastModifiedBy>Jimmie</cp:lastModifiedBy>
  <cp:revision>8</cp:revision>
  <dcterms:created xsi:type="dcterms:W3CDTF">2009-11-30T20:04:00Z</dcterms:created>
  <dcterms:modified xsi:type="dcterms:W3CDTF">2013-03-28T02:15:02Z</dcterms:modified>
</cp:coreProperties>
</file>