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4" r:id="rId4"/>
    <p:sldId id="266" r:id="rId5"/>
    <p:sldId id="267" r:id="rId6"/>
    <p:sldId id="265" r:id="rId7"/>
    <p:sldId id="268" r:id="rId8"/>
    <p:sldId id="269" r:id="rId9"/>
    <p:sldId id="261" r:id="rId10"/>
    <p:sldId id="270" r:id="rId11"/>
    <p:sldId id="275" r:id="rId12"/>
    <p:sldId id="258" r:id="rId13"/>
    <p:sldId id="276" r:id="rId14"/>
    <p:sldId id="278" r:id="rId15"/>
    <p:sldId id="277" r:id="rId16"/>
    <p:sldId id="259" r:id="rId17"/>
    <p:sldId id="271" r:id="rId18"/>
    <p:sldId id="262" r:id="rId19"/>
    <p:sldId id="279" r:id="rId20"/>
    <p:sldId id="273" r:id="rId21"/>
    <p:sldId id="263" r:id="rId22"/>
    <p:sldId id="274" r:id="rId23"/>
    <p:sldId id="280" r:id="rId24"/>
    <p:sldId id="26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101" d="100"/>
          <a:sy n="101" d="100"/>
        </p:scale>
        <p:origin x="-73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FA5A64-3896-4742-BD7B-63C3D9A71F47}" type="datetimeFigureOut">
              <a:rPr lang="en-US" smtClean="0"/>
              <a:pPr/>
              <a:t>3/4/2013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9AD7A-2E0D-4B5F-B05E-2C659020488F}" type="slidenum">
              <a:rPr lang="en-US" smtClean="0"/>
              <a:pPr/>
              <a:t>‹#›</a:t>
            </a:fld>
            <a:endParaRPr lang="en-US"/>
          </a:p>
        </p:txBody>
      </p:sp>
    </p:spTree>
    <p:extLst>
      <p:ext uri="{BB962C8B-B14F-4D97-AF65-F5344CB8AC3E}">
        <p14:creationId xmlns:p14="http://schemas.microsoft.com/office/powerpoint/2010/main" val="123598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2969AD7A-2E0D-4B5F-B05E-2C659020488F}" type="slidenum">
              <a:rPr lang="en-US" smtClean="0"/>
              <a:pPr/>
              <a:t>1</a:t>
            </a:fld>
            <a:endParaRPr lang="en-US"/>
          </a:p>
        </p:txBody>
      </p:sp>
    </p:spTree>
    <p:extLst>
      <p:ext uri="{BB962C8B-B14F-4D97-AF65-F5344CB8AC3E}">
        <p14:creationId xmlns:p14="http://schemas.microsoft.com/office/powerpoint/2010/main" val="3785744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10</a:t>
            </a:fld>
            <a:endParaRPr lang="en-US"/>
          </a:p>
        </p:txBody>
      </p:sp>
    </p:spTree>
    <p:extLst>
      <p:ext uri="{BB962C8B-B14F-4D97-AF65-F5344CB8AC3E}">
        <p14:creationId xmlns:p14="http://schemas.microsoft.com/office/powerpoint/2010/main" val="1788610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11</a:t>
            </a:fld>
            <a:endParaRPr lang="en-US"/>
          </a:p>
        </p:txBody>
      </p:sp>
    </p:spTree>
    <p:extLst>
      <p:ext uri="{BB962C8B-B14F-4D97-AF65-F5344CB8AC3E}">
        <p14:creationId xmlns:p14="http://schemas.microsoft.com/office/powerpoint/2010/main" val="344128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hazards</a:t>
            </a:r>
            <a:r>
              <a:rPr lang="en-US" baseline="0" dirty="0" smtClean="0"/>
              <a:t> / Safety concerns</a:t>
            </a:r>
            <a:endParaRPr lang="en-US" dirty="0"/>
          </a:p>
        </p:txBody>
      </p:sp>
      <p:sp>
        <p:nvSpPr>
          <p:cNvPr id="4" name="Slide Number Placeholder 3"/>
          <p:cNvSpPr>
            <a:spLocks noGrp="1"/>
          </p:cNvSpPr>
          <p:nvPr>
            <p:ph type="sldNum" sz="quarter" idx="10"/>
          </p:nvPr>
        </p:nvSpPr>
        <p:spPr/>
        <p:txBody>
          <a:bodyPr/>
          <a:lstStyle/>
          <a:p>
            <a:fld id="{2969AD7A-2E0D-4B5F-B05E-2C659020488F}" type="slidenum">
              <a:rPr lang="en-US" smtClean="0"/>
              <a:pPr/>
              <a:t>12</a:t>
            </a:fld>
            <a:endParaRPr lang="en-US"/>
          </a:p>
        </p:txBody>
      </p:sp>
    </p:spTree>
    <p:extLst>
      <p:ext uri="{BB962C8B-B14F-4D97-AF65-F5344CB8AC3E}">
        <p14:creationId xmlns:p14="http://schemas.microsoft.com/office/powerpoint/2010/main" val="255647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13</a:t>
            </a:fld>
            <a:endParaRPr lang="en-US"/>
          </a:p>
        </p:txBody>
      </p:sp>
    </p:spTree>
    <p:extLst>
      <p:ext uri="{BB962C8B-B14F-4D97-AF65-F5344CB8AC3E}">
        <p14:creationId xmlns:p14="http://schemas.microsoft.com/office/powerpoint/2010/main" val="964987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14</a:t>
            </a:fld>
            <a:endParaRPr lang="en-US"/>
          </a:p>
        </p:txBody>
      </p:sp>
    </p:spTree>
    <p:extLst>
      <p:ext uri="{BB962C8B-B14F-4D97-AF65-F5344CB8AC3E}">
        <p14:creationId xmlns:p14="http://schemas.microsoft.com/office/powerpoint/2010/main" val="3350864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15</a:t>
            </a:fld>
            <a:endParaRPr lang="en-US"/>
          </a:p>
        </p:txBody>
      </p:sp>
    </p:spTree>
    <p:extLst>
      <p:ext uri="{BB962C8B-B14F-4D97-AF65-F5344CB8AC3E}">
        <p14:creationId xmlns:p14="http://schemas.microsoft.com/office/powerpoint/2010/main" val="1411509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of fatalities</a:t>
            </a:r>
            <a:endParaRPr lang="en-US" dirty="0"/>
          </a:p>
        </p:txBody>
      </p:sp>
      <p:sp>
        <p:nvSpPr>
          <p:cNvPr id="4" name="Slide Number Placeholder 3"/>
          <p:cNvSpPr>
            <a:spLocks noGrp="1"/>
          </p:cNvSpPr>
          <p:nvPr>
            <p:ph type="sldNum" sz="quarter" idx="10"/>
          </p:nvPr>
        </p:nvSpPr>
        <p:spPr/>
        <p:txBody>
          <a:bodyPr/>
          <a:lstStyle/>
          <a:p>
            <a:fld id="{2969AD7A-2E0D-4B5F-B05E-2C659020488F}" type="slidenum">
              <a:rPr lang="en-US" smtClean="0"/>
              <a:pPr/>
              <a:t>16</a:t>
            </a:fld>
            <a:endParaRPr lang="en-US"/>
          </a:p>
        </p:txBody>
      </p:sp>
    </p:spTree>
    <p:extLst>
      <p:ext uri="{BB962C8B-B14F-4D97-AF65-F5344CB8AC3E}">
        <p14:creationId xmlns:p14="http://schemas.microsoft.com/office/powerpoint/2010/main" val="2425189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17</a:t>
            </a:fld>
            <a:endParaRPr lang="en-US"/>
          </a:p>
        </p:txBody>
      </p:sp>
    </p:spTree>
    <p:extLst>
      <p:ext uri="{BB962C8B-B14F-4D97-AF65-F5344CB8AC3E}">
        <p14:creationId xmlns:p14="http://schemas.microsoft.com/office/powerpoint/2010/main" val="3005563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regulations</a:t>
            </a:r>
            <a:endParaRPr lang="en-US" dirty="0"/>
          </a:p>
        </p:txBody>
      </p:sp>
      <p:sp>
        <p:nvSpPr>
          <p:cNvPr id="4" name="Slide Number Placeholder 3"/>
          <p:cNvSpPr>
            <a:spLocks noGrp="1"/>
          </p:cNvSpPr>
          <p:nvPr>
            <p:ph type="sldNum" sz="quarter" idx="10"/>
          </p:nvPr>
        </p:nvSpPr>
        <p:spPr/>
        <p:txBody>
          <a:bodyPr/>
          <a:lstStyle/>
          <a:p>
            <a:fld id="{2969AD7A-2E0D-4B5F-B05E-2C659020488F}" type="slidenum">
              <a:rPr lang="en-US" smtClean="0"/>
              <a:pPr/>
              <a:t>18</a:t>
            </a:fld>
            <a:endParaRPr lang="en-US"/>
          </a:p>
        </p:txBody>
      </p:sp>
    </p:spTree>
    <p:extLst>
      <p:ext uri="{BB962C8B-B14F-4D97-AF65-F5344CB8AC3E}">
        <p14:creationId xmlns:p14="http://schemas.microsoft.com/office/powerpoint/2010/main" val="4028707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19</a:t>
            </a:fld>
            <a:endParaRPr lang="en-US"/>
          </a:p>
        </p:txBody>
      </p:sp>
    </p:spTree>
    <p:extLst>
      <p:ext uri="{BB962C8B-B14F-4D97-AF65-F5344CB8AC3E}">
        <p14:creationId xmlns:p14="http://schemas.microsoft.com/office/powerpoint/2010/main" val="151698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Description</a:t>
            </a:r>
            <a:r>
              <a:rPr lang="en-US" baseline="0" dirty="0" smtClean="0"/>
              <a:t> / Historical Data</a:t>
            </a:r>
            <a:endParaRPr lang="en-US" dirty="0"/>
          </a:p>
        </p:txBody>
      </p:sp>
      <p:sp>
        <p:nvSpPr>
          <p:cNvPr id="4" name="Slide Number Placeholder 3"/>
          <p:cNvSpPr>
            <a:spLocks noGrp="1"/>
          </p:cNvSpPr>
          <p:nvPr>
            <p:ph type="sldNum" sz="quarter" idx="10"/>
          </p:nvPr>
        </p:nvSpPr>
        <p:spPr/>
        <p:txBody>
          <a:bodyPr/>
          <a:lstStyle/>
          <a:p>
            <a:fld id="{2969AD7A-2E0D-4B5F-B05E-2C659020488F}" type="slidenum">
              <a:rPr lang="en-US" smtClean="0"/>
              <a:pPr/>
              <a:t>2</a:t>
            </a:fld>
            <a:endParaRPr lang="en-US"/>
          </a:p>
        </p:txBody>
      </p:sp>
    </p:spTree>
    <p:extLst>
      <p:ext uri="{BB962C8B-B14F-4D97-AF65-F5344CB8AC3E}">
        <p14:creationId xmlns:p14="http://schemas.microsoft.com/office/powerpoint/2010/main" val="3100996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20</a:t>
            </a:fld>
            <a:endParaRPr lang="en-US"/>
          </a:p>
        </p:txBody>
      </p:sp>
    </p:spTree>
    <p:extLst>
      <p:ext uri="{BB962C8B-B14F-4D97-AF65-F5344CB8AC3E}">
        <p14:creationId xmlns:p14="http://schemas.microsoft.com/office/powerpoint/2010/main" val="3645640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Procedures</a:t>
            </a:r>
            <a:r>
              <a:rPr lang="en-US" baseline="0" dirty="0" smtClean="0"/>
              <a:t> / Best Practices</a:t>
            </a:r>
            <a:endParaRPr lang="en-US" dirty="0"/>
          </a:p>
        </p:txBody>
      </p:sp>
      <p:sp>
        <p:nvSpPr>
          <p:cNvPr id="4" name="Slide Number Placeholder 3"/>
          <p:cNvSpPr>
            <a:spLocks noGrp="1"/>
          </p:cNvSpPr>
          <p:nvPr>
            <p:ph type="sldNum" sz="quarter" idx="10"/>
          </p:nvPr>
        </p:nvSpPr>
        <p:spPr/>
        <p:txBody>
          <a:bodyPr/>
          <a:lstStyle/>
          <a:p>
            <a:fld id="{2969AD7A-2E0D-4B5F-B05E-2C659020488F}" type="slidenum">
              <a:rPr lang="en-US" smtClean="0"/>
              <a:pPr/>
              <a:t>21</a:t>
            </a:fld>
            <a:endParaRPr lang="en-US"/>
          </a:p>
        </p:txBody>
      </p:sp>
    </p:spTree>
    <p:extLst>
      <p:ext uri="{BB962C8B-B14F-4D97-AF65-F5344CB8AC3E}">
        <p14:creationId xmlns:p14="http://schemas.microsoft.com/office/powerpoint/2010/main" val="3928315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Tied off?</a:t>
            </a:r>
            <a:endParaRPr lang="en-US" dirty="0"/>
          </a:p>
        </p:txBody>
      </p:sp>
      <p:sp>
        <p:nvSpPr>
          <p:cNvPr id="4" name="Slide Number Placeholder 3"/>
          <p:cNvSpPr>
            <a:spLocks noGrp="1"/>
          </p:cNvSpPr>
          <p:nvPr>
            <p:ph type="sldNum" sz="quarter" idx="10"/>
          </p:nvPr>
        </p:nvSpPr>
        <p:spPr/>
        <p:txBody>
          <a:bodyPr/>
          <a:lstStyle/>
          <a:p>
            <a:fld id="{2969AD7A-2E0D-4B5F-B05E-2C659020488F}" type="slidenum">
              <a:rPr lang="en-US" smtClean="0"/>
              <a:pPr/>
              <a:t>22</a:t>
            </a:fld>
            <a:endParaRPr lang="en-US"/>
          </a:p>
        </p:txBody>
      </p:sp>
    </p:spTree>
    <p:extLst>
      <p:ext uri="{BB962C8B-B14F-4D97-AF65-F5344CB8AC3E}">
        <p14:creationId xmlns:p14="http://schemas.microsoft.com/office/powerpoint/2010/main" val="2959324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23</a:t>
            </a:fld>
            <a:endParaRPr lang="en-US"/>
          </a:p>
        </p:txBody>
      </p:sp>
    </p:spTree>
    <p:extLst>
      <p:ext uri="{BB962C8B-B14F-4D97-AF65-F5344CB8AC3E}">
        <p14:creationId xmlns:p14="http://schemas.microsoft.com/office/powerpoint/2010/main" val="3654771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Slide</a:t>
            </a:r>
            <a:endParaRPr lang="en-US" dirty="0"/>
          </a:p>
        </p:txBody>
      </p:sp>
      <p:sp>
        <p:nvSpPr>
          <p:cNvPr id="4" name="Slide Number Placeholder 3"/>
          <p:cNvSpPr>
            <a:spLocks noGrp="1"/>
          </p:cNvSpPr>
          <p:nvPr>
            <p:ph type="sldNum" sz="quarter" idx="10"/>
          </p:nvPr>
        </p:nvSpPr>
        <p:spPr/>
        <p:txBody>
          <a:bodyPr/>
          <a:lstStyle/>
          <a:p>
            <a:fld id="{2969AD7A-2E0D-4B5F-B05E-2C659020488F}" type="slidenum">
              <a:rPr lang="en-US" smtClean="0"/>
              <a:pPr/>
              <a:t>24</a:t>
            </a:fld>
            <a:endParaRPr lang="en-US"/>
          </a:p>
        </p:txBody>
      </p:sp>
    </p:spTree>
    <p:extLst>
      <p:ext uri="{BB962C8B-B14F-4D97-AF65-F5344CB8AC3E}">
        <p14:creationId xmlns:p14="http://schemas.microsoft.com/office/powerpoint/2010/main" val="326295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3</a:t>
            </a:fld>
            <a:endParaRPr lang="en-US"/>
          </a:p>
        </p:txBody>
      </p:sp>
    </p:spTree>
    <p:extLst>
      <p:ext uri="{BB962C8B-B14F-4D97-AF65-F5344CB8AC3E}">
        <p14:creationId xmlns:p14="http://schemas.microsoft.com/office/powerpoint/2010/main" val="168976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4</a:t>
            </a:fld>
            <a:endParaRPr lang="en-US"/>
          </a:p>
        </p:txBody>
      </p:sp>
    </p:spTree>
    <p:extLst>
      <p:ext uri="{BB962C8B-B14F-4D97-AF65-F5344CB8AC3E}">
        <p14:creationId xmlns:p14="http://schemas.microsoft.com/office/powerpoint/2010/main" val="294109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5</a:t>
            </a:fld>
            <a:endParaRPr lang="en-US"/>
          </a:p>
        </p:txBody>
      </p:sp>
    </p:spTree>
    <p:extLst>
      <p:ext uri="{BB962C8B-B14F-4D97-AF65-F5344CB8AC3E}">
        <p14:creationId xmlns:p14="http://schemas.microsoft.com/office/powerpoint/2010/main" val="212676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6</a:t>
            </a:fld>
            <a:endParaRPr lang="en-US"/>
          </a:p>
        </p:txBody>
      </p:sp>
    </p:spTree>
    <p:extLst>
      <p:ext uri="{BB962C8B-B14F-4D97-AF65-F5344CB8AC3E}">
        <p14:creationId xmlns:p14="http://schemas.microsoft.com/office/powerpoint/2010/main" val="2627060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7</a:t>
            </a:fld>
            <a:endParaRPr lang="en-US"/>
          </a:p>
        </p:txBody>
      </p:sp>
    </p:spTree>
    <p:extLst>
      <p:ext uri="{BB962C8B-B14F-4D97-AF65-F5344CB8AC3E}">
        <p14:creationId xmlns:p14="http://schemas.microsoft.com/office/powerpoint/2010/main" val="121135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AD7A-2E0D-4B5F-B05E-2C659020488F}" type="slidenum">
              <a:rPr lang="en-US" smtClean="0"/>
              <a:pPr/>
              <a:t>8</a:t>
            </a:fld>
            <a:endParaRPr lang="en-US"/>
          </a:p>
        </p:txBody>
      </p:sp>
    </p:spTree>
    <p:extLst>
      <p:ext uri="{BB962C8B-B14F-4D97-AF65-F5344CB8AC3E}">
        <p14:creationId xmlns:p14="http://schemas.microsoft.com/office/powerpoint/2010/main" val="3904443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Relevance</a:t>
            </a:r>
            <a:r>
              <a:rPr lang="en-US" baseline="0" dirty="0" smtClean="0"/>
              <a:t> to Construction</a:t>
            </a:r>
            <a:endParaRPr lang="en-US" dirty="0"/>
          </a:p>
        </p:txBody>
      </p:sp>
      <p:sp>
        <p:nvSpPr>
          <p:cNvPr id="4" name="Slide Number Placeholder 3"/>
          <p:cNvSpPr>
            <a:spLocks noGrp="1"/>
          </p:cNvSpPr>
          <p:nvPr>
            <p:ph type="sldNum" sz="quarter" idx="10"/>
          </p:nvPr>
        </p:nvSpPr>
        <p:spPr/>
        <p:txBody>
          <a:bodyPr/>
          <a:lstStyle/>
          <a:p>
            <a:fld id="{2969AD7A-2E0D-4B5F-B05E-2C659020488F}" type="slidenum">
              <a:rPr lang="en-US" smtClean="0"/>
              <a:pPr/>
              <a:t>9</a:t>
            </a:fld>
            <a:endParaRPr lang="en-US"/>
          </a:p>
        </p:txBody>
      </p:sp>
    </p:spTree>
    <p:extLst>
      <p:ext uri="{BB962C8B-B14F-4D97-AF65-F5344CB8AC3E}">
        <p14:creationId xmlns:p14="http://schemas.microsoft.com/office/powerpoint/2010/main" val="2974797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33F54D-9A07-4B6F-97F3-035C5D6B0750}"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498B3-AFB8-4013-B8BB-CBFDB32ACF7C}" type="slidenum">
              <a:rPr lang="en-US" smtClean="0"/>
              <a:pPr/>
              <a:t>‹#›</a:t>
            </a:fld>
            <a:endParaRPr lang="en-US"/>
          </a:p>
        </p:txBody>
      </p:sp>
    </p:spTree>
    <p:extLst>
      <p:ext uri="{BB962C8B-B14F-4D97-AF65-F5344CB8AC3E}">
        <p14:creationId xmlns:p14="http://schemas.microsoft.com/office/powerpoint/2010/main" val="318115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3F54D-9A07-4B6F-97F3-035C5D6B0750}"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498B3-AFB8-4013-B8BB-CBFDB32ACF7C}" type="slidenum">
              <a:rPr lang="en-US" smtClean="0"/>
              <a:pPr/>
              <a:t>‹#›</a:t>
            </a:fld>
            <a:endParaRPr lang="en-US"/>
          </a:p>
        </p:txBody>
      </p:sp>
    </p:spTree>
    <p:extLst>
      <p:ext uri="{BB962C8B-B14F-4D97-AF65-F5344CB8AC3E}">
        <p14:creationId xmlns:p14="http://schemas.microsoft.com/office/powerpoint/2010/main" val="170530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3F54D-9A07-4B6F-97F3-035C5D6B0750}"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498B3-AFB8-4013-B8BB-CBFDB32ACF7C}" type="slidenum">
              <a:rPr lang="en-US" smtClean="0"/>
              <a:pPr/>
              <a:t>‹#›</a:t>
            </a:fld>
            <a:endParaRPr lang="en-US"/>
          </a:p>
        </p:txBody>
      </p:sp>
    </p:spTree>
    <p:extLst>
      <p:ext uri="{BB962C8B-B14F-4D97-AF65-F5344CB8AC3E}">
        <p14:creationId xmlns:p14="http://schemas.microsoft.com/office/powerpoint/2010/main" val="28962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3F54D-9A07-4B6F-97F3-035C5D6B0750}"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498B3-AFB8-4013-B8BB-CBFDB32ACF7C}" type="slidenum">
              <a:rPr lang="en-US" smtClean="0"/>
              <a:pPr/>
              <a:t>‹#›</a:t>
            </a:fld>
            <a:endParaRPr lang="en-US"/>
          </a:p>
        </p:txBody>
      </p:sp>
    </p:spTree>
    <p:extLst>
      <p:ext uri="{BB962C8B-B14F-4D97-AF65-F5344CB8AC3E}">
        <p14:creationId xmlns:p14="http://schemas.microsoft.com/office/powerpoint/2010/main" val="86136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3F54D-9A07-4B6F-97F3-035C5D6B0750}"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498B3-AFB8-4013-B8BB-CBFDB32ACF7C}" type="slidenum">
              <a:rPr lang="en-US" smtClean="0"/>
              <a:pPr/>
              <a:t>‹#›</a:t>
            </a:fld>
            <a:endParaRPr lang="en-US"/>
          </a:p>
        </p:txBody>
      </p:sp>
    </p:spTree>
    <p:extLst>
      <p:ext uri="{BB962C8B-B14F-4D97-AF65-F5344CB8AC3E}">
        <p14:creationId xmlns:p14="http://schemas.microsoft.com/office/powerpoint/2010/main" val="425078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33F54D-9A07-4B6F-97F3-035C5D6B0750}"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498B3-AFB8-4013-B8BB-CBFDB32ACF7C}" type="slidenum">
              <a:rPr lang="en-US" smtClean="0"/>
              <a:pPr/>
              <a:t>‹#›</a:t>
            </a:fld>
            <a:endParaRPr lang="en-US"/>
          </a:p>
        </p:txBody>
      </p:sp>
    </p:spTree>
    <p:extLst>
      <p:ext uri="{BB962C8B-B14F-4D97-AF65-F5344CB8AC3E}">
        <p14:creationId xmlns:p14="http://schemas.microsoft.com/office/powerpoint/2010/main" val="54681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33F54D-9A07-4B6F-97F3-035C5D6B0750}" type="datetimeFigureOut">
              <a:rPr lang="en-US" smtClean="0"/>
              <a:pPr/>
              <a:t>3/4/2013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498B3-AFB8-4013-B8BB-CBFDB32ACF7C}" type="slidenum">
              <a:rPr lang="en-US" smtClean="0"/>
              <a:pPr/>
              <a:t>‹#›</a:t>
            </a:fld>
            <a:endParaRPr lang="en-US"/>
          </a:p>
        </p:txBody>
      </p:sp>
    </p:spTree>
    <p:extLst>
      <p:ext uri="{BB962C8B-B14F-4D97-AF65-F5344CB8AC3E}">
        <p14:creationId xmlns:p14="http://schemas.microsoft.com/office/powerpoint/2010/main" val="428574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33F54D-9A07-4B6F-97F3-035C5D6B0750}" type="datetimeFigureOut">
              <a:rPr lang="en-US" smtClean="0"/>
              <a:pPr/>
              <a:t>3/4/2013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498B3-AFB8-4013-B8BB-CBFDB32ACF7C}" type="slidenum">
              <a:rPr lang="en-US" smtClean="0"/>
              <a:pPr/>
              <a:t>‹#›</a:t>
            </a:fld>
            <a:endParaRPr lang="en-US"/>
          </a:p>
        </p:txBody>
      </p:sp>
    </p:spTree>
    <p:extLst>
      <p:ext uri="{BB962C8B-B14F-4D97-AF65-F5344CB8AC3E}">
        <p14:creationId xmlns:p14="http://schemas.microsoft.com/office/powerpoint/2010/main" val="947715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3F54D-9A07-4B6F-97F3-035C5D6B0750}" type="datetimeFigureOut">
              <a:rPr lang="en-US" smtClean="0"/>
              <a:pPr/>
              <a:t>3/4/2013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498B3-AFB8-4013-B8BB-CBFDB32ACF7C}" type="slidenum">
              <a:rPr lang="en-US" smtClean="0"/>
              <a:pPr/>
              <a:t>‹#›</a:t>
            </a:fld>
            <a:endParaRPr lang="en-US"/>
          </a:p>
        </p:txBody>
      </p:sp>
    </p:spTree>
    <p:extLst>
      <p:ext uri="{BB962C8B-B14F-4D97-AF65-F5344CB8AC3E}">
        <p14:creationId xmlns:p14="http://schemas.microsoft.com/office/powerpoint/2010/main" val="382658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3F54D-9A07-4B6F-97F3-035C5D6B0750}"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498B3-AFB8-4013-B8BB-CBFDB32ACF7C}" type="slidenum">
              <a:rPr lang="en-US" smtClean="0"/>
              <a:pPr/>
              <a:t>‹#›</a:t>
            </a:fld>
            <a:endParaRPr lang="en-US"/>
          </a:p>
        </p:txBody>
      </p:sp>
    </p:spTree>
    <p:extLst>
      <p:ext uri="{BB962C8B-B14F-4D97-AF65-F5344CB8AC3E}">
        <p14:creationId xmlns:p14="http://schemas.microsoft.com/office/powerpoint/2010/main" val="386030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3F54D-9A07-4B6F-97F3-035C5D6B0750}"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498B3-AFB8-4013-B8BB-CBFDB32ACF7C}" type="slidenum">
              <a:rPr lang="en-US" smtClean="0"/>
              <a:pPr/>
              <a:t>‹#›</a:t>
            </a:fld>
            <a:endParaRPr lang="en-US"/>
          </a:p>
        </p:txBody>
      </p:sp>
    </p:spTree>
    <p:extLst>
      <p:ext uri="{BB962C8B-B14F-4D97-AF65-F5344CB8AC3E}">
        <p14:creationId xmlns:p14="http://schemas.microsoft.com/office/powerpoint/2010/main" val="94570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3F54D-9A07-4B6F-97F3-035C5D6B0750}" type="datetimeFigureOut">
              <a:rPr lang="en-US" smtClean="0"/>
              <a:pPr/>
              <a:t>3/4/2013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498B3-AFB8-4013-B8BB-CBFDB32ACF7C}" type="slidenum">
              <a:rPr lang="en-US" smtClean="0"/>
              <a:pPr/>
              <a:t>‹#›</a:t>
            </a:fld>
            <a:endParaRPr lang="en-US"/>
          </a:p>
        </p:txBody>
      </p:sp>
    </p:spTree>
    <p:extLst>
      <p:ext uri="{BB962C8B-B14F-4D97-AF65-F5344CB8AC3E}">
        <p14:creationId xmlns:p14="http://schemas.microsoft.com/office/powerpoint/2010/main" val="36669285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latin typeface="Arial" pitchFamily="34" charset="0"/>
                <a:cs typeface="Arial" pitchFamily="34" charset="0"/>
              </a:rPr>
              <a:t>Pruning Saws</a:t>
            </a:r>
            <a:endParaRPr lang="en-US" sz="5400" b="1" dirty="0">
              <a:solidFill>
                <a:srgbClr val="FFFF00"/>
              </a:solidFill>
              <a:latin typeface="Arial" pitchFamily="34" charset="0"/>
              <a:cs typeface="Arial"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0" y="1295400"/>
            <a:ext cx="4924425" cy="4924425"/>
          </a:xfrm>
        </p:spPr>
      </p:pic>
      <p:sp>
        <p:nvSpPr>
          <p:cNvPr id="3" name="TextBox 2"/>
          <p:cNvSpPr txBox="1"/>
          <p:nvPr/>
        </p:nvSpPr>
        <p:spPr>
          <a:xfrm>
            <a:off x="1143000" y="6400800"/>
            <a:ext cx="6629400" cy="215444"/>
          </a:xfrm>
          <a:prstGeom prst="rect">
            <a:avLst/>
          </a:prstGeom>
          <a:noFill/>
        </p:spPr>
        <p:txBody>
          <a:bodyPr wrap="square" rtlCol="0">
            <a:spAutoFit/>
          </a:bodyPr>
          <a:lstStyle/>
          <a:p>
            <a:pPr lvl="0" fontAlgn="base">
              <a:spcBef>
                <a:spcPct val="0"/>
              </a:spcBef>
              <a:spcAft>
                <a:spcPct val="0"/>
              </a:spcAft>
            </a:pPr>
            <a:r>
              <a:rPr lang="en-US" sz="800" dirty="0">
                <a:solidFill>
                  <a:srgbClr val="FFFFFF"/>
                </a:solidFill>
                <a:latin typeface="Arial" charset="0"/>
              </a:rPr>
              <a:t>http://2.bp.blogspot.com/_kM7t6IwmQlQ/SQc65HgEWBI/AAAAAAAAE4Y/8CHm5hW_L4g/s400/professional+pruning+saws.JPG</a:t>
            </a:r>
          </a:p>
        </p:txBody>
      </p:sp>
    </p:spTree>
    <p:extLst>
      <p:ext uri="{BB962C8B-B14F-4D97-AF65-F5344CB8AC3E}">
        <p14:creationId xmlns:p14="http://schemas.microsoft.com/office/powerpoint/2010/main" val="397666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Pruning Hazards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219200"/>
            <a:ext cx="8229600" cy="4525963"/>
          </a:xfrm>
        </p:spPr>
        <p:txBody>
          <a:bodyPr>
            <a:normAutofit/>
          </a:bodyPr>
          <a:lstStyle/>
          <a:p>
            <a:pPr marL="0" indent="0">
              <a:buNone/>
            </a:pPr>
            <a:r>
              <a:rPr lang="en-US" dirty="0" smtClean="0">
                <a:latin typeface="Arial" pitchFamily="34" charset="0"/>
                <a:cs typeface="Arial" pitchFamily="34" charset="0"/>
              </a:rPr>
              <a:t>Many </a:t>
            </a:r>
            <a:r>
              <a:rPr lang="en-US" dirty="0">
                <a:latin typeface="Arial" pitchFamily="34" charset="0"/>
                <a:cs typeface="Arial" pitchFamily="34" charset="0"/>
              </a:rPr>
              <a:t>pruning activities require workers to </a:t>
            </a:r>
            <a:r>
              <a:rPr lang="en-US" dirty="0" smtClean="0">
                <a:latin typeface="Arial" pitchFamily="34" charset="0"/>
                <a:cs typeface="Arial" pitchFamily="34" charset="0"/>
              </a:rPr>
              <a:t>enter into thick brush, creating a safety hazard. Such an environment can cause skin lacerations or eyes harmed due to ricocheting branches, flying debris, or sharp twigs.</a:t>
            </a:r>
            <a:endParaRPr lang="en-US"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790950"/>
            <a:ext cx="3784600" cy="2838450"/>
          </a:xfrm>
          <a:prstGeom prst="rect">
            <a:avLst/>
          </a:prstGeom>
        </p:spPr>
      </p:pic>
      <p:sp>
        <p:nvSpPr>
          <p:cNvPr id="6" name="TextBox 5"/>
          <p:cNvSpPr txBox="1"/>
          <p:nvPr/>
        </p:nvSpPr>
        <p:spPr>
          <a:xfrm>
            <a:off x="5943600" y="5305961"/>
            <a:ext cx="2971800" cy="1323439"/>
          </a:xfrm>
          <a:prstGeom prst="rect">
            <a:avLst/>
          </a:prstGeom>
          <a:noFill/>
        </p:spPr>
        <p:txBody>
          <a:bodyPr wrap="square" rtlCol="0">
            <a:spAutoFit/>
          </a:bodyPr>
          <a:lstStyle/>
          <a:p>
            <a:r>
              <a:rPr lang="en-US" sz="2000" dirty="0" smtClean="0">
                <a:latin typeface="Arial" pitchFamily="34" charset="0"/>
                <a:cs typeface="Arial" pitchFamily="34" charset="0"/>
              </a:rPr>
              <a:t>A potentially hazardous area in which pruning saws would typically be used.</a:t>
            </a:r>
            <a:endParaRPr lang="en-US" sz="2000" dirty="0">
              <a:latin typeface="Arial" pitchFamily="34" charset="0"/>
              <a:cs typeface="Arial" pitchFamily="34" charset="0"/>
            </a:endParaRPr>
          </a:p>
        </p:txBody>
      </p:sp>
      <p:sp>
        <p:nvSpPr>
          <p:cNvPr id="7" name="TextBox 6"/>
          <p:cNvSpPr txBox="1"/>
          <p:nvPr/>
        </p:nvSpPr>
        <p:spPr>
          <a:xfrm>
            <a:off x="1981200" y="6642556"/>
            <a:ext cx="2133600" cy="215444"/>
          </a:xfrm>
          <a:prstGeom prst="rect">
            <a:avLst/>
          </a:prstGeom>
          <a:noFill/>
        </p:spPr>
        <p:txBody>
          <a:bodyPr wrap="square" rtlCol="0">
            <a:spAutoFit/>
          </a:bodyPr>
          <a:lstStyle/>
          <a:p>
            <a:r>
              <a:rPr lang="en-US" sz="800" dirty="0">
                <a:latin typeface="Arial" pitchFamily="34" charset="0"/>
                <a:cs typeface="Arial" pitchFamily="34" charset="0"/>
              </a:rPr>
              <a:t>http://www.pansite.org/vegetation.JPG</a:t>
            </a:r>
          </a:p>
        </p:txBody>
      </p:sp>
    </p:spTree>
    <p:extLst>
      <p:ext uri="{BB962C8B-B14F-4D97-AF65-F5344CB8AC3E}">
        <p14:creationId xmlns:p14="http://schemas.microsoft.com/office/powerpoint/2010/main" val="4050742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Pruning Hazards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2027237"/>
            <a:ext cx="6705600" cy="3763963"/>
          </a:xfrm>
        </p:spPr>
        <p:txBody>
          <a:bodyPr/>
          <a:lstStyle/>
          <a:p>
            <a:r>
              <a:rPr lang="en-US" dirty="0" smtClean="0">
                <a:latin typeface="Arial" pitchFamily="34" charset="0"/>
                <a:cs typeface="Arial" pitchFamily="34" charset="0"/>
              </a:rPr>
              <a:t>Sawing </a:t>
            </a:r>
            <a:r>
              <a:rPr lang="en-US" dirty="0">
                <a:latin typeface="Arial" pitchFamily="34" charset="0"/>
                <a:cs typeface="Arial" pitchFamily="34" charset="0"/>
              </a:rPr>
              <a:t>branches may cause particulate matter to fill the air.  This presents an inhalation </a:t>
            </a:r>
            <a:r>
              <a:rPr lang="en-US" dirty="0" smtClean="0">
                <a:latin typeface="Arial" pitchFamily="34" charset="0"/>
                <a:cs typeface="Arial" pitchFamily="34" charset="0"/>
              </a:rPr>
              <a:t>hazard.</a:t>
            </a:r>
            <a:br>
              <a:rPr lang="en-US" dirty="0" smtClean="0">
                <a:latin typeface="Arial" pitchFamily="34" charset="0"/>
                <a:cs typeface="Arial" pitchFamily="34" charset="0"/>
              </a:rPr>
            </a:br>
            <a:endParaRPr lang="en-US" dirty="0">
              <a:latin typeface="Arial" pitchFamily="34" charset="0"/>
              <a:cs typeface="Arial" pitchFamily="34" charset="0"/>
            </a:endParaRPr>
          </a:p>
          <a:p>
            <a:r>
              <a:rPr lang="en-US" dirty="0" smtClean="0">
                <a:latin typeface="Arial" pitchFamily="34" charset="0"/>
                <a:cs typeface="Arial" pitchFamily="34" charset="0"/>
              </a:rPr>
              <a:t>Falling </a:t>
            </a:r>
            <a:r>
              <a:rPr lang="en-US" dirty="0">
                <a:latin typeface="Arial" pitchFamily="34" charset="0"/>
                <a:cs typeface="Arial" pitchFamily="34" charset="0"/>
              </a:rPr>
              <a:t>limbs and debris are dangerous and may be </a:t>
            </a:r>
            <a:r>
              <a:rPr lang="en-US" dirty="0" smtClean="0">
                <a:latin typeface="Arial" pitchFamily="34" charset="0"/>
                <a:cs typeface="Arial" pitchFamily="34" charset="0"/>
              </a:rPr>
              <a:t>fatal.</a:t>
            </a:r>
            <a:endParaRPr lang="en-US" u="sng" dirty="0">
              <a:latin typeface="Arial" pitchFamily="34" charset="0"/>
              <a:cs typeface="Arial" pitchFamily="34" charset="0"/>
            </a:endParaRPr>
          </a:p>
          <a:p>
            <a:endParaRPr lang="en-US" dirty="0"/>
          </a:p>
        </p:txBody>
      </p:sp>
      <p:sp>
        <p:nvSpPr>
          <p:cNvPr id="4" name="TextBox 3"/>
          <p:cNvSpPr txBox="1"/>
          <p:nvPr/>
        </p:nvSpPr>
        <p:spPr>
          <a:xfrm>
            <a:off x="457200" y="1411069"/>
            <a:ext cx="4572000" cy="646331"/>
          </a:xfrm>
          <a:prstGeom prst="rect">
            <a:avLst/>
          </a:prstGeom>
          <a:noFill/>
        </p:spPr>
        <p:txBody>
          <a:bodyPr wrap="square" rtlCol="0">
            <a:spAutoFit/>
          </a:bodyPr>
          <a:lstStyle/>
          <a:p>
            <a:r>
              <a:rPr lang="en-US" sz="3600" dirty="0" smtClean="0">
                <a:latin typeface="Arial" pitchFamily="34" charset="0"/>
                <a:cs typeface="Arial" pitchFamily="34" charset="0"/>
              </a:rPr>
              <a:t>Branches or Foliage</a:t>
            </a:r>
            <a:endParaRPr lang="en-US" sz="3600" dirty="0">
              <a:latin typeface="Arial" pitchFamily="34" charset="0"/>
              <a:cs typeface="Arial" pitchFamily="34"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00" y="2057400"/>
            <a:ext cx="2590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837112" y="6619876"/>
            <a:ext cx="4306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http://static.howstuffworks.com/gif/rd/how-to-know-when-to-use-saws-for-pruning-trees0.jpg</a:t>
            </a:r>
          </a:p>
        </p:txBody>
      </p:sp>
      <p:sp>
        <p:nvSpPr>
          <p:cNvPr id="7" name="TextBox 6"/>
          <p:cNvSpPr txBox="1"/>
          <p:nvPr/>
        </p:nvSpPr>
        <p:spPr>
          <a:xfrm>
            <a:off x="6350000" y="5334000"/>
            <a:ext cx="2794000" cy="1015663"/>
          </a:xfrm>
          <a:prstGeom prst="rect">
            <a:avLst/>
          </a:prstGeom>
          <a:noFill/>
        </p:spPr>
        <p:txBody>
          <a:bodyPr wrap="square" rtlCol="0">
            <a:spAutoFit/>
          </a:bodyPr>
          <a:lstStyle/>
          <a:p>
            <a:r>
              <a:rPr lang="en-US" sz="2000" dirty="0" smtClean="0">
                <a:latin typeface="Arial" pitchFamily="34" charset="0"/>
                <a:cs typeface="Arial" pitchFamily="34" charset="0"/>
              </a:rPr>
              <a:t>Cutting branches with pruning saws can be hazardous.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737737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Pruning Hazards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2003286"/>
            <a:ext cx="5257800" cy="4321314"/>
          </a:xfrm>
        </p:spPr>
        <p:txBody>
          <a:bodyPr>
            <a:normAutofit fontScale="85000" lnSpcReduction="20000"/>
          </a:bodyPr>
          <a:lstStyle/>
          <a:p>
            <a:r>
              <a:rPr lang="en-US" sz="5100" dirty="0" smtClean="0">
                <a:latin typeface="Arial" pitchFamily="34" charset="0"/>
                <a:cs typeface="Arial" pitchFamily="34" charset="0"/>
              </a:rPr>
              <a:t>It is important to check the condition of the pruning blade before use. A dull or rusty blade can be a safety hazard as well as inefficient. </a:t>
            </a:r>
            <a:endParaRPr lang="en-US" dirty="0"/>
          </a:p>
        </p:txBody>
      </p:sp>
      <p:sp>
        <p:nvSpPr>
          <p:cNvPr id="4" name="TextBox 3"/>
          <p:cNvSpPr txBox="1"/>
          <p:nvPr/>
        </p:nvSpPr>
        <p:spPr>
          <a:xfrm>
            <a:off x="457200" y="1308100"/>
            <a:ext cx="7391400" cy="646331"/>
          </a:xfrm>
          <a:prstGeom prst="rect">
            <a:avLst/>
          </a:prstGeom>
          <a:noFill/>
        </p:spPr>
        <p:txBody>
          <a:bodyPr wrap="square" rtlCol="0">
            <a:spAutoFit/>
          </a:bodyPr>
          <a:lstStyle/>
          <a:p>
            <a:r>
              <a:rPr lang="en-US" sz="3600" dirty="0" smtClean="0">
                <a:latin typeface="Arial" pitchFamily="34" charset="0"/>
                <a:cs typeface="Arial" pitchFamily="34" charset="0"/>
              </a:rPr>
              <a:t>Blade Condition and Maintenance</a:t>
            </a:r>
            <a:endParaRPr lang="en-US" sz="3600" dirty="0">
              <a:latin typeface="Arial" pitchFamily="34" charset="0"/>
              <a:cs typeface="Arial" pitchFamily="34" charset="0"/>
            </a:endParaRPr>
          </a:p>
        </p:txBody>
      </p:sp>
      <p:sp>
        <p:nvSpPr>
          <p:cNvPr id="5" name="TextBox 4"/>
          <p:cNvSpPr txBox="1"/>
          <p:nvPr/>
        </p:nvSpPr>
        <p:spPr>
          <a:xfrm>
            <a:off x="457200" y="6303377"/>
            <a:ext cx="2667000" cy="338554"/>
          </a:xfrm>
          <a:prstGeom prst="rect">
            <a:avLst/>
          </a:prstGeom>
          <a:noFill/>
        </p:spPr>
        <p:txBody>
          <a:bodyPr wrap="square" rtlCol="0">
            <a:spAutoFit/>
          </a:bodyPr>
          <a:lstStyle/>
          <a:p>
            <a:r>
              <a:rPr lang="en-US" sz="800" dirty="0">
                <a:latin typeface="Arial" pitchFamily="34" charset="0"/>
                <a:cs typeface="Arial" pitchFamily="34" charset="0"/>
              </a:rPr>
              <a:t>http://www.ehow.com/pruning-saw/#ixzz1HSJ6f3AQ</a:t>
            </a:r>
            <a:br>
              <a:rPr lang="en-US" sz="800" dirty="0">
                <a:latin typeface="Arial" pitchFamily="34" charset="0"/>
                <a:cs typeface="Arial" pitchFamily="34" charset="0"/>
              </a:rPr>
            </a:br>
            <a:endParaRPr lang="en-US" sz="800" dirty="0"/>
          </a:p>
        </p:txBody>
      </p:sp>
      <p:sp>
        <p:nvSpPr>
          <p:cNvPr id="7" name="TextBox 6"/>
          <p:cNvSpPr txBox="1"/>
          <p:nvPr/>
        </p:nvSpPr>
        <p:spPr>
          <a:xfrm>
            <a:off x="5207000" y="6434554"/>
            <a:ext cx="3886200" cy="215444"/>
          </a:xfrm>
          <a:prstGeom prst="rect">
            <a:avLst/>
          </a:prstGeom>
          <a:noFill/>
        </p:spPr>
        <p:txBody>
          <a:bodyPr wrap="square" rtlCol="0">
            <a:spAutoFit/>
          </a:bodyPr>
          <a:lstStyle/>
          <a:p>
            <a:r>
              <a:rPr lang="en-US" sz="800" dirty="0">
                <a:latin typeface="Arial" pitchFamily="34" charset="0"/>
                <a:cs typeface="Arial" pitchFamily="34" charset="0"/>
              </a:rPr>
              <a:t>http://i.ehow.co.uk/images/a07/a8/ca/remove-rust-saw-800X800.jpg</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8126" b="20457"/>
          <a:stretch/>
        </p:blipFill>
        <p:spPr>
          <a:xfrm>
            <a:off x="5740400" y="2145135"/>
            <a:ext cx="3225800" cy="2627426"/>
          </a:xfrm>
          <a:prstGeom prst="rect">
            <a:avLst/>
          </a:prstGeom>
        </p:spPr>
      </p:pic>
      <p:sp>
        <p:nvSpPr>
          <p:cNvPr id="11" name="TextBox 10"/>
          <p:cNvSpPr txBox="1"/>
          <p:nvPr/>
        </p:nvSpPr>
        <p:spPr>
          <a:xfrm>
            <a:off x="5715000" y="4772561"/>
            <a:ext cx="3454400" cy="1323439"/>
          </a:xfrm>
          <a:prstGeom prst="rect">
            <a:avLst/>
          </a:prstGeom>
          <a:noFill/>
        </p:spPr>
        <p:txBody>
          <a:bodyPr wrap="square" rtlCol="0">
            <a:spAutoFit/>
          </a:bodyPr>
          <a:lstStyle/>
          <a:p>
            <a:r>
              <a:rPr lang="en-US" sz="2000" dirty="0" smtClean="0">
                <a:latin typeface="Arial" pitchFamily="34" charset="0"/>
                <a:cs typeface="Arial" pitchFamily="34" charset="0"/>
              </a:rPr>
              <a:t>Pruning </a:t>
            </a:r>
            <a:r>
              <a:rPr lang="en-US" sz="2000" dirty="0">
                <a:latin typeface="Arial" pitchFamily="34" charset="0"/>
                <a:cs typeface="Arial" pitchFamily="34" charset="0"/>
              </a:rPr>
              <a:t>saws need regular maintenance and upkeep to keep them in pristine condition. </a:t>
            </a:r>
          </a:p>
        </p:txBody>
      </p:sp>
    </p:spTree>
    <p:extLst>
      <p:ext uri="{BB962C8B-B14F-4D97-AF65-F5344CB8AC3E}">
        <p14:creationId xmlns:p14="http://schemas.microsoft.com/office/powerpoint/2010/main" val="3892229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Pruning Hazards</a:t>
            </a:r>
            <a:endParaRPr lang="en-US" dirty="0">
              <a:solidFill>
                <a:srgbClr val="FFFF00"/>
              </a:solidFill>
              <a:latin typeface="Arial" pitchFamily="34" charset="0"/>
              <a:cs typeface="Arial" pitchFamily="34" charset="0"/>
            </a:endParaRPr>
          </a:p>
        </p:txBody>
      </p:sp>
      <p:sp>
        <p:nvSpPr>
          <p:cNvPr id="4" name="Rectangle 3"/>
          <p:cNvSpPr>
            <a:spLocks noGrp="1" noChangeArrowheads="1"/>
          </p:cNvSpPr>
          <p:nvPr>
            <p:ph idx="1"/>
          </p:nvPr>
        </p:nvSpPr>
        <p:spPr>
          <a:xfrm>
            <a:off x="685800" y="1954431"/>
            <a:ext cx="8229600" cy="4724400"/>
          </a:xfrm>
        </p:spPr>
        <p:txBody>
          <a:bodyPr>
            <a:normAutofit fontScale="92500" lnSpcReduction="10000"/>
          </a:bodyPr>
          <a:lstStyle/>
          <a:p>
            <a:r>
              <a:rPr lang="en-US" sz="2800" dirty="0" smtClean="0">
                <a:latin typeface="Arial" pitchFamily="34" charset="0"/>
                <a:cs typeface="Arial" pitchFamily="34" charset="0"/>
              </a:rPr>
              <a:t>Pinch Point: Many pruning saws are collapsible. Fingers could be caught between the blade and the handle </a:t>
            </a:r>
            <a:br>
              <a:rPr lang="en-US" sz="2800" dirty="0" smtClean="0">
                <a:latin typeface="Arial" pitchFamily="34" charset="0"/>
                <a:cs typeface="Arial" pitchFamily="34" charset="0"/>
              </a:rPr>
            </a:b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Slipping: Proper control must be maintained over the blade to avoid slipping.  A slip could result in a severe cut.</a:t>
            </a:r>
            <a:br>
              <a:rPr lang="en-US" sz="2800" dirty="0" smtClean="0">
                <a:latin typeface="Arial" pitchFamily="34" charset="0"/>
                <a:cs typeface="Arial" pitchFamily="34" charset="0"/>
              </a:rPr>
            </a:b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Breaking: Using excessive force while pruning may cause the blade to break.  The resulting metal shards could injure the user</a:t>
            </a:r>
          </a:p>
          <a:p>
            <a:pPr eaLnBrk="1" hangingPunct="1">
              <a:buFontTx/>
              <a:buNone/>
            </a:pPr>
            <a:r>
              <a:rPr lang="en-US" sz="2800" dirty="0" smtClean="0">
                <a:latin typeface="Arial" pitchFamily="34" charset="0"/>
                <a:cs typeface="Arial" pitchFamily="34" charset="0"/>
              </a:rPr>
              <a:t>  </a:t>
            </a:r>
          </a:p>
        </p:txBody>
      </p:sp>
      <p:sp>
        <p:nvSpPr>
          <p:cNvPr id="5" name="TextBox 4"/>
          <p:cNvSpPr txBox="1"/>
          <p:nvPr/>
        </p:nvSpPr>
        <p:spPr>
          <a:xfrm>
            <a:off x="457200" y="1308100"/>
            <a:ext cx="5105400" cy="646331"/>
          </a:xfrm>
          <a:prstGeom prst="rect">
            <a:avLst/>
          </a:prstGeom>
          <a:noFill/>
        </p:spPr>
        <p:txBody>
          <a:bodyPr wrap="square" rtlCol="0">
            <a:spAutoFit/>
          </a:bodyPr>
          <a:lstStyle/>
          <a:p>
            <a:r>
              <a:rPr lang="en-US" sz="3600" dirty="0" smtClean="0">
                <a:latin typeface="Arial" pitchFamily="34" charset="0"/>
                <a:cs typeface="Arial" pitchFamily="34" charset="0"/>
              </a:rPr>
              <a:t>Pruning Saws</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2776387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Pruning Hazards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905000"/>
            <a:ext cx="7848600" cy="4495800"/>
          </a:xfrm>
        </p:spPr>
        <p:txBody>
          <a:bodyPr>
            <a:normAutofit/>
          </a:bodyPr>
          <a:lstStyle/>
          <a:p>
            <a:r>
              <a:rPr lang="en-US" dirty="0" smtClean="0"/>
              <a:t>Bees, wasps, </a:t>
            </a:r>
            <a:br>
              <a:rPr lang="en-US" dirty="0" smtClean="0"/>
            </a:br>
            <a:r>
              <a:rPr lang="en-US" dirty="0" smtClean="0"/>
              <a:t>snakes and ticks</a:t>
            </a:r>
            <a:br>
              <a:rPr lang="en-US" dirty="0" smtClean="0"/>
            </a:br>
            <a:r>
              <a:rPr lang="en-US" dirty="0" smtClean="0"/>
              <a:t>within trees and</a:t>
            </a:r>
            <a:br>
              <a:rPr lang="en-US" dirty="0" smtClean="0"/>
            </a:br>
            <a:r>
              <a:rPr lang="en-US" dirty="0" smtClean="0"/>
              <a:t>foliage.</a:t>
            </a:r>
            <a:br>
              <a:rPr lang="en-US" dirty="0" smtClean="0"/>
            </a:br>
            <a:endParaRPr lang="en-US" dirty="0" smtClean="0"/>
          </a:p>
          <a:p>
            <a:r>
              <a:rPr lang="en-US" dirty="0" smtClean="0"/>
              <a:t>Heat stroke</a:t>
            </a:r>
            <a:br>
              <a:rPr lang="en-US" dirty="0" smtClean="0"/>
            </a:br>
            <a:endParaRPr lang="en-US" dirty="0" smtClean="0"/>
          </a:p>
          <a:p>
            <a:r>
              <a:rPr lang="en-US" dirty="0" smtClean="0"/>
              <a:t>Poison Ivy</a:t>
            </a:r>
            <a:endParaRPr lang="en-US" dirty="0"/>
          </a:p>
        </p:txBody>
      </p:sp>
      <p:sp>
        <p:nvSpPr>
          <p:cNvPr id="4" name="TextBox 3"/>
          <p:cNvSpPr txBox="1"/>
          <p:nvPr/>
        </p:nvSpPr>
        <p:spPr>
          <a:xfrm>
            <a:off x="304800" y="1258669"/>
            <a:ext cx="5562600" cy="646331"/>
          </a:xfrm>
          <a:prstGeom prst="rect">
            <a:avLst/>
          </a:prstGeom>
          <a:noFill/>
        </p:spPr>
        <p:txBody>
          <a:bodyPr wrap="square" rtlCol="0">
            <a:spAutoFit/>
          </a:bodyPr>
          <a:lstStyle/>
          <a:p>
            <a:r>
              <a:rPr lang="en-US" sz="3600" dirty="0" smtClean="0">
                <a:latin typeface="Arial" pitchFamily="34" charset="0"/>
                <a:cs typeface="Arial" pitchFamily="34" charset="0"/>
              </a:rPr>
              <a:t>Miscellaneous</a:t>
            </a:r>
            <a:endParaRPr lang="en-US" sz="3600" dirty="0">
              <a:latin typeface="Arial" pitchFamily="34" charset="0"/>
              <a:cs typeface="Arial" pitchFamily="34"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378" y="1981200"/>
            <a:ext cx="2743623" cy="35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629400" y="6477000"/>
            <a:ext cx="2514600" cy="215444"/>
          </a:xfrm>
          <a:prstGeom prst="rect">
            <a:avLst/>
          </a:prstGeom>
          <a:noFill/>
        </p:spPr>
        <p:txBody>
          <a:bodyPr wrap="square" rtlCol="0">
            <a:spAutoFit/>
          </a:bodyPr>
          <a:lstStyle/>
          <a:p>
            <a:r>
              <a:rPr lang="en-US" sz="800" dirty="0">
                <a:latin typeface="Arial" pitchFamily="34" charset="0"/>
                <a:cs typeface="Arial" pitchFamily="34" charset="0"/>
              </a:rPr>
              <a:t>http://thepracticalhorse.com/_Media/poison_ivy.jpg</a:t>
            </a:r>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3810000"/>
            <a:ext cx="272626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6477001" y="3519486"/>
            <a:ext cx="19431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800" dirty="0"/>
              <a:t>kauaihoney.com/images/FeralHive.jpg </a:t>
            </a:r>
          </a:p>
        </p:txBody>
      </p:sp>
      <p:sp>
        <p:nvSpPr>
          <p:cNvPr id="9" name="TextBox 8"/>
          <p:cNvSpPr txBox="1"/>
          <p:nvPr/>
        </p:nvSpPr>
        <p:spPr>
          <a:xfrm>
            <a:off x="6477001" y="1873984"/>
            <a:ext cx="2515023" cy="1631216"/>
          </a:xfrm>
          <a:prstGeom prst="rect">
            <a:avLst/>
          </a:prstGeom>
          <a:noFill/>
        </p:spPr>
        <p:txBody>
          <a:bodyPr wrap="square" rtlCol="0">
            <a:spAutoFit/>
          </a:bodyPr>
          <a:lstStyle/>
          <a:p>
            <a:r>
              <a:rPr lang="en-US" sz="2000" dirty="0" smtClean="0">
                <a:latin typeface="Arial" pitchFamily="34" charset="0"/>
                <a:cs typeface="Arial" pitchFamily="34" charset="0"/>
              </a:rPr>
              <a:t>Bee hives can hang from branches that need to be pruned, causing greater potential for stings. </a:t>
            </a:r>
            <a:endParaRPr lang="en-US" sz="2000" dirty="0">
              <a:latin typeface="Arial" pitchFamily="34" charset="0"/>
              <a:cs typeface="Arial" pitchFamily="34" charset="0"/>
            </a:endParaRPr>
          </a:p>
        </p:txBody>
      </p:sp>
      <p:sp>
        <p:nvSpPr>
          <p:cNvPr id="10" name="TextBox 9"/>
          <p:cNvSpPr txBox="1"/>
          <p:nvPr/>
        </p:nvSpPr>
        <p:spPr>
          <a:xfrm>
            <a:off x="3390582" y="5499098"/>
            <a:ext cx="3429213" cy="1323439"/>
          </a:xfrm>
          <a:prstGeom prst="rect">
            <a:avLst/>
          </a:prstGeom>
          <a:noFill/>
        </p:spPr>
        <p:txBody>
          <a:bodyPr wrap="square" rtlCol="0">
            <a:spAutoFit/>
          </a:bodyPr>
          <a:lstStyle/>
          <a:p>
            <a:r>
              <a:rPr lang="en-US" sz="2000" dirty="0" smtClean="0">
                <a:latin typeface="Arial" pitchFamily="34" charset="0"/>
                <a:cs typeface="Arial" pitchFamily="34" charset="0"/>
              </a:rPr>
              <a:t>Workers can brush up against poison ivy while pruning, causing skin irritation.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313017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Pruning Hazards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951037"/>
            <a:ext cx="8229600" cy="4525963"/>
          </a:xfrm>
        </p:spPr>
        <p:txBody>
          <a:bodyPr/>
          <a:lstStyle/>
          <a:p>
            <a:pPr marL="0" indent="0">
              <a:buNone/>
            </a:pPr>
            <a:r>
              <a:rPr lang="en-US" dirty="0" smtClean="0">
                <a:latin typeface="Arial" pitchFamily="34" charset="0"/>
                <a:cs typeface="Arial" pitchFamily="34" charset="0"/>
              </a:rPr>
              <a:t>Often times pruning activities take </a:t>
            </a:r>
            <a:r>
              <a:rPr lang="en-US" dirty="0">
                <a:latin typeface="Arial" pitchFamily="34" charset="0"/>
                <a:cs typeface="Arial" pitchFamily="34" charset="0"/>
              </a:rPr>
              <a:t>place in high </a:t>
            </a:r>
            <a:r>
              <a:rPr lang="en-US" dirty="0" smtClean="0">
                <a:latin typeface="Arial" pitchFamily="34" charset="0"/>
                <a:cs typeface="Arial" pitchFamily="34" charset="0"/>
              </a:rPr>
              <a:t>trees which leads to falling concerns. The fact that a pruning saw is involved may cause a hazard in itself. For instance, a </a:t>
            </a:r>
            <a:r>
              <a:rPr lang="en-US" dirty="0">
                <a:latin typeface="Arial" pitchFamily="34" charset="0"/>
                <a:cs typeface="Arial" pitchFamily="34" charset="0"/>
              </a:rPr>
              <a:t>falling worker may land on an open pruning </a:t>
            </a:r>
            <a:r>
              <a:rPr lang="en-US" dirty="0" smtClean="0">
                <a:latin typeface="Arial" pitchFamily="34" charset="0"/>
                <a:cs typeface="Arial" pitchFamily="34" charset="0"/>
              </a:rPr>
              <a:t>saw they were working </a:t>
            </a:r>
            <a:r>
              <a:rPr lang="en-US" dirty="0" smtClean="0">
                <a:latin typeface="Arial" pitchFamily="34" charset="0"/>
                <a:cs typeface="Arial" pitchFamily="34" charset="0"/>
              </a:rPr>
              <a:t>with.</a:t>
            </a:r>
            <a:endParaRPr lang="en-US" dirty="0">
              <a:latin typeface="Arial" pitchFamily="34" charset="0"/>
              <a:cs typeface="Arial" pitchFamily="34" charset="0"/>
            </a:endParaRPr>
          </a:p>
          <a:p>
            <a:pPr marL="0" indent="0">
              <a:buNone/>
            </a:pPr>
            <a:endParaRPr lang="en-US" dirty="0"/>
          </a:p>
        </p:txBody>
      </p:sp>
      <p:sp>
        <p:nvSpPr>
          <p:cNvPr id="5" name="TextBox 4"/>
          <p:cNvSpPr txBox="1"/>
          <p:nvPr/>
        </p:nvSpPr>
        <p:spPr>
          <a:xfrm>
            <a:off x="304800" y="1334869"/>
            <a:ext cx="3886200" cy="646331"/>
          </a:xfrm>
          <a:prstGeom prst="rect">
            <a:avLst/>
          </a:prstGeom>
          <a:noFill/>
        </p:spPr>
        <p:txBody>
          <a:bodyPr wrap="square" rtlCol="0">
            <a:spAutoFit/>
          </a:bodyPr>
          <a:lstStyle/>
          <a:p>
            <a:r>
              <a:rPr lang="en-US" sz="3600" dirty="0" smtClean="0">
                <a:latin typeface="Arial" pitchFamily="34" charset="0"/>
                <a:cs typeface="Arial" pitchFamily="34" charset="0"/>
              </a:rPr>
              <a:t>Fall Potential</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1392665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Example of Pruning Fatalities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648200" y="1466850"/>
            <a:ext cx="3124200" cy="4267200"/>
          </a:xfrm>
        </p:spPr>
        <p:txBody>
          <a:bodyPr>
            <a:normAutofit/>
          </a:bodyPr>
          <a:lstStyle/>
          <a:p>
            <a:pPr marL="0" indent="0">
              <a:buNone/>
            </a:pPr>
            <a:r>
              <a:rPr lang="en-US" dirty="0" smtClean="0">
                <a:latin typeface="Arial" pitchFamily="34" charset="0"/>
                <a:cs typeface="Arial" pitchFamily="34" charset="0"/>
              </a:rPr>
              <a:t>A worker died while </a:t>
            </a:r>
            <a:r>
              <a:rPr lang="en-US" dirty="0">
                <a:latin typeface="Arial" pitchFamily="34" charset="0"/>
                <a:cs typeface="Arial" pitchFamily="34" charset="0"/>
              </a:rPr>
              <a:t>pruning trees in Scotland when he plunged 30ft from a cherry </a:t>
            </a:r>
            <a:r>
              <a:rPr lang="en-US" dirty="0" smtClean="0">
                <a:latin typeface="Arial" pitchFamily="34" charset="0"/>
                <a:cs typeface="Arial" pitchFamily="34" charset="0"/>
              </a:rPr>
              <a:t>picker.</a:t>
            </a:r>
            <a:endParaRPr lang="en-US" dirty="0">
              <a:latin typeface="Arial" pitchFamily="34" charset="0"/>
              <a:cs typeface="Arial" pitchFamily="34" charset="0"/>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409701"/>
            <a:ext cx="3810000" cy="438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3400" y="5867400"/>
            <a:ext cx="4419600" cy="400110"/>
          </a:xfrm>
          <a:prstGeom prst="rect">
            <a:avLst/>
          </a:prstGeom>
          <a:noFill/>
        </p:spPr>
        <p:txBody>
          <a:bodyPr wrap="square" rtlCol="0">
            <a:spAutoFit/>
          </a:bodyPr>
          <a:lstStyle/>
          <a:p>
            <a:r>
              <a:rPr lang="en-US" sz="2000" dirty="0" smtClean="0">
                <a:latin typeface="Arial" pitchFamily="34" charset="0"/>
                <a:cs typeface="Arial" pitchFamily="34" charset="0"/>
              </a:rPr>
              <a:t>Worker pruning on a cherry picker.</a:t>
            </a:r>
            <a:endParaRPr lang="en-US" sz="2000" dirty="0">
              <a:latin typeface="Arial" pitchFamily="34" charset="0"/>
              <a:cs typeface="Arial" pitchFamily="34" charset="0"/>
            </a:endParaRPr>
          </a:p>
        </p:txBody>
      </p:sp>
      <p:sp>
        <p:nvSpPr>
          <p:cNvPr id="6" name="TextBox 5"/>
          <p:cNvSpPr txBox="1"/>
          <p:nvPr/>
        </p:nvSpPr>
        <p:spPr>
          <a:xfrm>
            <a:off x="76200" y="6242110"/>
            <a:ext cx="6248400" cy="215444"/>
          </a:xfrm>
          <a:prstGeom prst="rect">
            <a:avLst/>
          </a:prstGeom>
          <a:noFill/>
        </p:spPr>
        <p:txBody>
          <a:bodyPr wrap="square" rtlCol="0">
            <a:spAutoFit/>
          </a:bodyPr>
          <a:lstStyle/>
          <a:p>
            <a:r>
              <a:rPr lang="en-US" sz="800" dirty="0">
                <a:latin typeface="Arial" pitchFamily="34" charset="0"/>
                <a:cs typeface="Arial" pitchFamily="34" charset="0"/>
              </a:rPr>
              <a:t>http://www.friendsofthekoala.org/fok/files/images/koala%20country%20energy%20cherry%20picker%20003.preview.jpg</a:t>
            </a:r>
          </a:p>
        </p:txBody>
      </p:sp>
      <p:sp>
        <p:nvSpPr>
          <p:cNvPr id="7" name="TextBox 6"/>
          <p:cNvSpPr txBox="1"/>
          <p:nvPr/>
        </p:nvSpPr>
        <p:spPr>
          <a:xfrm>
            <a:off x="4114800" y="6487300"/>
            <a:ext cx="4953000" cy="338554"/>
          </a:xfrm>
          <a:prstGeom prst="rect">
            <a:avLst/>
          </a:prstGeom>
          <a:noFill/>
        </p:spPr>
        <p:txBody>
          <a:bodyPr wrap="square" rtlCol="0">
            <a:spAutoFit/>
          </a:bodyPr>
          <a:lstStyle/>
          <a:p>
            <a:r>
              <a:rPr lang="en-US" sz="800" dirty="0">
                <a:latin typeface="Arial" pitchFamily="34" charset="0"/>
                <a:cs typeface="Arial" pitchFamily="34" charset="0"/>
              </a:rPr>
              <a:t>www.dailyrecord.co.uk/.../man-dies-after-falling-from-cherry-picker-as-he-</a:t>
            </a:r>
            <a:r>
              <a:rPr lang="en-US" sz="800" b="1" dirty="0">
                <a:latin typeface="Arial" pitchFamily="34" charset="0"/>
                <a:cs typeface="Arial" pitchFamily="34" charset="0"/>
              </a:rPr>
              <a:t>pruned</a:t>
            </a:r>
            <a:r>
              <a:rPr lang="en-US" sz="800" dirty="0">
                <a:latin typeface="Arial" pitchFamily="34" charset="0"/>
                <a:cs typeface="Arial" pitchFamily="34" charset="0"/>
              </a:rPr>
              <a:t>-trees-86908-21441916/ </a:t>
            </a:r>
          </a:p>
          <a:p>
            <a:endParaRPr lang="en-US" sz="800" dirty="0">
              <a:latin typeface="Arial" pitchFamily="34" charset="0"/>
              <a:cs typeface="Arial" pitchFamily="34" charset="0"/>
            </a:endParaRPr>
          </a:p>
        </p:txBody>
      </p:sp>
    </p:spTree>
    <p:extLst>
      <p:ext uri="{BB962C8B-B14F-4D97-AF65-F5344CB8AC3E}">
        <p14:creationId xmlns:p14="http://schemas.microsoft.com/office/powerpoint/2010/main" val="3683082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Example of Pruning Fatalities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533400" y="1570037"/>
            <a:ext cx="8229600" cy="4525963"/>
          </a:xfrm>
        </p:spPr>
        <p:txBody>
          <a:bodyPr>
            <a:normAutofit/>
          </a:bodyPr>
          <a:lstStyle/>
          <a:p>
            <a:pPr marL="0" indent="0">
              <a:buNone/>
            </a:pPr>
            <a:r>
              <a:rPr lang="en-US" dirty="0" smtClean="0">
                <a:latin typeface="Arial" pitchFamily="34" charset="0"/>
                <a:cs typeface="Arial" pitchFamily="34" charset="0"/>
              </a:rPr>
              <a:t>A worker </a:t>
            </a:r>
            <a:r>
              <a:rPr lang="en-US" dirty="0">
                <a:latin typeface="Arial" pitchFamily="34" charset="0"/>
                <a:cs typeface="Arial" pitchFamily="34" charset="0"/>
              </a:rPr>
              <a:t>was trimming trees along an electric utility line. Numerous high- and low-voltage lines ran through the trees at various heights in this area. The </a:t>
            </a:r>
            <a:r>
              <a:rPr lang="en-US" dirty="0" smtClean="0">
                <a:latin typeface="Arial" pitchFamily="34" charset="0"/>
                <a:cs typeface="Arial" pitchFamily="34" charset="0"/>
              </a:rPr>
              <a:t>worker </a:t>
            </a:r>
            <a:r>
              <a:rPr lang="en-US" dirty="0">
                <a:latin typeface="Arial" pitchFamily="34" charset="0"/>
                <a:cs typeface="Arial" pitchFamily="34" charset="0"/>
              </a:rPr>
              <a:t>was trimming a large branch when he leaned back to prune some small branches above his head. The back of the victim's neck came into contact with a 7,200-volt power line and he was </a:t>
            </a:r>
            <a:r>
              <a:rPr lang="en-US" dirty="0" smtClean="0">
                <a:latin typeface="Arial" pitchFamily="34" charset="0"/>
                <a:cs typeface="Arial" pitchFamily="34" charset="0"/>
              </a:rPr>
              <a:t>electrocuted. </a:t>
            </a:r>
            <a:endParaRPr lang="en-US"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3898349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OSHA and Pruning Saws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2209800"/>
          </a:xfrm>
        </p:spPr>
        <p:txBody>
          <a:bodyPr/>
          <a:lstStyle/>
          <a:p>
            <a:pPr marL="0" indent="0">
              <a:buNone/>
            </a:pPr>
            <a:r>
              <a:rPr lang="en-US" dirty="0">
                <a:latin typeface="Arial" pitchFamily="34" charset="0"/>
                <a:cs typeface="Arial" pitchFamily="34" charset="0"/>
              </a:rPr>
              <a:t>OSHA has not </a:t>
            </a:r>
            <a:r>
              <a:rPr lang="en-US" dirty="0" smtClean="0">
                <a:latin typeface="Arial" pitchFamily="34" charset="0"/>
                <a:cs typeface="Arial" pitchFamily="34" charset="0"/>
              </a:rPr>
              <a:t>recorded any serious injuries </a:t>
            </a:r>
            <a:r>
              <a:rPr lang="en-US" dirty="0">
                <a:latin typeface="Arial" pitchFamily="34" charset="0"/>
                <a:cs typeface="Arial" pitchFamily="34" charset="0"/>
              </a:rPr>
              <a:t>or deaths related to pruning </a:t>
            </a:r>
            <a:r>
              <a:rPr lang="en-US" dirty="0" smtClean="0">
                <a:latin typeface="Arial" pitchFamily="34" charset="0"/>
                <a:cs typeface="Arial" pitchFamily="34" charset="0"/>
              </a:rPr>
              <a:t>saws from 1990 </a:t>
            </a:r>
            <a:r>
              <a:rPr lang="en-US" dirty="0" smtClean="0">
                <a:latin typeface="Arial" pitchFamily="34" charset="0"/>
                <a:cs typeface="Arial" pitchFamily="34" charset="0"/>
              </a:rPr>
              <a:t>thru </a:t>
            </a:r>
            <a:r>
              <a:rPr lang="en-US" dirty="0" smtClean="0">
                <a:latin typeface="Arial" pitchFamily="34" charset="0"/>
                <a:cs typeface="Arial" pitchFamily="34" charset="0"/>
              </a:rPr>
              <a:t>2009.</a:t>
            </a:r>
            <a:endParaRPr lang="en-US"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886200"/>
            <a:ext cx="6858000" cy="1981200"/>
          </a:xfrm>
          <a:prstGeom prst="rect">
            <a:avLst/>
          </a:prstGeom>
          <a:solidFill>
            <a:schemeClr val="tx1"/>
          </a:solidFill>
        </p:spPr>
      </p:pic>
      <p:sp>
        <p:nvSpPr>
          <p:cNvPr id="5" name="TextBox 4"/>
          <p:cNvSpPr txBox="1"/>
          <p:nvPr/>
        </p:nvSpPr>
        <p:spPr>
          <a:xfrm>
            <a:off x="12700" y="6553200"/>
            <a:ext cx="5029200" cy="215444"/>
          </a:xfrm>
          <a:prstGeom prst="rect">
            <a:avLst/>
          </a:prstGeom>
          <a:noFill/>
        </p:spPr>
        <p:txBody>
          <a:bodyPr wrap="square" rtlCol="0">
            <a:spAutoFit/>
          </a:bodyPr>
          <a:lstStyle/>
          <a:p>
            <a:r>
              <a:rPr lang="en-US" sz="800" dirty="0">
                <a:latin typeface="Arial" pitchFamily="34" charset="0"/>
                <a:cs typeface="Arial" pitchFamily="34" charset="0"/>
              </a:rPr>
              <a:t>http://www.commercialcleaningincharlotte.com/wp-content/uploads/2009/05/osha-logosvg.png</a:t>
            </a:r>
          </a:p>
        </p:txBody>
      </p:sp>
      <p:sp>
        <p:nvSpPr>
          <p:cNvPr id="6" name="TextBox 5"/>
          <p:cNvSpPr txBox="1"/>
          <p:nvPr/>
        </p:nvSpPr>
        <p:spPr>
          <a:xfrm>
            <a:off x="5041900" y="5885934"/>
            <a:ext cx="3048000" cy="369332"/>
          </a:xfrm>
          <a:prstGeom prst="rect">
            <a:avLst/>
          </a:prstGeom>
          <a:noFill/>
        </p:spPr>
        <p:txBody>
          <a:bodyPr wrap="square" rtlCol="0">
            <a:spAutoFit/>
          </a:bodyPr>
          <a:lstStyle/>
          <a:p>
            <a:r>
              <a:rPr lang="en-US" dirty="0" smtClean="0"/>
              <a:t>An image of the OSHA logo.</a:t>
            </a:r>
            <a:endParaRPr lang="en-US" dirty="0"/>
          </a:p>
        </p:txBody>
      </p:sp>
    </p:spTree>
    <p:extLst>
      <p:ext uri="{BB962C8B-B14F-4D97-AF65-F5344CB8AC3E}">
        <p14:creationId xmlns:p14="http://schemas.microsoft.com/office/powerpoint/2010/main" val="2112458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OSHA and Pruning Saws</a:t>
            </a:r>
            <a:endParaRPr lang="en-US" dirty="0">
              <a:solidFill>
                <a:srgbClr val="FFFF00"/>
              </a:solidFill>
            </a:endParaRPr>
          </a:p>
        </p:txBody>
      </p:sp>
      <p:sp>
        <p:nvSpPr>
          <p:cNvPr id="3" name="Content Placeholder 2"/>
          <p:cNvSpPr>
            <a:spLocks noGrp="1"/>
          </p:cNvSpPr>
          <p:nvPr>
            <p:ph idx="1"/>
          </p:nvPr>
        </p:nvSpPr>
        <p:spPr>
          <a:xfrm>
            <a:off x="355600" y="2466459"/>
            <a:ext cx="4343400" cy="2743200"/>
          </a:xfrm>
        </p:spPr>
        <p:txBody>
          <a:bodyPr>
            <a:normAutofit/>
          </a:bodyPr>
          <a:lstStyle/>
          <a:p>
            <a:pPr marL="0" indent="0">
              <a:buNone/>
            </a:pPr>
            <a:r>
              <a:rPr lang="en-US" sz="4000" dirty="0" smtClean="0">
                <a:latin typeface="Arial" pitchFamily="34" charset="0"/>
                <a:cs typeface="Arial" pitchFamily="34" charset="0"/>
              </a:rPr>
              <a:t>There are no OSHA </a:t>
            </a:r>
            <a:r>
              <a:rPr lang="en-US" sz="4000" dirty="0" smtClean="0">
                <a:latin typeface="Arial" pitchFamily="34" charset="0"/>
                <a:cs typeface="Arial" pitchFamily="34" charset="0"/>
              </a:rPr>
              <a:t>regulations </a:t>
            </a:r>
            <a:r>
              <a:rPr lang="en-US" sz="4000" dirty="0">
                <a:latin typeface="Arial" pitchFamily="34" charset="0"/>
                <a:cs typeface="Arial" pitchFamily="34" charset="0"/>
              </a:rPr>
              <a:t>directly pertaining to pruning saws.</a:t>
            </a:r>
          </a:p>
          <a:p>
            <a:endParaRPr lang="en-US" dirty="0"/>
          </a:p>
        </p:txBody>
      </p:sp>
      <p:sp>
        <p:nvSpPr>
          <p:cNvPr id="4" name="TextBox 3"/>
          <p:cNvSpPr txBox="1"/>
          <p:nvPr/>
        </p:nvSpPr>
        <p:spPr>
          <a:xfrm>
            <a:off x="12700" y="6553200"/>
            <a:ext cx="5029200" cy="215444"/>
          </a:xfrm>
          <a:prstGeom prst="rect">
            <a:avLst/>
          </a:prstGeom>
          <a:noFill/>
        </p:spPr>
        <p:txBody>
          <a:bodyPr wrap="square" rtlCol="0">
            <a:spAutoFit/>
          </a:bodyPr>
          <a:lstStyle/>
          <a:p>
            <a:r>
              <a:rPr lang="en-US" sz="800" dirty="0">
                <a:latin typeface="Arial" pitchFamily="34" charset="0"/>
                <a:cs typeface="Arial" pitchFamily="34" charset="0"/>
              </a:rPr>
              <a:t>http://eshpartnering.com/topics/wp-content/uploads/2010/04/OSHA-poster.jpg</a:t>
            </a:r>
          </a:p>
        </p:txBody>
      </p:sp>
      <p:sp>
        <p:nvSpPr>
          <p:cNvPr id="5" name="TextBox 4"/>
          <p:cNvSpPr txBox="1"/>
          <p:nvPr/>
        </p:nvSpPr>
        <p:spPr>
          <a:xfrm>
            <a:off x="5448300" y="6260068"/>
            <a:ext cx="3048000" cy="369332"/>
          </a:xfrm>
          <a:prstGeom prst="rect">
            <a:avLst/>
          </a:prstGeom>
          <a:noFill/>
        </p:spPr>
        <p:txBody>
          <a:bodyPr wrap="square" rtlCol="0">
            <a:spAutoFit/>
          </a:bodyPr>
          <a:lstStyle/>
          <a:p>
            <a:r>
              <a:rPr lang="en-US" dirty="0" smtClean="0"/>
              <a:t>An example of a OSHA poster.</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0900" y="1371084"/>
            <a:ext cx="38100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328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latin typeface="Arial" pitchFamily="34" charset="0"/>
                <a:cs typeface="Arial" pitchFamily="34" charset="0"/>
              </a:rPr>
              <a:t>Description</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371598"/>
            <a:ext cx="4457700" cy="5014497"/>
          </a:xfrm>
          <a:ln>
            <a:noFill/>
          </a:ln>
        </p:spPr>
        <p:txBody>
          <a:bodyPr>
            <a:normAutofit/>
          </a:bodyPr>
          <a:lstStyle/>
          <a:p>
            <a:pPr marL="0" indent="0">
              <a:buNone/>
            </a:pPr>
            <a:r>
              <a:rPr lang="en-US" sz="2800" dirty="0" smtClean="0">
                <a:latin typeface="Arial" pitchFamily="34" charset="0"/>
                <a:cs typeface="Arial" pitchFamily="34" charset="0"/>
              </a:rPr>
              <a:t>Pruning saws allow for quick and easy cutting of smaller branches and limbs. They are especially useful when cutting sticky, gummy plants and live wood. Pruning saws come in fixed and folding blade designs, and some have belt scabbards so they are always handy. </a:t>
            </a:r>
          </a:p>
        </p:txBody>
      </p:sp>
      <p:sp>
        <p:nvSpPr>
          <p:cNvPr id="5" name="TextBox 4"/>
          <p:cNvSpPr txBox="1"/>
          <p:nvPr/>
        </p:nvSpPr>
        <p:spPr>
          <a:xfrm>
            <a:off x="152400" y="6386096"/>
            <a:ext cx="4343400" cy="338554"/>
          </a:xfrm>
          <a:prstGeom prst="rect">
            <a:avLst/>
          </a:prstGeom>
          <a:noFill/>
        </p:spPr>
        <p:txBody>
          <a:bodyPr wrap="square" rtlCol="0">
            <a:spAutoFit/>
          </a:bodyPr>
          <a:lstStyle/>
          <a:p>
            <a:r>
              <a:rPr lang="en-US" sz="800" dirty="0">
                <a:latin typeface="Arial" pitchFamily="34" charset="0"/>
                <a:cs typeface="Arial" pitchFamily="34" charset="0"/>
              </a:rPr>
              <a:t>http://gardening.about.com/od/toolschool/ig/Pruning-Tools/Pruning-Saws.htm</a:t>
            </a:r>
          </a:p>
          <a:p>
            <a:endParaRPr lang="en-US" sz="800" dirty="0"/>
          </a:p>
        </p:txBody>
      </p:sp>
      <p:pic>
        <p:nvPicPr>
          <p:cNvPr id="6" name="Content Placeholder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9500" y="1495881"/>
            <a:ext cx="3714750" cy="3143250"/>
          </a:xfrm>
          <a:prstGeom prst="rect">
            <a:avLst/>
          </a:prstGeom>
        </p:spPr>
      </p:pic>
      <p:sp>
        <p:nvSpPr>
          <p:cNvPr id="7" name="TextBox 6"/>
          <p:cNvSpPr txBox="1"/>
          <p:nvPr/>
        </p:nvSpPr>
        <p:spPr>
          <a:xfrm>
            <a:off x="4914900" y="5100796"/>
            <a:ext cx="3886200" cy="215444"/>
          </a:xfrm>
          <a:prstGeom prst="rect">
            <a:avLst/>
          </a:prstGeom>
          <a:noFill/>
        </p:spPr>
        <p:txBody>
          <a:bodyPr wrap="square" rtlCol="0">
            <a:spAutoFit/>
          </a:bodyPr>
          <a:lstStyle/>
          <a:p>
            <a:r>
              <a:rPr lang="en-US" sz="800" dirty="0">
                <a:latin typeface="Arial" pitchFamily="34" charset="0"/>
                <a:cs typeface="Arial" pitchFamily="34" charset="0"/>
              </a:rPr>
              <a:t>http://ecx.images-amazon.com/images/I/31Zdk9SnemL._SL500_AA300_.jpg</a:t>
            </a:r>
          </a:p>
        </p:txBody>
      </p:sp>
      <p:sp>
        <p:nvSpPr>
          <p:cNvPr id="8" name="TextBox 7"/>
          <p:cNvSpPr txBox="1"/>
          <p:nvPr/>
        </p:nvSpPr>
        <p:spPr>
          <a:xfrm>
            <a:off x="4876800" y="4639131"/>
            <a:ext cx="4038600" cy="461665"/>
          </a:xfrm>
          <a:prstGeom prst="rect">
            <a:avLst/>
          </a:prstGeom>
          <a:noFill/>
        </p:spPr>
        <p:txBody>
          <a:bodyPr wrap="square" rtlCol="0">
            <a:spAutoFit/>
          </a:bodyPr>
          <a:lstStyle/>
          <a:p>
            <a:r>
              <a:rPr lang="en-US" sz="2400" dirty="0" smtClean="0"/>
              <a:t>An example of a pruning saw.</a:t>
            </a:r>
            <a:endParaRPr lang="en-US" sz="2400" dirty="0"/>
          </a:p>
        </p:txBody>
      </p:sp>
    </p:spTree>
    <p:extLst>
      <p:ext uri="{BB962C8B-B14F-4D97-AF65-F5344CB8AC3E}">
        <p14:creationId xmlns:p14="http://schemas.microsoft.com/office/powerpoint/2010/main" val="1069575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Pruning Safety</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520700" y="2151965"/>
            <a:ext cx="6184900" cy="4419600"/>
          </a:xfrm>
        </p:spPr>
        <p:txBody>
          <a:bodyPr>
            <a:normAutofit fontScale="92500" lnSpcReduction="20000"/>
          </a:bodyPr>
          <a:lstStyle/>
          <a:p>
            <a:pPr>
              <a:lnSpc>
                <a:spcPct val="90000"/>
              </a:lnSpc>
            </a:pPr>
            <a:r>
              <a:rPr lang="en-US" dirty="0">
                <a:latin typeface="Arial" pitchFamily="34" charset="0"/>
                <a:cs typeface="Arial" pitchFamily="34" charset="0"/>
              </a:rPr>
              <a:t>Pruners should wear protective eyewear, gloves, headwear, shoes, long-sleeved shirts, and </a:t>
            </a:r>
            <a:r>
              <a:rPr lang="en-US" dirty="0" smtClean="0">
                <a:latin typeface="Arial" pitchFamily="34" charset="0"/>
                <a:cs typeface="Arial" pitchFamily="34" charset="0"/>
              </a:rPr>
              <a:t>pants</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a:lnSpc>
                <a:spcPct val="90000"/>
              </a:lnSpc>
            </a:pPr>
            <a:r>
              <a:rPr lang="en-US" dirty="0" smtClean="0">
                <a:latin typeface="Arial" pitchFamily="34" charset="0"/>
                <a:cs typeface="Arial" pitchFamily="34" charset="0"/>
              </a:rPr>
              <a:t>Wear </a:t>
            </a:r>
            <a:r>
              <a:rPr lang="en-US" dirty="0">
                <a:latin typeface="Arial" pitchFamily="34" charset="0"/>
                <a:cs typeface="Arial" pitchFamily="34" charset="0"/>
              </a:rPr>
              <a:t>light-colored, thin clothing for hot days and warmer layers for cold or wet days</a:t>
            </a:r>
            <a:r>
              <a:rPr lang="en-US" dirty="0" smtClean="0">
                <a:latin typeface="Arial" pitchFamily="34" charset="0"/>
                <a:cs typeface="Arial" pitchFamily="34" charset="0"/>
              </a:rPr>
              <a:t>.</a:t>
            </a:r>
            <a:br>
              <a:rPr lang="en-US" dirty="0" smtClean="0">
                <a:latin typeface="Arial" pitchFamily="34" charset="0"/>
                <a:cs typeface="Arial" pitchFamily="34" charset="0"/>
              </a:rPr>
            </a:br>
            <a:endParaRPr lang="en-US" dirty="0">
              <a:latin typeface="Arial" pitchFamily="34" charset="0"/>
              <a:cs typeface="Arial" pitchFamily="34" charset="0"/>
            </a:endParaRPr>
          </a:p>
          <a:p>
            <a:pPr>
              <a:lnSpc>
                <a:spcPct val="90000"/>
              </a:lnSpc>
            </a:pPr>
            <a:r>
              <a:rPr lang="en-US" dirty="0" smtClean="0">
                <a:latin typeface="Arial" pitchFamily="34" charset="0"/>
                <a:cs typeface="Arial" pitchFamily="34" charset="0"/>
              </a:rPr>
              <a:t>Wear </a:t>
            </a:r>
            <a:r>
              <a:rPr lang="en-US" dirty="0">
                <a:latin typeface="Arial" pitchFamily="34" charset="0"/>
                <a:cs typeface="Arial" pitchFamily="34" charset="0"/>
              </a:rPr>
              <a:t>sunscreen and wide-brimmed hats to protect against the sun</a:t>
            </a:r>
          </a:p>
          <a:p>
            <a:endParaRPr lang="en-US" dirty="0">
              <a:latin typeface="Arial" pitchFamily="34" charset="0"/>
              <a:cs typeface="Arial" pitchFamily="34" charset="0"/>
            </a:endParaRPr>
          </a:p>
        </p:txBody>
      </p:sp>
      <p:sp>
        <p:nvSpPr>
          <p:cNvPr id="5" name="TextBox 4"/>
          <p:cNvSpPr txBox="1"/>
          <p:nvPr/>
        </p:nvSpPr>
        <p:spPr>
          <a:xfrm>
            <a:off x="533400" y="1371600"/>
            <a:ext cx="4343400" cy="646331"/>
          </a:xfrm>
          <a:prstGeom prst="rect">
            <a:avLst/>
          </a:prstGeom>
          <a:noFill/>
        </p:spPr>
        <p:txBody>
          <a:bodyPr wrap="square" rtlCol="0">
            <a:spAutoFit/>
          </a:bodyPr>
          <a:lstStyle/>
          <a:p>
            <a:r>
              <a:rPr lang="en-US" sz="3600" dirty="0" smtClean="0">
                <a:latin typeface="Arial" pitchFamily="34" charset="0"/>
                <a:cs typeface="Arial" pitchFamily="34" charset="0"/>
              </a:rPr>
              <a:t>Proper Attire</a:t>
            </a:r>
            <a:endParaRPr lang="en-US" sz="3600" dirty="0">
              <a:latin typeface="Arial" pitchFamily="34" charset="0"/>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879937"/>
            <a:ext cx="170434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556337"/>
            <a:ext cx="1704340" cy="170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29400" y="5385137"/>
            <a:ext cx="2286000" cy="1015663"/>
          </a:xfrm>
          <a:prstGeom prst="rect">
            <a:avLst/>
          </a:prstGeom>
          <a:noFill/>
        </p:spPr>
        <p:txBody>
          <a:bodyPr wrap="square" rtlCol="0">
            <a:spAutoFit/>
          </a:bodyPr>
          <a:lstStyle/>
          <a:p>
            <a:r>
              <a:rPr lang="en-US" sz="2000" dirty="0" smtClean="0">
                <a:latin typeface="Arial" pitchFamily="34" charset="0"/>
                <a:cs typeface="Arial" pitchFamily="34" charset="0"/>
              </a:rPr>
              <a:t>Examples of proper protective equipment.</a:t>
            </a:r>
            <a:endParaRPr lang="en-US" sz="2000" dirty="0">
              <a:latin typeface="Arial" pitchFamily="34" charset="0"/>
              <a:cs typeface="Arial" pitchFamily="34" charset="0"/>
            </a:endParaRPr>
          </a:p>
        </p:txBody>
      </p:sp>
      <p:sp>
        <p:nvSpPr>
          <p:cNvPr id="6" name="Rectangle 5"/>
          <p:cNvSpPr/>
          <p:nvPr/>
        </p:nvSpPr>
        <p:spPr>
          <a:xfrm>
            <a:off x="762000" y="6400800"/>
            <a:ext cx="5271770" cy="215444"/>
          </a:xfrm>
          <a:prstGeom prst="rect">
            <a:avLst/>
          </a:prstGeom>
        </p:spPr>
        <p:txBody>
          <a:bodyPr wrap="square">
            <a:spAutoFit/>
          </a:bodyPr>
          <a:lstStyle/>
          <a:p>
            <a:r>
              <a:rPr lang="en-US" sz="800" dirty="0">
                <a:latin typeface="Arial" pitchFamily="34" charset="0"/>
                <a:cs typeface="Arial" pitchFamily="34" charset="0"/>
              </a:rPr>
              <a:t>http://www.cordless-drills.net/images/pictures/ao-safety-sx-safety-eyewear-full-frame-clear-lens.jpg</a:t>
            </a:r>
          </a:p>
        </p:txBody>
      </p:sp>
      <p:sp>
        <p:nvSpPr>
          <p:cNvPr id="7" name="Rectangle 6"/>
          <p:cNvSpPr/>
          <p:nvPr/>
        </p:nvSpPr>
        <p:spPr>
          <a:xfrm>
            <a:off x="762000" y="6616244"/>
            <a:ext cx="4572000" cy="215444"/>
          </a:xfrm>
          <a:prstGeom prst="rect">
            <a:avLst/>
          </a:prstGeom>
        </p:spPr>
        <p:txBody>
          <a:bodyPr>
            <a:spAutoFit/>
          </a:bodyPr>
          <a:lstStyle/>
          <a:p>
            <a:r>
              <a:rPr lang="en-US" sz="800" dirty="0">
                <a:latin typeface="Arial" pitchFamily="34" charset="0"/>
                <a:cs typeface="Arial" pitchFamily="34" charset="0"/>
              </a:rPr>
              <a:t>http://thatwoman.files.wordpress.com/2008/07/hard_hat.jpg</a:t>
            </a:r>
          </a:p>
        </p:txBody>
      </p:sp>
    </p:spTree>
    <p:extLst>
      <p:ext uri="{BB962C8B-B14F-4D97-AF65-F5344CB8AC3E}">
        <p14:creationId xmlns:p14="http://schemas.microsoft.com/office/powerpoint/2010/main" val="2825480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Pruning Safety</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2286000"/>
            <a:ext cx="8229600" cy="3886200"/>
          </a:xfrm>
        </p:spPr>
        <p:txBody>
          <a:bodyPr>
            <a:normAutofit/>
          </a:bodyPr>
          <a:lstStyle/>
          <a:p>
            <a:r>
              <a:rPr lang="en-US" dirty="0">
                <a:latin typeface="Arial" pitchFamily="34" charset="0"/>
                <a:cs typeface="Arial" pitchFamily="34" charset="0"/>
              </a:rPr>
              <a:t>Before pruning begins, </a:t>
            </a:r>
            <a:r>
              <a:rPr lang="en-US" dirty="0" smtClean="0">
                <a:latin typeface="Arial" pitchFamily="34" charset="0"/>
                <a:cs typeface="Arial" pitchFamily="34" charset="0"/>
              </a:rPr>
              <a:t>survey the area for hidden hazards </a:t>
            </a:r>
            <a:r>
              <a:rPr lang="en-US" dirty="0" smtClean="0">
                <a:latin typeface="Arial" pitchFamily="34" charset="0"/>
                <a:cs typeface="Arial" pitchFamily="34" charset="0"/>
              </a:rPr>
              <a:t>such as snakes</a:t>
            </a:r>
            <a:r>
              <a:rPr lang="en-US" dirty="0" smtClean="0">
                <a:latin typeface="Arial" pitchFamily="34" charset="0"/>
                <a:cs typeface="Arial" pitchFamily="34" charset="0"/>
              </a:rPr>
              <a:t>, bees, and poison ivy. Workers </a:t>
            </a:r>
            <a:r>
              <a:rPr lang="en-US" dirty="0">
                <a:latin typeface="Arial" pitchFamily="34" charset="0"/>
                <a:cs typeface="Arial" pitchFamily="34" charset="0"/>
              </a:rPr>
              <a:t>should be trained in pruning hazards, safe pruning </a:t>
            </a:r>
            <a:r>
              <a:rPr lang="en-US" dirty="0" smtClean="0">
                <a:latin typeface="Arial" pitchFamily="34" charset="0"/>
                <a:cs typeface="Arial" pitchFamily="34" charset="0"/>
              </a:rPr>
              <a:t>techniques, </a:t>
            </a:r>
            <a:r>
              <a:rPr lang="en-US" dirty="0">
                <a:latin typeface="Arial" pitchFamily="34" charset="0"/>
                <a:cs typeface="Arial" pitchFamily="34" charset="0"/>
              </a:rPr>
              <a:t>proper tool handling, ladder safety, and appropriate </a:t>
            </a:r>
            <a:r>
              <a:rPr lang="en-US" dirty="0" smtClean="0">
                <a:latin typeface="Arial" pitchFamily="34" charset="0"/>
                <a:cs typeface="Arial" pitchFamily="34" charset="0"/>
              </a:rPr>
              <a:t>personal protective equipment.</a:t>
            </a:r>
            <a:endParaRPr lang="en-US" dirty="0">
              <a:latin typeface="Arial" pitchFamily="34" charset="0"/>
              <a:cs typeface="Arial" pitchFamily="34" charset="0"/>
            </a:endParaRPr>
          </a:p>
          <a:p>
            <a:pPr marL="0" indent="0">
              <a:buNone/>
            </a:pPr>
            <a:endParaRPr lang="en-US" dirty="0">
              <a:latin typeface="Arial" pitchFamily="34" charset="0"/>
              <a:cs typeface="Arial" pitchFamily="34" charset="0"/>
            </a:endParaRPr>
          </a:p>
        </p:txBody>
      </p:sp>
      <p:sp>
        <p:nvSpPr>
          <p:cNvPr id="4" name="TextBox 3"/>
          <p:cNvSpPr txBox="1"/>
          <p:nvPr/>
        </p:nvSpPr>
        <p:spPr>
          <a:xfrm>
            <a:off x="533400" y="1505634"/>
            <a:ext cx="3886200" cy="646331"/>
          </a:xfrm>
          <a:prstGeom prst="rect">
            <a:avLst/>
          </a:prstGeom>
          <a:noFill/>
        </p:spPr>
        <p:txBody>
          <a:bodyPr wrap="square" rtlCol="0">
            <a:spAutoFit/>
          </a:bodyPr>
          <a:lstStyle/>
          <a:p>
            <a:r>
              <a:rPr lang="en-US" sz="3600" dirty="0" smtClean="0">
                <a:latin typeface="Arial" pitchFamily="34" charset="0"/>
                <a:cs typeface="Arial" pitchFamily="34" charset="0"/>
              </a:rPr>
              <a:t>Proper Training</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2930682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Pruning Safety</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981200"/>
            <a:ext cx="5715000" cy="4495800"/>
          </a:xfrm>
        </p:spPr>
        <p:txBody>
          <a:bodyPr>
            <a:normAutofit fontScale="85000" lnSpcReduction="10000"/>
          </a:bodyPr>
          <a:lstStyle/>
          <a:p>
            <a:r>
              <a:rPr lang="en-US" sz="3400" dirty="0">
                <a:latin typeface="Arial" pitchFamily="34" charset="0"/>
                <a:cs typeface="Arial" pitchFamily="34" charset="0"/>
              </a:rPr>
              <a:t>Never prune trees or branches within 10 feet of power </a:t>
            </a:r>
            <a:r>
              <a:rPr lang="en-US" sz="3400" dirty="0" smtClean="0">
                <a:latin typeface="Arial" pitchFamily="34" charset="0"/>
                <a:cs typeface="Arial" pitchFamily="34" charset="0"/>
              </a:rPr>
              <a:t>lines.</a:t>
            </a:r>
            <a:br>
              <a:rPr lang="en-US" sz="3400" dirty="0" smtClean="0">
                <a:latin typeface="Arial" pitchFamily="34" charset="0"/>
                <a:cs typeface="Arial" pitchFamily="34" charset="0"/>
              </a:rPr>
            </a:br>
            <a:endParaRPr lang="en-US" sz="3400" dirty="0">
              <a:latin typeface="Arial" pitchFamily="34" charset="0"/>
              <a:cs typeface="Arial" pitchFamily="34" charset="0"/>
            </a:endParaRPr>
          </a:p>
          <a:p>
            <a:r>
              <a:rPr lang="en-US" sz="3400" dirty="0">
                <a:latin typeface="Arial" pitchFamily="34" charset="0"/>
                <a:cs typeface="Arial" pitchFamily="34" charset="0"/>
              </a:rPr>
              <a:t>Maintain a safe working distance from other people when using pruning </a:t>
            </a:r>
            <a:r>
              <a:rPr lang="en-US" sz="3400" dirty="0" smtClean="0">
                <a:latin typeface="Arial" pitchFamily="34" charset="0"/>
                <a:cs typeface="Arial" pitchFamily="34" charset="0"/>
              </a:rPr>
              <a:t>tools.</a:t>
            </a:r>
            <a:br>
              <a:rPr lang="en-US" sz="3400" dirty="0" smtClean="0">
                <a:latin typeface="Arial" pitchFamily="34" charset="0"/>
                <a:cs typeface="Arial" pitchFamily="34" charset="0"/>
              </a:rPr>
            </a:br>
            <a:endParaRPr lang="en-US" sz="3400" dirty="0">
              <a:latin typeface="Arial" pitchFamily="34" charset="0"/>
              <a:cs typeface="Arial" pitchFamily="34" charset="0"/>
            </a:endParaRPr>
          </a:p>
          <a:p>
            <a:r>
              <a:rPr lang="en-US" sz="3400" dirty="0">
                <a:latin typeface="Arial" pitchFamily="34" charset="0"/>
                <a:cs typeface="Arial" pitchFamily="34" charset="0"/>
              </a:rPr>
              <a:t>Do not attempt to cut branches bigger than the pruning tool was designed to </a:t>
            </a:r>
            <a:r>
              <a:rPr lang="en-US" sz="3400" dirty="0" smtClean="0">
                <a:latin typeface="Arial" pitchFamily="34" charset="0"/>
                <a:cs typeface="Arial" pitchFamily="34" charset="0"/>
              </a:rPr>
              <a:t>cut.</a:t>
            </a:r>
            <a:endParaRPr lang="en-US" sz="3400" dirty="0"/>
          </a:p>
          <a:p>
            <a:endParaRPr lang="en-US" dirty="0">
              <a:latin typeface="Arial" pitchFamily="34" charset="0"/>
              <a:cs typeface="Arial" pitchFamily="34" charset="0"/>
            </a:endParaRPr>
          </a:p>
          <a:p>
            <a:pPr marL="0" indent="0">
              <a:buNone/>
            </a:pPr>
            <a:endParaRPr lang="en-US" dirty="0"/>
          </a:p>
        </p:txBody>
      </p:sp>
      <p:sp>
        <p:nvSpPr>
          <p:cNvPr id="5" name="TextBox 4"/>
          <p:cNvSpPr txBox="1"/>
          <p:nvPr/>
        </p:nvSpPr>
        <p:spPr>
          <a:xfrm>
            <a:off x="381000" y="1333500"/>
            <a:ext cx="4343400" cy="646331"/>
          </a:xfrm>
          <a:prstGeom prst="rect">
            <a:avLst/>
          </a:prstGeom>
          <a:noFill/>
        </p:spPr>
        <p:txBody>
          <a:bodyPr wrap="square" rtlCol="0">
            <a:spAutoFit/>
          </a:bodyPr>
          <a:lstStyle/>
          <a:p>
            <a:r>
              <a:rPr lang="en-US" sz="3600" dirty="0" smtClean="0">
                <a:latin typeface="Arial" pitchFamily="34" charset="0"/>
                <a:cs typeface="Arial" pitchFamily="34" charset="0"/>
              </a:rPr>
              <a:t>Proper Practices</a:t>
            </a:r>
            <a:endParaRPr lang="en-US" sz="3600"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479887"/>
            <a:ext cx="2486025" cy="3752850"/>
          </a:xfrm>
          <a:prstGeom prst="rect">
            <a:avLst/>
          </a:prstGeom>
        </p:spPr>
      </p:pic>
      <p:sp>
        <p:nvSpPr>
          <p:cNvPr id="6" name="TextBox 5"/>
          <p:cNvSpPr txBox="1"/>
          <p:nvPr/>
        </p:nvSpPr>
        <p:spPr>
          <a:xfrm>
            <a:off x="6248397" y="5232737"/>
            <a:ext cx="2895601" cy="1015663"/>
          </a:xfrm>
          <a:prstGeom prst="rect">
            <a:avLst/>
          </a:prstGeom>
          <a:noFill/>
        </p:spPr>
        <p:txBody>
          <a:bodyPr wrap="square" rtlCol="0">
            <a:spAutoFit/>
          </a:bodyPr>
          <a:lstStyle/>
          <a:p>
            <a:r>
              <a:rPr lang="en-US" sz="2000" dirty="0" smtClean="0">
                <a:latin typeface="Arial" pitchFamily="34" charset="0"/>
                <a:cs typeface="Arial" pitchFamily="34" charset="0"/>
              </a:rPr>
              <a:t>Should not prune trees or branches within 10 feet of a power line.</a:t>
            </a:r>
            <a:endParaRPr lang="en-US" sz="2000" dirty="0">
              <a:latin typeface="Arial" pitchFamily="34" charset="0"/>
              <a:cs typeface="Arial" pitchFamily="34" charset="0"/>
            </a:endParaRPr>
          </a:p>
        </p:txBody>
      </p:sp>
      <p:sp>
        <p:nvSpPr>
          <p:cNvPr id="7" name="Rectangle 6"/>
          <p:cNvSpPr/>
          <p:nvPr/>
        </p:nvSpPr>
        <p:spPr>
          <a:xfrm>
            <a:off x="6245228" y="6517590"/>
            <a:ext cx="2590797" cy="215444"/>
          </a:xfrm>
          <a:prstGeom prst="rect">
            <a:avLst/>
          </a:prstGeom>
        </p:spPr>
        <p:txBody>
          <a:bodyPr wrap="square">
            <a:spAutoFit/>
          </a:bodyPr>
          <a:lstStyle/>
          <a:p>
            <a:r>
              <a:rPr lang="en-US" sz="800" dirty="0">
                <a:latin typeface="Arial" pitchFamily="34" charset="0"/>
                <a:cs typeface="Arial" pitchFamily="34" charset="0"/>
              </a:rPr>
              <a:t>http://www.srpnet.com/electric/graphics/pruning2.gif</a:t>
            </a:r>
          </a:p>
        </p:txBody>
      </p:sp>
    </p:spTree>
    <p:extLst>
      <p:ext uri="{BB962C8B-B14F-4D97-AF65-F5344CB8AC3E}">
        <p14:creationId xmlns:p14="http://schemas.microsoft.com/office/powerpoint/2010/main" val="918230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Pruning Safety</a:t>
            </a:r>
            <a:endParaRPr lang="en-US" dirty="0">
              <a:solidFill>
                <a:srgbClr val="FFFF00"/>
              </a:solidFill>
            </a:endParaRPr>
          </a:p>
        </p:txBody>
      </p:sp>
      <p:sp>
        <p:nvSpPr>
          <p:cNvPr id="3" name="Content Placeholder 2"/>
          <p:cNvSpPr>
            <a:spLocks noGrp="1"/>
          </p:cNvSpPr>
          <p:nvPr>
            <p:ph idx="1"/>
          </p:nvPr>
        </p:nvSpPr>
        <p:spPr>
          <a:xfrm>
            <a:off x="609600" y="1727200"/>
            <a:ext cx="6248400" cy="4485838"/>
          </a:xfrm>
        </p:spPr>
        <p:txBody>
          <a:bodyPr>
            <a:noAutofit/>
          </a:bodyPr>
          <a:lstStyle/>
          <a:p>
            <a:r>
              <a:rPr lang="en-US" sz="2800" dirty="0" smtClean="0">
                <a:latin typeface="Arial" pitchFamily="34" charset="0"/>
                <a:cs typeface="Arial" pitchFamily="34" charset="0"/>
              </a:rPr>
              <a:t>Maintain a constant </a:t>
            </a:r>
            <a:r>
              <a:rPr lang="en-US" sz="2800" dirty="0" err="1" smtClean="0">
                <a:latin typeface="Arial" pitchFamily="34" charset="0"/>
                <a:cs typeface="Arial" pitchFamily="34" charset="0"/>
              </a:rPr>
              <a:t>awaremess</a:t>
            </a:r>
            <a:r>
              <a:rPr lang="en-US" sz="2800" dirty="0" smtClean="0">
                <a:latin typeface="Arial" pitchFamily="34" charset="0"/>
                <a:cs typeface="Arial" pitchFamily="34" charset="0"/>
              </a:rPr>
              <a:t> </a:t>
            </a:r>
            <a:r>
              <a:rPr lang="en-US" sz="2800" dirty="0" smtClean="0">
                <a:latin typeface="Arial" pitchFamily="34" charset="0"/>
                <a:cs typeface="Arial" pitchFamily="34" charset="0"/>
              </a:rPr>
              <a:t>of </a:t>
            </a:r>
            <a:r>
              <a:rPr lang="en-US" sz="2800" dirty="0">
                <a:latin typeface="Arial" pitchFamily="34" charset="0"/>
                <a:cs typeface="Arial" pitchFamily="34" charset="0"/>
              </a:rPr>
              <a:t>the location of hands and </a:t>
            </a:r>
            <a:r>
              <a:rPr lang="en-US" sz="2800" dirty="0" smtClean="0">
                <a:latin typeface="Arial" pitchFamily="34" charset="0"/>
                <a:cs typeface="Arial" pitchFamily="34" charset="0"/>
              </a:rPr>
              <a:t>fingers.</a:t>
            </a: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latin typeface="Arial" pitchFamily="34" charset="0"/>
              <a:cs typeface="Arial" pitchFamily="34" charset="0"/>
            </a:endParaRPr>
          </a:p>
          <a:p>
            <a:r>
              <a:rPr lang="en-US" sz="2800" dirty="0">
                <a:latin typeface="Arial" pitchFamily="34" charset="0"/>
                <a:cs typeface="Arial" pitchFamily="34" charset="0"/>
              </a:rPr>
              <a:t>The blade on a pruning saw needs to be sharpened with regular sharpening tools</a:t>
            </a:r>
            <a:r>
              <a:rPr lang="en-US" sz="2800" dirty="0" smtClean="0">
                <a:latin typeface="Arial" pitchFamily="34" charset="0"/>
                <a:cs typeface="Arial" pitchFamily="34" charset="0"/>
              </a:rPr>
              <a:t>.</a:t>
            </a:r>
          </a:p>
          <a:p>
            <a:endParaRPr lang="en-US" sz="2800" dirty="0">
              <a:latin typeface="Arial" pitchFamily="34" charset="0"/>
              <a:cs typeface="Arial" pitchFamily="34" charset="0"/>
            </a:endParaRPr>
          </a:p>
          <a:p>
            <a:r>
              <a:rPr lang="en-US" sz="2800" dirty="0" smtClean="0">
                <a:latin typeface="Arial" pitchFamily="34" charset="0"/>
                <a:cs typeface="Arial" pitchFamily="34" charset="0"/>
              </a:rPr>
              <a:t>Sheath pruning saws immediately after use to prevent accidental cuts.</a:t>
            </a:r>
            <a:endParaRPr lang="en-US" sz="2800" dirty="0"/>
          </a:p>
        </p:txBody>
      </p:sp>
      <p:sp>
        <p:nvSpPr>
          <p:cNvPr id="4" name="TextBox 3"/>
          <p:cNvSpPr txBox="1"/>
          <p:nvPr/>
        </p:nvSpPr>
        <p:spPr>
          <a:xfrm>
            <a:off x="355600" y="1106269"/>
            <a:ext cx="4343400" cy="646331"/>
          </a:xfrm>
          <a:prstGeom prst="rect">
            <a:avLst/>
          </a:prstGeom>
          <a:noFill/>
        </p:spPr>
        <p:txBody>
          <a:bodyPr wrap="square" rtlCol="0">
            <a:spAutoFit/>
          </a:bodyPr>
          <a:lstStyle/>
          <a:p>
            <a:r>
              <a:rPr lang="en-US" sz="3600" dirty="0" smtClean="0">
                <a:latin typeface="Arial" pitchFamily="34" charset="0"/>
                <a:cs typeface="Arial" pitchFamily="34" charset="0"/>
              </a:rPr>
              <a:t>Proper Practices</a:t>
            </a:r>
            <a:endParaRPr lang="en-US" sz="3600" dirty="0">
              <a:latin typeface="Arial" pitchFamily="34" charset="0"/>
              <a:cs typeface="Arial" pitchFamily="34" charset="0"/>
            </a:endParaRPr>
          </a:p>
        </p:txBody>
      </p:sp>
      <p:sp>
        <p:nvSpPr>
          <p:cNvPr id="5" name="Rectangle 4"/>
          <p:cNvSpPr/>
          <p:nvPr/>
        </p:nvSpPr>
        <p:spPr>
          <a:xfrm>
            <a:off x="355600" y="6553200"/>
            <a:ext cx="5867400" cy="215444"/>
          </a:xfrm>
          <a:prstGeom prst="rect">
            <a:avLst/>
          </a:prstGeom>
        </p:spPr>
        <p:txBody>
          <a:bodyPr wrap="square">
            <a:spAutoFit/>
          </a:bodyPr>
          <a:lstStyle/>
          <a:p>
            <a:r>
              <a:rPr lang="en-US" sz="800" dirty="0">
                <a:latin typeface="Arial" pitchFamily="34" charset="0"/>
                <a:cs typeface="Arial" pitchFamily="34" charset="0"/>
              </a:rPr>
              <a:t>http://www.yates.co.nz/images/nz/products/books-tools-and-propagation/ars-pruning-saw-and-sheath-cam-24ln.jpg</a:t>
            </a:r>
          </a:p>
        </p:txBody>
      </p:sp>
      <p:sp>
        <p:nvSpPr>
          <p:cNvPr id="7" name="TextBox 6"/>
          <p:cNvSpPr txBox="1"/>
          <p:nvPr/>
        </p:nvSpPr>
        <p:spPr>
          <a:xfrm>
            <a:off x="6781800" y="4290165"/>
            <a:ext cx="2133600" cy="1323439"/>
          </a:xfrm>
          <a:prstGeom prst="rect">
            <a:avLst/>
          </a:prstGeom>
          <a:noFill/>
        </p:spPr>
        <p:txBody>
          <a:bodyPr wrap="square" rtlCol="0">
            <a:spAutoFit/>
          </a:bodyPr>
          <a:lstStyle/>
          <a:p>
            <a:r>
              <a:rPr lang="en-US" sz="2000" dirty="0" smtClean="0">
                <a:latin typeface="Arial" pitchFamily="34" charset="0"/>
                <a:cs typeface="Arial" pitchFamily="34" charset="0"/>
              </a:rPr>
              <a:t>Covering pruning saws when not in use is safe practice.</a:t>
            </a:r>
            <a:endParaRPr lang="en-US" sz="2000" dirty="0">
              <a:latin typeface="Arial" pitchFamily="34" charset="0"/>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858115"/>
            <a:ext cx="2057400" cy="2381250"/>
          </a:xfrm>
          <a:prstGeom prst="rect">
            <a:avLst/>
          </a:prstGeom>
        </p:spPr>
      </p:pic>
    </p:spTree>
    <p:extLst>
      <p:ext uri="{BB962C8B-B14F-4D97-AF65-F5344CB8AC3E}">
        <p14:creationId xmlns:p14="http://schemas.microsoft.com/office/powerpoint/2010/main" val="636196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0437"/>
            <a:ext cx="8229600" cy="4525963"/>
          </a:xfrm>
        </p:spPr>
        <p:txBody>
          <a:bodyPr anchor="ctr">
            <a:normAutofit/>
          </a:bodyPr>
          <a:lstStyle/>
          <a:p>
            <a:pPr marL="0" indent="0" algn="ctr">
              <a:buNone/>
            </a:pPr>
            <a:r>
              <a:rPr lang="en-US" sz="5400" b="1" dirty="0" smtClean="0">
                <a:solidFill>
                  <a:srgbClr val="FFFF00"/>
                </a:solidFill>
                <a:latin typeface="Arial" pitchFamily="34" charset="0"/>
                <a:cs typeface="Arial" pitchFamily="34" charset="0"/>
              </a:rPr>
              <a:t>Think Safety</a:t>
            </a:r>
          </a:p>
          <a:p>
            <a:pPr marL="0" indent="0" algn="ctr">
              <a:buNone/>
            </a:pPr>
            <a:endParaRPr lang="en-US" sz="5400" b="1" dirty="0">
              <a:solidFill>
                <a:srgbClr val="FFFF00"/>
              </a:solidFill>
              <a:latin typeface="Arial" pitchFamily="34" charset="0"/>
              <a:cs typeface="Arial" pitchFamily="34" charset="0"/>
            </a:endParaRPr>
          </a:p>
          <a:p>
            <a:pPr marL="0" indent="0" algn="ctr">
              <a:buNone/>
            </a:pPr>
            <a:r>
              <a:rPr lang="en-US" sz="5400" b="1" dirty="0" smtClean="0">
                <a:solidFill>
                  <a:srgbClr val="FFFF00"/>
                </a:solidFill>
                <a:latin typeface="Arial" pitchFamily="34" charset="0"/>
                <a:cs typeface="Arial" pitchFamily="34" charset="0"/>
              </a:rPr>
              <a:t>Work Safely</a:t>
            </a:r>
            <a:endParaRPr lang="en-US" sz="54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282695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Kinds of Pruning Saws</a:t>
            </a:r>
            <a:endParaRPr lang="en-US" dirty="0">
              <a:solidFill>
                <a:srgbClr val="FFFF00"/>
              </a:solidFill>
              <a:latin typeface="Arial" pitchFamily="34" charset="0"/>
              <a:cs typeface="Arial" pitchFamily="34" charset="0"/>
            </a:endParaRPr>
          </a:p>
        </p:txBody>
      </p:sp>
      <p:sp>
        <p:nvSpPr>
          <p:cNvPr id="5" name="Text Placeholder 4"/>
          <p:cNvSpPr>
            <a:spLocks noGrp="1"/>
          </p:cNvSpPr>
          <p:nvPr>
            <p:ph type="body" idx="1"/>
          </p:nvPr>
        </p:nvSpPr>
        <p:spPr>
          <a:xfrm>
            <a:off x="455612" y="1447800"/>
            <a:ext cx="4040188" cy="639762"/>
          </a:xfrm>
        </p:spPr>
        <p:txBody>
          <a:bodyPr>
            <a:noAutofit/>
          </a:bodyPr>
          <a:lstStyle/>
          <a:p>
            <a:r>
              <a:rPr lang="en-US" sz="3200" u="sng" dirty="0" smtClean="0">
                <a:latin typeface="Arial" pitchFamily="34" charset="0"/>
                <a:cs typeface="Arial" pitchFamily="34" charset="0"/>
              </a:rPr>
              <a:t>Curved Blade Saw</a:t>
            </a:r>
            <a:endParaRPr lang="en-US" sz="3200" u="sng" dirty="0">
              <a:latin typeface="Arial" pitchFamily="34" charset="0"/>
              <a:cs typeface="Arial" pitchFamily="34" charset="0"/>
            </a:endParaRPr>
          </a:p>
        </p:txBody>
      </p:sp>
      <p:sp>
        <p:nvSpPr>
          <p:cNvPr id="3" name="Content Placeholder 2"/>
          <p:cNvSpPr>
            <a:spLocks noGrp="1"/>
          </p:cNvSpPr>
          <p:nvPr>
            <p:ph sz="half" idx="2"/>
          </p:nvPr>
        </p:nvSpPr>
        <p:spPr>
          <a:xfrm>
            <a:off x="152400" y="2220912"/>
            <a:ext cx="4040188" cy="3951288"/>
          </a:xfrm>
        </p:spPr>
        <p:txBody>
          <a:bodyPr>
            <a:noAutofit/>
          </a:bodyPr>
          <a:lstStyle/>
          <a:p>
            <a:r>
              <a:rPr lang="en-US" sz="3200" dirty="0" smtClean="0">
                <a:latin typeface="Arial" pitchFamily="34" charset="0"/>
                <a:cs typeface="Arial" pitchFamily="34" charset="0"/>
              </a:rPr>
              <a:t>Best </a:t>
            </a:r>
            <a:r>
              <a:rPr lang="en-US" sz="3200" dirty="0">
                <a:latin typeface="Arial" pitchFamily="34" charset="0"/>
                <a:cs typeface="Arial" pitchFamily="34" charset="0"/>
              </a:rPr>
              <a:t>for home use and in </a:t>
            </a:r>
            <a:r>
              <a:rPr lang="en-US" sz="3200" dirty="0" smtClean="0">
                <a:latin typeface="Arial" pitchFamily="34" charset="0"/>
                <a:cs typeface="Arial" pitchFamily="34" charset="0"/>
              </a:rPr>
              <a:t>nurseries</a:t>
            </a:r>
            <a:br>
              <a:rPr lang="en-US" sz="3200" dirty="0" smtClean="0">
                <a:latin typeface="Arial" pitchFamily="34" charset="0"/>
                <a:cs typeface="Arial" pitchFamily="34" charset="0"/>
              </a:rPr>
            </a:br>
            <a:endParaRPr lang="en-US" sz="3200" dirty="0">
              <a:latin typeface="Arial" pitchFamily="34" charset="0"/>
              <a:cs typeface="Arial" pitchFamily="34" charset="0"/>
            </a:endParaRPr>
          </a:p>
          <a:p>
            <a:r>
              <a:rPr lang="en-US" sz="3200" dirty="0" smtClean="0">
                <a:latin typeface="Arial" pitchFamily="34" charset="0"/>
                <a:cs typeface="Arial" pitchFamily="34" charset="0"/>
              </a:rPr>
              <a:t>This </a:t>
            </a:r>
            <a:r>
              <a:rPr lang="en-US" sz="3200" dirty="0">
                <a:latin typeface="Arial" pitchFamily="34" charset="0"/>
                <a:cs typeface="Arial" pitchFamily="34" charset="0"/>
              </a:rPr>
              <a:t>type has a 12” -16” blade with six teeth per </a:t>
            </a:r>
            <a:r>
              <a:rPr lang="en-US" sz="3200" dirty="0" smtClean="0">
                <a:latin typeface="Arial" pitchFamily="34" charset="0"/>
                <a:cs typeface="Arial" pitchFamily="34" charset="0"/>
              </a:rPr>
              <a:t>inch</a:t>
            </a:r>
            <a:endParaRPr lang="en-US" sz="3200" dirty="0">
              <a:latin typeface="Arial" pitchFamily="34" charset="0"/>
              <a:cs typeface="Arial" pitchFamily="34" charset="0"/>
            </a:endParaRPr>
          </a:p>
        </p:txBody>
      </p:sp>
      <p:sp>
        <p:nvSpPr>
          <p:cNvPr id="10" name="Text Placeholder 9"/>
          <p:cNvSpPr>
            <a:spLocks noGrp="1"/>
          </p:cNvSpPr>
          <p:nvPr>
            <p:ph type="body" sz="quarter" idx="3"/>
          </p:nvPr>
        </p:nvSpPr>
        <p:spPr/>
        <p:txBody>
          <a:bodyPr/>
          <a:lstStyle/>
          <a:p>
            <a:r>
              <a:rPr lang="en-US" dirty="0" smtClean="0"/>
              <a:t> </a:t>
            </a:r>
            <a:endParaRPr lang="en-US" dirty="0"/>
          </a:p>
        </p:txBody>
      </p:sp>
      <p:sp>
        <p:nvSpPr>
          <p:cNvPr id="11" name="TextBox 10"/>
          <p:cNvSpPr txBox="1"/>
          <p:nvPr/>
        </p:nvSpPr>
        <p:spPr>
          <a:xfrm>
            <a:off x="4800600" y="6280378"/>
            <a:ext cx="3886200" cy="215444"/>
          </a:xfrm>
          <a:prstGeom prst="rect">
            <a:avLst/>
          </a:prstGeom>
          <a:noFill/>
        </p:spPr>
        <p:txBody>
          <a:bodyPr wrap="square" rtlCol="0">
            <a:spAutoFit/>
          </a:bodyPr>
          <a:lstStyle/>
          <a:p>
            <a:r>
              <a:rPr lang="en-US" sz="800" dirty="0">
                <a:latin typeface="Arial" pitchFamily="34" charset="0"/>
                <a:cs typeface="Arial" pitchFamily="34" charset="0"/>
              </a:rPr>
              <a:t>http://ecx.images-amazon.com/images/I/31Zdk9SnemL._SL500_AA300_.jpg</a:t>
            </a:r>
          </a:p>
        </p:txBody>
      </p:sp>
      <p:sp>
        <p:nvSpPr>
          <p:cNvPr id="13" name="TextBox 12"/>
          <p:cNvSpPr txBox="1"/>
          <p:nvPr/>
        </p:nvSpPr>
        <p:spPr>
          <a:xfrm>
            <a:off x="4343400" y="3733800"/>
            <a:ext cx="4648200" cy="830997"/>
          </a:xfrm>
          <a:prstGeom prst="rect">
            <a:avLst/>
          </a:prstGeom>
          <a:noFill/>
        </p:spPr>
        <p:txBody>
          <a:bodyPr wrap="square" rtlCol="0">
            <a:spAutoFit/>
          </a:bodyPr>
          <a:lstStyle/>
          <a:p>
            <a:r>
              <a:rPr lang="en-US" sz="2400" dirty="0" smtClean="0"/>
              <a:t>An example of a curved blade pruning saw.</a:t>
            </a:r>
            <a:endParaRPr lang="en-US" sz="2400" dirty="0"/>
          </a:p>
        </p:txBody>
      </p:sp>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381500" y="2667000"/>
            <a:ext cx="4572000" cy="914400"/>
          </a:xfrm>
        </p:spPr>
      </p:pic>
    </p:spTree>
    <p:extLst>
      <p:ext uri="{BB962C8B-B14F-4D97-AF65-F5344CB8AC3E}">
        <p14:creationId xmlns:p14="http://schemas.microsoft.com/office/powerpoint/2010/main" val="1672876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Kinds of Pruning Saws</a:t>
            </a:r>
            <a:endParaRPr lang="en-US" dirty="0">
              <a:solidFill>
                <a:srgbClr val="FFFF00"/>
              </a:solidFill>
            </a:endParaRPr>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00600" y="2667000"/>
            <a:ext cx="3708156" cy="1200150"/>
          </a:xfrm>
          <a:solidFill>
            <a:schemeClr val="tx1"/>
          </a:solidFill>
          <a:ln>
            <a:solidFill>
              <a:schemeClr val="tx1"/>
            </a:solidFill>
          </a:ln>
        </p:spPr>
      </p:pic>
      <p:sp>
        <p:nvSpPr>
          <p:cNvPr id="7" name="Text Placeholder 5"/>
          <p:cNvSpPr>
            <a:spLocks noGrp="1"/>
          </p:cNvSpPr>
          <p:nvPr>
            <p:ph type="body" sz="quarter" idx="3"/>
          </p:nvPr>
        </p:nvSpPr>
        <p:spPr>
          <a:xfrm>
            <a:off x="228600" y="1524000"/>
            <a:ext cx="5562600" cy="639762"/>
          </a:xfrm>
        </p:spPr>
        <p:txBody>
          <a:bodyPr>
            <a:noAutofit/>
          </a:bodyPr>
          <a:lstStyle/>
          <a:p>
            <a:r>
              <a:rPr lang="en-US" sz="3200" u="sng" dirty="0" smtClean="0">
                <a:latin typeface="Arial" pitchFamily="34" charset="0"/>
                <a:cs typeface="Arial" pitchFamily="34" charset="0"/>
              </a:rPr>
              <a:t>Straight Double-Edged Saw</a:t>
            </a:r>
            <a:endParaRPr lang="en-US" sz="3200" u="sng" dirty="0">
              <a:latin typeface="Arial" pitchFamily="34" charset="0"/>
              <a:cs typeface="Arial" pitchFamily="34" charset="0"/>
            </a:endParaRPr>
          </a:p>
        </p:txBody>
      </p:sp>
      <p:sp>
        <p:nvSpPr>
          <p:cNvPr id="8" name="Content Placeholder 6"/>
          <p:cNvSpPr>
            <a:spLocks noGrp="1"/>
          </p:cNvSpPr>
          <p:nvPr>
            <p:ph sz="quarter" idx="4"/>
          </p:nvPr>
        </p:nvSpPr>
        <p:spPr>
          <a:xfrm>
            <a:off x="228600" y="2163762"/>
            <a:ext cx="4041775" cy="3951288"/>
          </a:xfrm>
        </p:spPr>
        <p:txBody>
          <a:bodyPr>
            <a:normAutofit fontScale="92500"/>
          </a:bodyPr>
          <a:lstStyle/>
          <a:p>
            <a:r>
              <a:rPr lang="en-US" sz="3200" dirty="0" smtClean="0">
                <a:latin typeface="Arial" pitchFamily="34" charset="0"/>
                <a:cs typeface="Arial" pitchFamily="34" charset="0"/>
              </a:rPr>
              <a:t>Best for cutting sap or green wood</a:t>
            </a:r>
            <a:br>
              <a:rPr lang="en-US" sz="3200" dirty="0" smtClean="0">
                <a:latin typeface="Arial" pitchFamily="34" charset="0"/>
                <a:cs typeface="Arial" pitchFamily="34" charset="0"/>
              </a:rPr>
            </a:b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This type has a </a:t>
            </a:r>
            <a:r>
              <a:rPr lang="en-US" sz="3200" dirty="0">
                <a:latin typeface="Arial" pitchFamily="34" charset="0"/>
                <a:cs typeface="Arial" pitchFamily="34" charset="0"/>
              </a:rPr>
              <a:t>6 - 8 teeth per inch on one side and 4 - 6 larger teeth per inch on the other side </a:t>
            </a:r>
            <a:endParaRPr lang="en-US" sz="3200"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11" name="TextBox 10"/>
          <p:cNvSpPr txBox="1"/>
          <p:nvPr/>
        </p:nvSpPr>
        <p:spPr>
          <a:xfrm>
            <a:off x="4800600" y="3962400"/>
            <a:ext cx="3886200" cy="830997"/>
          </a:xfrm>
          <a:prstGeom prst="rect">
            <a:avLst/>
          </a:prstGeom>
          <a:noFill/>
        </p:spPr>
        <p:txBody>
          <a:bodyPr wrap="square" rtlCol="0">
            <a:spAutoFit/>
          </a:bodyPr>
          <a:lstStyle/>
          <a:p>
            <a:r>
              <a:rPr lang="en-US" sz="2400" dirty="0" smtClean="0">
                <a:latin typeface="Arial" pitchFamily="34" charset="0"/>
                <a:cs typeface="Arial" pitchFamily="34" charset="0"/>
              </a:rPr>
              <a:t>An example of a straight double-edged pruning saw.</a:t>
            </a:r>
            <a:endParaRPr lang="en-US" sz="2400" dirty="0">
              <a:latin typeface="Arial" pitchFamily="34" charset="0"/>
              <a:cs typeface="Arial" pitchFamily="34" charset="0"/>
            </a:endParaRPr>
          </a:p>
        </p:txBody>
      </p:sp>
      <p:sp>
        <p:nvSpPr>
          <p:cNvPr id="12" name="TextBox 11"/>
          <p:cNvSpPr txBox="1"/>
          <p:nvPr/>
        </p:nvSpPr>
        <p:spPr>
          <a:xfrm>
            <a:off x="5410200" y="5791200"/>
            <a:ext cx="3276600" cy="215444"/>
          </a:xfrm>
          <a:prstGeom prst="rect">
            <a:avLst/>
          </a:prstGeom>
          <a:noFill/>
        </p:spPr>
        <p:txBody>
          <a:bodyPr wrap="square" rtlCol="0">
            <a:spAutoFit/>
          </a:bodyPr>
          <a:lstStyle/>
          <a:p>
            <a:r>
              <a:rPr lang="en-US" sz="800" dirty="0">
                <a:latin typeface="Arial" pitchFamily="34" charset="0"/>
                <a:cs typeface="Arial" pitchFamily="34" charset="0"/>
              </a:rPr>
              <a:t>http://www.fhwa.dot.gov/environment/Fspubs/05232810/fig023.gif</a:t>
            </a:r>
          </a:p>
        </p:txBody>
      </p:sp>
    </p:spTree>
    <p:extLst>
      <p:ext uri="{BB962C8B-B14F-4D97-AF65-F5344CB8AC3E}">
        <p14:creationId xmlns:p14="http://schemas.microsoft.com/office/powerpoint/2010/main" val="423011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Kinds of Pruning Saws</a:t>
            </a:r>
            <a:endParaRPr lang="en-US" dirty="0">
              <a:solidFill>
                <a:srgbClr val="FFFF00"/>
              </a:solidFill>
              <a:latin typeface="Arial" pitchFamily="34" charset="0"/>
              <a:cs typeface="Arial" pitchFamily="34" charset="0"/>
            </a:endParaRPr>
          </a:p>
        </p:txBody>
      </p:sp>
      <p:sp>
        <p:nvSpPr>
          <p:cNvPr id="3" name="Text Placeholder 2"/>
          <p:cNvSpPr>
            <a:spLocks noGrp="1"/>
          </p:cNvSpPr>
          <p:nvPr>
            <p:ph type="body" idx="1"/>
          </p:nvPr>
        </p:nvSpPr>
        <p:spPr/>
        <p:txBody>
          <a:bodyPr>
            <a:normAutofit/>
          </a:bodyPr>
          <a:lstStyle/>
          <a:p>
            <a:r>
              <a:rPr lang="en-US" sz="3200" u="sng" dirty="0" smtClean="0">
                <a:latin typeface="Arial" pitchFamily="34" charset="0"/>
                <a:cs typeface="Arial" pitchFamily="34" charset="0"/>
              </a:rPr>
              <a:t>Tri-Cut Blade Saw</a:t>
            </a:r>
            <a:endParaRPr lang="en-US" sz="3200" u="sng" dirty="0">
              <a:latin typeface="Arial" pitchFamily="34" charset="0"/>
              <a:cs typeface="Arial" pitchFamily="34" charset="0"/>
            </a:endParaRPr>
          </a:p>
        </p:txBody>
      </p:sp>
      <p:sp>
        <p:nvSpPr>
          <p:cNvPr id="4" name="Content Placeholder 3"/>
          <p:cNvSpPr>
            <a:spLocks noGrp="1"/>
          </p:cNvSpPr>
          <p:nvPr>
            <p:ph sz="half" idx="2"/>
          </p:nvPr>
        </p:nvSpPr>
        <p:spPr>
          <a:xfrm>
            <a:off x="457200" y="2174874"/>
            <a:ext cx="3810000" cy="4378325"/>
          </a:xfrm>
        </p:spPr>
        <p:txBody>
          <a:bodyPr>
            <a:normAutofit fontScale="92500"/>
          </a:bodyPr>
          <a:lstStyle/>
          <a:p>
            <a:r>
              <a:rPr lang="en-US" sz="2800" dirty="0" smtClean="0">
                <a:latin typeface="Arial" pitchFamily="34" charset="0"/>
                <a:cs typeface="Arial" pitchFamily="34" charset="0"/>
              </a:rPr>
              <a:t>This type has </a:t>
            </a:r>
            <a:r>
              <a:rPr lang="en-US" sz="2800" dirty="0">
                <a:latin typeface="Arial" pitchFamily="34" charset="0"/>
                <a:cs typeface="Arial" pitchFamily="34" charset="0"/>
              </a:rPr>
              <a:t>teeth that are sharpened on three sides, like a triangle</a:t>
            </a:r>
            <a:br>
              <a:rPr lang="en-US" sz="2800" dirty="0">
                <a:latin typeface="Arial" pitchFamily="34" charset="0"/>
                <a:cs typeface="Arial" pitchFamily="34" charset="0"/>
              </a:rPr>
            </a:br>
            <a:endParaRPr lang="en-US" sz="2800" dirty="0">
              <a:latin typeface="Arial" pitchFamily="34" charset="0"/>
              <a:cs typeface="Arial" pitchFamily="34" charset="0"/>
            </a:endParaRPr>
          </a:p>
          <a:p>
            <a:r>
              <a:rPr lang="en-US" sz="2800" dirty="0">
                <a:latin typeface="Arial" pitchFamily="34" charset="0"/>
                <a:cs typeface="Arial" pitchFamily="34" charset="0"/>
              </a:rPr>
              <a:t>Designed to cut faster and easier </a:t>
            </a:r>
            <a:br>
              <a:rPr lang="en-US" sz="2800" dirty="0">
                <a:latin typeface="Arial" pitchFamily="34" charset="0"/>
                <a:cs typeface="Arial" pitchFamily="34" charset="0"/>
              </a:rPr>
            </a:br>
            <a:endParaRPr lang="en-US" sz="2800" dirty="0">
              <a:latin typeface="Arial" pitchFamily="34" charset="0"/>
              <a:cs typeface="Arial" pitchFamily="34" charset="0"/>
            </a:endParaRPr>
          </a:p>
          <a:p>
            <a:r>
              <a:rPr lang="en-US" sz="2800" dirty="0" smtClean="0">
                <a:latin typeface="Arial" pitchFamily="34" charset="0"/>
                <a:cs typeface="Arial" pitchFamily="34" charset="0"/>
              </a:rPr>
              <a:t>Stays </a:t>
            </a:r>
            <a:r>
              <a:rPr lang="en-US" sz="2800" dirty="0">
                <a:latin typeface="Arial" pitchFamily="34" charset="0"/>
                <a:cs typeface="Arial" pitchFamily="34" charset="0"/>
              </a:rPr>
              <a:t>sharper longer than traditional saws</a:t>
            </a:r>
          </a:p>
          <a:p>
            <a:endParaRPr lang="en-US" dirty="0">
              <a:latin typeface="Arial" pitchFamily="34" charset="0"/>
              <a:cs typeface="Arial" pitchFamily="34" charset="0"/>
            </a:endParaRPr>
          </a:p>
        </p:txBody>
      </p:sp>
      <p:sp>
        <p:nvSpPr>
          <p:cNvPr id="10" name="Text Placeholder 9"/>
          <p:cNvSpPr>
            <a:spLocks noGrp="1"/>
          </p:cNvSpPr>
          <p:nvPr>
            <p:ph type="body" sz="quarter" idx="3"/>
          </p:nvPr>
        </p:nvSpPr>
        <p:spPr>
          <a:xfrm>
            <a:off x="4572000" y="4648200"/>
            <a:ext cx="4041775" cy="498475"/>
          </a:xfrm>
        </p:spPr>
        <p:txBody>
          <a:bodyPr/>
          <a:lstStyle/>
          <a:p>
            <a:r>
              <a:rPr lang="en-US" dirty="0" smtClean="0"/>
              <a:t>An example of a tri-cut blade.</a:t>
            </a:r>
            <a:endParaRPr lang="en-US" dirty="0"/>
          </a:p>
        </p:txBody>
      </p:sp>
      <p:pic>
        <p:nvPicPr>
          <p:cNvPr id="11" name="Picture 4"/>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l="7868" t="12791"/>
          <a:stretch/>
        </p:blipFill>
        <p:spPr bwMode="auto">
          <a:xfrm>
            <a:off x="4572000" y="1752600"/>
            <a:ext cx="401543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575300" y="5982156"/>
            <a:ext cx="3200400" cy="215444"/>
          </a:xfrm>
          <a:prstGeom prst="rect">
            <a:avLst/>
          </a:prstGeom>
          <a:noFill/>
        </p:spPr>
        <p:txBody>
          <a:bodyPr wrap="square" rtlCol="0">
            <a:spAutoFit/>
          </a:bodyPr>
          <a:lstStyle/>
          <a:p>
            <a:r>
              <a:rPr lang="en-US" sz="800" dirty="0">
                <a:latin typeface="Arial" pitchFamily="34" charset="0"/>
                <a:cs typeface="Arial" pitchFamily="34" charset="0"/>
              </a:rPr>
              <a:t>http://esscodist.com/shopsite_sc/store/html/media/Trie250.GIF</a:t>
            </a:r>
          </a:p>
        </p:txBody>
      </p:sp>
    </p:spTree>
    <p:extLst>
      <p:ext uri="{BB962C8B-B14F-4D97-AF65-F5344CB8AC3E}">
        <p14:creationId xmlns:p14="http://schemas.microsoft.com/office/powerpoint/2010/main" val="3596705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Kinds of Pruning Saws</a:t>
            </a:r>
            <a:endParaRPr lang="en-US" dirty="0">
              <a:solidFill>
                <a:srgbClr val="FFFF00"/>
              </a:solidFill>
              <a:latin typeface="Arial" pitchFamily="34" charset="0"/>
              <a:cs typeface="Arial" pitchFamily="34" charset="0"/>
            </a:endParaRPr>
          </a:p>
        </p:txBody>
      </p:sp>
      <p:sp>
        <p:nvSpPr>
          <p:cNvPr id="4" name="Text Placeholder 3"/>
          <p:cNvSpPr>
            <a:spLocks noGrp="1"/>
          </p:cNvSpPr>
          <p:nvPr>
            <p:ph type="body" idx="1"/>
          </p:nvPr>
        </p:nvSpPr>
        <p:spPr>
          <a:xfrm>
            <a:off x="457200" y="1143000"/>
            <a:ext cx="4040188" cy="639762"/>
          </a:xfrm>
        </p:spPr>
        <p:txBody>
          <a:bodyPr>
            <a:noAutofit/>
          </a:bodyPr>
          <a:lstStyle/>
          <a:p>
            <a:r>
              <a:rPr lang="en-US" sz="3200" u="sng" dirty="0" smtClean="0">
                <a:latin typeface="Arial" pitchFamily="34" charset="0"/>
                <a:cs typeface="Arial" pitchFamily="34" charset="0"/>
              </a:rPr>
              <a:t>Tree Saws</a:t>
            </a:r>
            <a:endParaRPr lang="en-US" sz="3200" u="sng" dirty="0">
              <a:latin typeface="Arial" pitchFamily="34" charset="0"/>
              <a:cs typeface="Arial" pitchFamily="34" charset="0"/>
            </a:endParaRPr>
          </a:p>
        </p:txBody>
      </p:sp>
      <p:sp>
        <p:nvSpPr>
          <p:cNvPr id="3" name="Content Placeholder 2"/>
          <p:cNvSpPr>
            <a:spLocks noGrp="1"/>
          </p:cNvSpPr>
          <p:nvPr>
            <p:ph sz="half" idx="2"/>
          </p:nvPr>
        </p:nvSpPr>
        <p:spPr>
          <a:xfrm>
            <a:off x="76200" y="1782761"/>
            <a:ext cx="3886200" cy="4530725"/>
          </a:xfrm>
        </p:spPr>
        <p:txBody>
          <a:bodyPr>
            <a:normAutofit lnSpcReduction="10000"/>
          </a:bodyPr>
          <a:lstStyle/>
          <a:p>
            <a:pPr lvl="1">
              <a:buFont typeface="Arial" pitchFamily="34" charset="0"/>
              <a:buChar char="•"/>
            </a:pPr>
            <a:r>
              <a:rPr lang="en-US" sz="2800" dirty="0" smtClean="0">
                <a:latin typeface="Arial" pitchFamily="34" charset="0"/>
                <a:cs typeface="Arial" pitchFamily="34" charset="0"/>
              </a:rPr>
              <a:t>This type has a </a:t>
            </a:r>
            <a:r>
              <a:rPr lang="en-US" sz="2800" dirty="0">
                <a:latin typeface="Arial" pitchFamily="34" charset="0"/>
                <a:cs typeface="Arial" pitchFamily="34" charset="0"/>
              </a:rPr>
              <a:t>straight or curved 12- 16 inch blade and a pistol style </a:t>
            </a:r>
            <a:r>
              <a:rPr lang="en-US" sz="2800" dirty="0" smtClean="0">
                <a:latin typeface="Arial" pitchFamily="34" charset="0"/>
                <a:cs typeface="Arial" pitchFamily="34" charset="0"/>
              </a:rPr>
              <a:t>handle</a:t>
            </a:r>
            <a:br>
              <a:rPr lang="en-US" sz="2800" dirty="0" smtClean="0">
                <a:latin typeface="Arial" pitchFamily="34" charset="0"/>
                <a:cs typeface="Arial" pitchFamily="34" charset="0"/>
              </a:rPr>
            </a:br>
            <a:endParaRPr lang="en-US" sz="2800" dirty="0">
              <a:latin typeface="Arial" pitchFamily="34" charset="0"/>
              <a:cs typeface="Arial" pitchFamily="34" charset="0"/>
            </a:endParaRPr>
          </a:p>
          <a:p>
            <a:pPr lvl="1">
              <a:buFont typeface="Arial" pitchFamily="34" charset="0"/>
              <a:buChar char="•"/>
            </a:pPr>
            <a:r>
              <a:rPr lang="en-US" sz="2800" dirty="0">
                <a:latin typeface="Arial" pitchFamily="34" charset="0"/>
                <a:cs typeface="Arial" pitchFamily="34" charset="0"/>
              </a:rPr>
              <a:t>The </a:t>
            </a:r>
            <a:r>
              <a:rPr lang="en-US" sz="2800" dirty="0" smtClean="0">
                <a:latin typeface="Arial" pitchFamily="34" charset="0"/>
                <a:cs typeface="Arial" pitchFamily="34" charset="0"/>
              </a:rPr>
              <a:t>saw’s teeth cut on the </a:t>
            </a:r>
            <a:r>
              <a:rPr lang="en-US" sz="2800" dirty="0">
                <a:latin typeface="Arial" pitchFamily="34" charset="0"/>
                <a:cs typeface="Arial" pitchFamily="34" charset="0"/>
              </a:rPr>
              <a:t>pull stroke and slides back on the push stroke</a:t>
            </a:r>
          </a:p>
          <a:p>
            <a:endParaRPr lang="en-US" sz="1800" dirty="0">
              <a:latin typeface="Arial" pitchFamily="34" charset="0"/>
              <a:cs typeface="Arial" pitchFamily="34" charset="0"/>
            </a:endParaRPr>
          </a:p>
        </p:txBody>
      </p:sp>
      <p:sp>
        <p:nvSpPr>
          <p:cNvPr id="5" name="Text Placeholder 4"/>
          <p:cNvSpPr>
            <a:spLocks noGrp="1"/>
          </p:cNvSpPr>
          <p:nvPr>
            <p:ph type="body" sz="quarter" idx="3"/>
          </p:nvPr>
        </p:nvSpPr>
        <p:spPr>
          <a:xfrm>
            <a:off x="4229100" y="4648200"/>
            <a:ext cx="4876800" cy="487362"/>
          </a:xfrm>
        </p:spPr>
        <p:txBody>
          <a:bodyPr>
            <a:normAutofit fontScale="92500"/>
          </a:bodyPr>
          <a:lstStyle/>
          <a:p>
            <a:r>
              <a:rPr lang="en-US" dirty="0" smtClean="0">
                <a:latin typeface="Arial" pitchFamily="34" charset="0"/>
                <a:cs typeface="Arial" pitchFamily="34" charset="0"/>
              </a:rPr>
              <a:t>An example of a tree pruning saw.</a:t>
            </a:r>
            <a:endParaRPr lang="en-US" dirty="0">
              <a:latin typeface="Arial" pitchFamily="34" charset="0"/>
              <a:cs typeface="Arial" pitchFamily="34" charset="0"/>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241800" y="2438400"/>
            <a:ext cx="4724400" cy="2216944"/>
          </a:xfrm>
        </p:spPr>
      </p:pic>
      <p:sp>
        <p:nvSpPr>
          <p:cNvPr id="8" name="TextBox 7"/>
          <p:cNvSpPr txBox="1"/>
          <p:nvPr/>
        </p:nvSpPr>
        <p:spPr>
          <a:xfrm>
            <a:off x="5105400" y="6248400"/>
            <a:ext cx="3886200" cy="215444"/>
          </a:xfrm>
          <a:prstGeom prst="rect">
            <a:avLst/>
          </a:prstGeom>
          <a:noFill/>
        </p:spPr>
        <p:txBody>
          <a:bodyPr wrap="square" rtlCol="0">
            <a:spAutoFit/>
          </a:bodyPr>
          <a:lstStyle/>
          <a:p>
            <a:r>
              <a:rPr lang="en-US" sz="800" dirty="0">
                <a:latin typeface="Arial" pitchFamily="34" charset="0"/>
                <a:cs typeface="Arial" pitchFamily="34" charset="0"/>
              </a:rPr>
              <a:t>http://www.fs.fed.us/eng/pubs/htmlpubs/htm88232601/images/proprune.jpg</a:t>
            </a:r>
          </a:p>
        </p:txBody>
      </p:sp>
    </p:spTree>
    <p:extLst>
      <p:ext uri="{BB962C8B-B14F-4D97-AF65-F5344CB8AC3E}">
        <p14:creationId xmlns:p14="http://schemas.microsoft.com/office/powerpoint/2010/main" val="3088687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Kinds of Pruning Saws</a:t>
            </a:r>
            <a:endParaRPr lang="en-US" dirty="0">
              <a:latin typeface="Arial" pitchFamily="34" charset="0"/>
              <a:cs typeface="Arial" pitchFamily="34" charset="0"/>
            </a:endParaRPr>
          </a:p>
        </p:txBody>
      </p:sp>
      <p:sp>
        <p:nvSpPr>
          <p:cNvPr id="3" name="Text Placeholder 2"/>
          <p:cNvSpPr>
            <a:spLocks noGrp="1"/>
          </p:cNvSpPr>
          <p:nvPr>
            <p:ph type="body" idx="1"/>
          </p:nvPr>
        </p:nvSpPr>
        <p:spPr/>
        <p:txBody>
          <a:bodyPr>
            <a:normAutofit/>
          </a:bodyPr>
          <a:lstStyle/>
          <a:p>
            <a:r>
              <a:rPr lang="en-US" sz="3200" u="sng" dirty="0" smtClean="0">
                <a:latin typeface="Arial" pitchFamily="34" charset="0"/>
                <a:cs typeface="Arial" pitchFamily="34" charset="0"/>
              </a:rPr>
              <a:t>Folding Saws</a:t>
            </a:r>
            <a:endParaRPr lang="en-US" sz="3200" u="sng" dirty="0">
              <a:latin typeface="Arial" pitchFamily="34" charset="0"/>
              <a:cs typeface="Arial" pitchFamily="34" charset="0"/>
            </a:endParaRPr>
          </a:p>
        </p:txBody>
      </p:sp>
      <p:sp>
        <p:nvSpPr>
          <p:cNvPr id="4" name="Content Placeholder 3"/>
          <p:cNvSpPr>
            <a:spLocks noGrp="1"/>
          </p:cNvSpPr>
          <p:nvPr>
            <p:ph sz="half" idx="2"/>
          </p:nvPr>
        </p:nvSpPr>
        <p:spPr>
          <a:xfrm>
            <a:off x="457200" y="2174875"/>
            <a:ext cx="4114800" cy="3951288"/>
          </a:xfrm>
        </p:spPr>
        <p:txBody>
          <a:bodyPr/>
          <a:lstStyle/>
          <a:p>
            <a:r>
              <a:rPr lang="en-US" sz="4000" dirty="0"/>
              <a:t>Ideal for light </a:t>
            </a:r>
            <a:r>
              <a:rPr lang="en-US" sz="4000" dirty="0" smtClean="0"/>
              <a:t>pruning</a:t>
            </a:r>
            <a:br>
              <a:rPr lang="en-US" sz="4000" dirty="0" smtClean="0"/>
            </a:br>
            <a:endParaRPr lang="en-US" sz="4000" dirty="0"/>
          </a:p>
          <a:p>
            <a:r>
              <a:rPr lang="en-US" sz="4000" dirty="0" smtClean="0"/>
              <a:t>Very </a:t>
            </a:r>
            <a:r>
              <a:rPr lang="en-US" sz="4000" dirty="0"/>
              <a:t>portable and safe to transport</a:t>
            </a:r>
          </a:p>
          <a:p>
            <a:endParaRPr lang="en-US" dirty="0"/>
          </a:p>
        </p:txBody>
      </p:sp>
      <p:sp>
        <p:nvSpPr>
          <p:cNvPr id="5" name="Text Placeholder 4"/>
          <p:cNvSpPr>
            <a:spLocks noGrp="1"/>
          </p:cNvSpPr>
          <p:nvPr>
            <p:ph type="body" sz="quarter" idx="3"/>
          </p:nvPr>
        </p:nvSpPr>
        <p:spPr>
          <a:xfrm>
            <a:off x="4572000" y="6248400"/>
            <a:ext cx="4419600" cy="293687"/>
          </a:xfrm>
        </p:spPr>
        <p:txBody>
          <a:bodyPr>
            <a:normAutofit/>
          </a:bodyPr>
          <a:lstStyle/>
          <a:p>
            <a:r>
              <a:rPr lang="en-US" sz="800" dirty="0">
                <a:latin typeface="Arial" pitchFamily="34" charset="0"/>
                <a:cs typeface="Arial" pitchFamily="34" charset="0"/>
              </a:rPr>
              <a:t>http://www.heimerdingercutlery.com/pruning-tools-felco-pruning-saws-c-29_78.html</a:t>
            </a:r>
          </a:p>
          <a:p>
            <a:endParaRPr lang="en-US" dirty="0"/>
          </a:p>
        </p:txBody>
      </p:sp>
      <p:pic>
        <p:nvPicPr>
          <p:cNvPr id="7" name="Picture 5"/>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828800"/>
            <a:ext cx="4285772" cy="246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267200" y="4419600"/>
            <a:ext cx="4191000" cy="830997"/>
          </a:xfrm>
          <a:prstGeom prst="rect">
            <a:avLst/>
          </a:prstGeom>
          <a:noFill/>
        </p:spPr>
        <p:txBody>
          <a:bodyPr wrap="square" rtlCol="0">
            <a:spAutoFit/>
          </a:bodyPr>
          <a:lstStyle/>
          <a:p>
            <a:r>
              <a:rPr lang="en-US" sz="2400" dirty="0" smtClean="0"/>
              <a:t>An example of a folding pruning saw.</a:t>
            </a:r>
            <a:endParaRPr lang="en-US" sz="2400" dirty="0"/>
          </a:p>
        </p:txBody>
      </p:sp>
    </p:spTree>
    <p:extLst>
      <p:ext uri="{BB962C8B-B14F-4D97-AF65-F5344CB8AC3E}">
        <p14:creationId xmlns:p14="http://schemas.microsoft.com/office/powerpoint/2010/main" val="3439146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Kinds of Pruning Saws</a:t>
            </a:r>
            <a:endParaRPr lang="en-US" dirty="0">
              <a:latin typeface="Arial" pitchFamily="34" charset="0"/>
              <a:cs typeface="Arial" pitchFamily="34" charset="0"/>
            </a:endParaRPr>
          </a:p>
        </p:txBody>
      </p:sp>
      <p:sp>
        <p:nvSpPr>
          <p:cNvPr id="3" name="Text Placeholder 2"/>
          <p:cNvSpPr>
            <a:spLocks noGrp="1"/>
          </p:cNvSpPr>
          <p:nvPr>
            <p:ph type="body" idx="1"/>
          </p:nvPr>
        </p:nvSpPr>
        <p:spPr/>
        <p:txBody>
          <a:bodyPr>
            <a:normAutofit fontScale="92500"/>
          </a:bodyPr>
          <a:lstStyle/>
          <a:p>
            <a:r>
              <a:rPr lang="en-US" sz="3200" u="sng" dirty="0" smtClean="0">
                <a:latin typeface="Arial" pitchFamily="34" charset="0"/>
                <a:cs typeface="Arial" pitchFamily="34" charset="0"/>
              </a:rPr>
              <a:t>Pole and Rope Saws</a:t>
            </a:r>
            <a:endParaRPr lang="en-US" sz="3200" u="sng" dirty="0">
              <a:latin typeface="Arial" pitchFamily="34" charset="0"/>
              <a:cs typeface="Arial" pitchFamily="34" charset="0"/>
            </a:endParaRPr>
          </a:p>
        </p:txBody>
      </p:sp>
      <p:sp>
        <p:nvSpPr>
          <p:cNvPr id="4" name="Content Placeholder 3"/>
          <p:cNvSpPr>
            <a:spLocks noGrp="1"/>
          </p:cNvSpPr>
          <p:nvPr>
            <p:ph sz="half" idx="2"/>
          </p:nvPr>
        </p:nvSpPr>
        <p:spPr/>
        <p:txBody>
          <a:bodyPr>
            <a:normAutofit lnSpcReduction="10000"/>
          </a:bodyPr>
          <a:lstStyle/>
          <a:p>
            <a:r>
              <a:rPr lang="en-US" sz="3200" dirty="0">
                <a:latin typeface="Arial" pitchFamily="34" charset="0"/>
                <a:cs typeface="Arial" pitchFamily="34" charset="0"/>
              </a:rPr>
              <a:t>Used for cutting high limbs without the aid of a </a:t>
            </a:r>
            <a:r>
              <a:rPr lang="en-US" sz="3200" dirty="0" smtClean="0">
                <a:latin typeface="Arial" pitchFamily="34" charset="0"/>
                <a:cs typeface="Arial" pitchFamily="34" charset="0"/>
              </a:rPr>
              <a:t>cherry-picker</a:t>
            </a:r>
            <a:br>
              <a:rPr lang="en-US" sz="3200" dirty="0" smtClean="0">
                <a:latin typeface="Arial" pitchFamily="34" charset="0"/>
                <a:cs typeface="Arial" pitchFamily="34" charset="0"/>
              </a:rPr>
            </a:br>
            <a:endParaRPr lang="en-US" sz="3200" dirty="0">
              <a:latin typeface="Arial" pitchFamily="34" charset="0"/>
              <a:cs typeface="Arial" pitchFamily="34" charset="0"/>
            </a:endParaRPr>
          </a:p>
          <a:p>
            <a:r>
              <a:rPr lang="en-US" sz="3200" dirty="0" smtClean="0">
                <a:latin typeface="Arial" pitchFamily="34" charset="0"/>
                <a:cs typeface="Arial" pitchFamily="34" charset="0"/>
              </a:rPr>
              <a:t>However, found to be difficult </a:t>
            </a:r>
            <a:r>
              <a:rPr lang="en-US" sz="3200" dirty="0">
                <a:latin typeface="Arial" pitchFamily="34" charset="0"/>
                <a:cs typeface="Arial" pitchFamily="34" charset="0"/>
              </a:rPr>
              <a:t>and awkward to use</a:t>
            </a:r>
          </a:p>
          <a:p>
            <a:endParaRPr lang="en-US" dirty="0"/>
          </a:p>
        </p:txBody>
      </p:sp>
      <p:sp>
        <p:nvSpPr>
          <p:cNvPr id="5" name="Text Placeholder 4"/>
          <p:cNvSpPr>
            <a:spLocks noGrp="1"/>
          </p:cNvSpPr>
          <p:nvPr>
            <p:ph type="body" sz="quarter" idx="3"/>
          </p:nvPr>
        </p:nvSpPr>
        <p:spPr>
          <a:xfrm>
            <a:off x="4572000" y="5029200"/>
            <a:ext cx="4191000" cy="639762"/>
          </a:xfrm>
        </p:spPr>
        <p:txBody>
          <a:bodyPr>
            <a:normAutofit fontScale="92500" lnSpcReduction="20000"/>
          </a:bodyPr>
          <a:lstStyle/>
          <a:p>
            <a:r>
              <a:rPr lang="en-US" dirty="0" smtClean="0"/>
              <a:t>An example of a pole and rope pruning saw.</a:t>
            </a:r>
            <a:endParaRPr lang="en-US" dirty="0"/>
          </a:p>
        </p:txBody>
      </p:sp>
      <p:pic>
        <p:nvPicPr>
          <p:cNvPr id="7" name="Picture 4"/>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905000"/>
            <a:ext cx="4041775" cy="308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495800" y="5791200"/>
            <a:ext cx="4724400" cy="215444"/>
          </a:xfrm>
          <a:prstGeom prst="rect">
            <a:avLst/>
          </a:prstGeom>
          <a:noFill/>
        </p:spPr>
        <p:txBody>
          <a:bodyPr wrap="square" rtlCol="0">
            <a:spAutoFit/>
          </a:bodyPr>
          <a:lstStyle/>
          <a:p>
            <a:r>
              <a:rPr lang="en-US" sz="800" dirty="0">
                <a:latin typeface="Arial" pitchFamily="34" charset="0"/>
                <a:cs typeface="Arial" pitchFamily="34" charset="0"/>
              </a:rPr>
              <a:t>http://www.benmeadows.com/images/xl/CORONA-Professional-Pole-Saw-BEN-_i_bmw150430.jpg</a:t>
            </a:r>
          </a:p>
        </p:txBody>
      </p:sp>
    </p:spTree>
    <p:extLst>
      <p:ext uri="{BB962C8B-B14F-4D97-AF65-F5344CB8AC3E}">
        <p14:creationId xmlns:p14="http://schemas.microsoft.com/office/powerpoint/2010/main" val="267147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solidFill>
                  <a:srgbClr val="FFFF00"/>
                </a:solidFill>
                <a:latin typeface="Arial" pitchFamily="34" charset="0"/>
                <a:cs typeface="Arial" pitchFamily="34" charset="0"/>
              </a:rPr>
              <a:t>Construction Uses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886200" y="1219200"/>
            <a:ext cx="4953000" cy="5295901"/>
          </a:xfrm>
        </p:spPr>
        <p:txBody>
          <a:bodyPr wrap="square">
            <a:normAutofit/>
          </a:bodyPr>
          <a:lstStyle/>
          <a:p>
            <a:pPr marL="0" indent="0">
              <a:buNone/>
            </a:pPr>
            <a:r>
              <a:rPr lang="en-US" sz="3000" dirty="0" smtClean="0">
                <a:latin typeface="Arial" pitchFamily="34" charset="0"/>
                <a:cs typeface="Arial" pitchFamily="34" charset="0"/>
              </a:rPr>
              <a:t>Pruning saws have a blade that is used to cut branches and small trees. Their construction use relates primarily to landscaping and site clearing. Pruning saws can be used </a:t>
            </a:r>
            <a:r>
              <a:rPr lang="en-US" sz="3000" dirty="0">
                <a:latin typeface="Arial" pitchFamily="34" charset="0"/>
                <a:cs typeface="Arial" pitchFamily="34" charset="0"/>
              </a:rPr>
              <a:t>for thick </a:t>
            </a:r>
            <a:r>
              <a:rPr lang="en-US" sz="3000" dirty="0" smtClean="0">
                <a:latin typeface="Arial" pitchFamily="34" charset="0"/>
                <a:cs typeface="Arial" pitchFamily="34" charset="0"/>
              </a:rPr>
              <a:t>or high</a:t>
            </a:r>
            <a:r>
              <a:rPr lang="en-US" sz="3000" dirty="0">
                <a:latin typeface="Arial" pitchFamily="34" charset="0"/>
                <a:cs typeface="Arial" pitchFamily="34" charset="0"/>
              </a:rPr>
              <a:t>, difficult to reach </a:t>
            </a:r>
            <a:r>
              <a:rPr lang="en-US" sz="3000" dirty="0" smtClean="0">
                <a:latin typeface="Arial" pitchFamily="34" charset="0"/>
                <a:cs typeface="Arial" pitchFamily="34" charset="0"/>
              </a:rPr>
              <a:t>branches.</a:t>
            </a:r>
            <a:endParaRPr lang="en-US" sz="3000" dirty="0">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274671"/>
            <a:ext cx="2819400" cy="4668929"/>
          </a:xfrm>
          <a:prstGeom prst="rect">
            <a:avLst/>
          </a:prstGeom>
        </p:spPr>
      </p:pic>
      <p:sp>
        <p:nvSpPr>
          <p:cNvPr id="7" name="TextBox 6"/>
          <p:cNvSpPr txBox="1"/>
          <p:nvPr/>
        </p:nvSpPr>
        <p:spPr>
          <a:xfrm>
            <a:off x="228600" y="5943600"/>
            <a:ext cx="3733800" cy="707886"/>
          </a:xfrm>
          <a:prstGeom prst="rect">
            <a:avLst/>
          </a:prstGeom>
          <a:noFill/>
        </p:spPr>
        <p:txBody>
          <a:bodyPr wrap="square" rtlCol="0">
            <a:spAutoFit/>
          </a:bodyPr>
          <a:lstStyle/>
          <a:p>
            <a:r>
              <a:rPr lang="en-US" sz="2000" dirty="0" smtClean="0">
                <a:latin typeface="Arial" pitchFamily="34" charset="0"/>
                <a:cs typeface="Arial" pitchFamily="34" charset="0"/>
              </a:rPr>
              <a:t>A worker using a pruning saw for site clearing.</a:t>
            </a:r>
            <a:endParaRPr lang="en-US" sz="2000" dirty="0">
              <a:latin typeface="Arial" pitchFamily="34" charset="0"/>
              <a:cs typeface="Arial" pitchFamily="34" charset="0"/>
            </a:endParaRPr>
          </a:p>
        </p:txBody>
      </p:sp>
      <p:sp>
        <p:nvSpPr>
          <p:cNvPr id="4" name="Rectangle 3"/>
          <p:cNvSpPr/>
          <p:nvPr/>
        </p:nvSpPr>
        <p:spPr>
          <a:xfrm>
            <a:off x="5181600" y="6515341"/>
            <a:ext cx="3619500" cy="215444"/>
          </a:xfrm>
          <a:prstGeom prst="rect">
            <a:avLst/>
          </a:prstGeom>
        </p:spPr>
        <p:txBody>
          <a:bodyPr wrap="square">
            <a:spAutoFit/>
          </a:bodyPr>
          <a:lstStyle/>
          <a:p>
            <a:r>
              <a:rPr lang="en-US" sz="800" dirty="0">
                <a:latin typeface="Arial" pitchFamily="34" charset="0"/>
                <a:cs typeface="Arial" pitchFamily="34" charset="0"/>
              </a:rPr>
              <a:t>http://www.fs.fed.us/eng/pubs/htmlpubs/htm88232601/images/figure04.jpg</a:t>
            </a:r>
          </a:p>
        </p:txBody>
      </p:sp>
    </p:spTree>
    <p:extLst>
      <p:ext uri="{BB962C8B-B14F-4D97-AF65-F5344CB8AC3E}">
        <p14:creationId xmlns:p14="http://schemas.microsoft.com/office/powerpoint/2010/main" val="1292803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937</Words>
  <Application>Microsoft Office PowerPoint</Application>
  <PresentationFormat>On-screen Show (4:3)</PresentationFormat>
  <Paragraphs>160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Pruning Saws</vt:lpstr>
      <vt:lpstr>Description</vt:lpstr>
      <vt:lpstr>Kinds of Pruning Saws</vt:lpstr>
      <vt:lpstr>Kinds of Pruning Saws</vt:lpstr>
      <vt:lpstr>Kinds of Pruning Saws</vt:lpstr>
      <vt:lpstr>Kinds of Pruning Saws</vt:lpstr>
      <vt:lpstr>Kinds of Pruning Saws</vt:lpstr>
      <vt:lpstr>Kinds of Pruning Saws</vt:lpstr>
      <vt:lpstr>Construction Uses</vt:lpstr>
      <vt:lpstr>Pruning Hazards</vt:lpstr>
      <vt:lpstr>Pruning Hazards</vt:lpstr>
      <vt:lpstr>Pruning Hazards</vt:lpstr>
      <vt:lpstr>Pruning Hazards</vt:lpstr>
      <vt:lpstr>Pruning Hazards</vt:lpstr>
      <vt:lpstr>Pruning Hazards</vt:lpstr>
      <vt:lpstr>Example of Pruning Fatalities</vt:lpstr>
      <vt:lpstr>Example of Pruning Fatalities</vt:lpstr>
      <vt:lpstr>OSHA and Pruning Saws</vt:lpstr>
      <vt:lpstr>OSHA and Pruning Saws</vt:lpstr>
      <vt:lpstr>Pruning Safety</vt:lpstr>
      <vt:lpstr>Pruning Safety</vt:lpstr>
      <vt:lpstr>Pruning Safety</vt:lpstr>
      <vt:lpstr>Pruning Safety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Pruning Saws</dc:title>
  <dc:creator>Rochelle</dc:creator>
  <cp:lastModifiedBy>Jimmie</cp:lastModifiedBy>
  <cp:revision>65</cp:revision>
  <dcterms:created xsi:type="dcterms:W3CDTF">2011-03-23T19:47:22Z</dcterms:created>
  <dcterms:modified xsi:type="dcterms:W3CDTF">2013-03-04T22:41:06Z</dcterms:modified>
</cp:coreProperties>
</file>