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68" r:id="rId3"/>
    <p:sldId id="257" r:id="rId4"/>
    <p:sldId id="271" r:id="rId5"/>
    <p:sldId id="272" r:id="rId6"/>
    <p:sldId id="262" r:id="rId7"/>
    <p:sldId id="259" r:id="rId8"/>
    <p:sldId id="274" r:id="rId9"/>
    <p:sldId id="258" r:id="rId10"/>
    <p:sldId id="270" r:id="rId11"/>
    <p:sldId id="263" r:id="rId12"/>
    <p:sldId id="264" r:id="rId13"/>
    <p:sldId id="273" r:id="rId14"/>
    <p:sldId id="267" r:id="rId15"/>
    <p:sldId id="275" r:id="rId16"/>
    <p:sldId id="276"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716" autoAdjust="0"/>
    <p:restoredTop sz="97869" autoAdjust="0"/>
  </p:normalViewPr>
  <p:slideViewPr>
    <p:cSldViewPr>
      <p:cViewPr>
        <p:scale>
          <a:sx n="70" d="100"/>
          <a:sy n="70" d="100"/>
        </p:scale>
        <p:origin x="-1440" y="-8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BDD89-F08A-4B46-9B83-9FFA50C90639}" type="datetimeFigureOut">
              <a:rPr lang="en-US" smtClean="0"/>
              <a:pPr/>
              <a:t>4/12/2013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544584-EBB0-481C-AB07-53D1C3CF5D37}" type="slidenum">
              <a:rPr lang="en-US" smtClean="0"/>
              <a:pPr/>
              <a:t>‹#›</a:t>
            </a:fld>
            <a:endParaRPr lang="en-US"/>
          </a:p>
        </p:txBody>
      </p:sp>
    </p:spTree>
    <p:extLst>
      <p:ext uri="{BB962C8B-B14F-4D97-AF65-F5344CB8AC3E}">
        <p14:creationId xmlns:p14="http://schemas.microsoft.com/office/powerpoint/2010/main" val="79962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44584-EBB0-481C-AB07-53D1C3CF5D37}" type="slidenum">
              <a:rPr lang="en-US" smtClean="0"/>
              <a:pPr/>
              <a:t>10</a:t>
            </a:fld>
            <a:endParaRPr lang="en-US"/>
          </a:p>
        </p:txBody>
      </p:sp>
    </p:spTree>
    <p:extLst>
      <p:ext uri="{BB962C8B-B14F-4D97-AF65-F5344CB8AC3E}">
        <p14:creationId xmlns:p14="http://schemas.microsoft.com/office/powerpoint/2010/main" val="3592568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6186A59-C8E0-4C1C-908F-488C7ADDD894}" type="datetime1">
              <a:rPr lang="en-US" smtClean="0"/>
              <a:t>4/12/2013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73888A83-AACB-41D6-880D-BF71074A5346}"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B9E706-2F8D-4C14-8C2B-5E4D5C173627}" type="datetime1">
              <a:rPr lang="en-US" smtClean="0"/>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888A83-AACB-41D6-880D-BF71074A534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CFDD2D-7931-4C24-BB1D-D3FB508C9AA7}" type="datetime1">
              <a:rPr lang="en-US" smtClean="0"/>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888A83-AACB-41D6-880D-BF71074A534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E2B9B2-70FB-41F4-A5F8-BA0CEC9DA39B}" type="datetime1">
              <a:rPr lang="en-US" smtClean="0"/>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888A83-AACB-41D6-880D-BF71074A534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03683D-FB8D-4BF7-9482-410E1C2CE304}" type="datetime1">
              <a:rPr lang="en-US" smtClean="0"/>
              <a:t>4/12/2013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73888A83-AACB-41D6-880D-BF71074A534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F8481B-1D6D-4D89-853F-5C98CC351C39}" type="datetime1">
              <a:rPr lang="en-US" smtClean="0"/>
              <a:t>4/12/2013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888A83-AACB-41D6-880D-BF71074A534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66A91D-13FD-45D5-8A36-AC472C1710D6}" type="datetime1">
              <a:rPr lang="en-US" smtClean="0"/>
              <a:t>4/12/2013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888A83-AACB-41D6-880D-BF71074A534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68B411-92EA-4B42-B511-355ADB8845AA}" type="datetime1">
              <a:rPr lang="en-US" smtClean="0"/>
              <a:t>4/12/2013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888A83-AACB-41D6-880D-BF71074A534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3726-4876-4F03-AA72-44A35EC7521D}" type="datetime1">
              <a:rPr lang="en-US" smtClean="0"/>
              <a:t>4/12/2013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88A83-AACB-41D6-880D-BF71074A534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A4CFA6-320D-4709-80FE-3E73FEC2BFAF}" type="datetime1">
              <a:rPr lang="en-US" smtClean="0"/>
              <a:t>4/12/2013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888A83-AACB-41D6-880D-BF71074A534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A2E307-AB11-4B73-A4FE-C59449CF694C}" type="datetime1">
              <a:rPr lang="en-US" smtClean="0"/>
              <a:t>4/12/2013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888A83-AACB-41D6-880D-BF71074A534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16C708E-EB9F-468D-8759-885F9B1326C2}" type="datetime1">
              <a:rPr lang="en-US" smtClean="0"/>
              <a:t>4/12/2013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3888A83-AACB-41D6-880D-BF71074A534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ddl.me.cmu.edu/ddwiki/index.php/Image:Post_hole_digger_state_of_the_art_1.jpg"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1715062">
            <a:off x="1131625" y="698250"/>
            <a:ext cx="7158383" cy="6490265"/>
          </a:xfrm>
          <a:prstGeom prst="rect">
            <a:avLst/>
          </a:prstGeom>
          <a:noFill/>
          <a:ln w="9525">
            <a:noFill/>
            <a:miter lim="800000"/>
            <a:headEnd/>
            <a:tailEnd/>
          </a:ln>
        </p:spPr>
      </p:pic>
      <p:sp>
        <p:nvSpPr>
          <p:cNvPr id="2" name="Title 1"/>
          <p:cNvSpPr>
            <a:spLocks noGrp="1"/>
          </p:cNvSpPr>
          <p:nvPr>
            <p:ph type="ctrTitle"/>
          </p:nvPr>
        </p:nvSpPr>
        <p:spPr>
          <a:xfrm>
            <a:off x="457200" y="533400"/>
            <a:ext cx="8229600" cy="990600"/>
          </a:xfrm>
        </p:spPr>
        <p:txBody>
          <a:bodyPr>
            <a:normAutofit/>
          </a:bodyPr>
          <a:lstStyle/>
          <a:p>
            <a:r>
              <a:rPr lang="en-US" sz="5400" dirty="0" smtClean="0">
                <a:solidFill>
                  <a:srgbClr val="FFFF00"/>
                </a:solidFill>
                <a:effectLst/>
                <a:latin typeface="Arial Black" pitchFamily="34" charset="0"/>
                <a:cs typeface="Arial" pitchFamily="34" charset="0"/>
              </a:rPr>
              <a:t>POST HOLE DIGGERs</a:t>
            </a:r>
            <a:endParaRPr lang="en-US" sz="5400" dirty="0">
              <a:solidFill>
                <a:srgbClr val="FFFF00"/>
              </a:solidFill>
              <a:effectLst/>
              <a:latin typeface="Arial Black" pitchFamily="34" charset="0"/>
              <a:cs typeface="Arial" pitchFamily="34" charset="0"/>
            </a:endParaRPr>
          </a:p>
        </p:txBody>
      </p:sp>
      <p:sp>
        <p:nvSpPr>
          <p:cNvPr id="3" name="Slide Number Placeholder 2"/>
          <p:cNvSpPr>
            <a:spLocks noGrp="1"/>
          </p:cNvSpPr>
          <p:nvPr>
            <p:ph type="sldNum" sz="quarter" idx="12"/>
          </p:nvPr>
        </p:nvSpPr>
        <p:spPr/>
        <p:txBody>
          <a:bodyPr/>
          <a:lstStyle/>
          <a:p>
            <a:fld id="{73888A83-AACB-41D6-880D-BF71074A5346}"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219200"/>
            <a:ext cx="8229600" cy="1631216"/>
          </a:xfrm>
          <a:prstGeom prst="rect">
            <a:avLst/>
          </a:prstGeom>
        </p:spPr>
        <p:txBody>
          <a:bodyPr wrap="square">
            <a:spAutoFit/>
          </a:bodyPr>
          <a:lstStyle/>
          <a:p>
            <a:pPr marL="274320" indent="-274320">
              <a:buFont typeface="Wingdings" pitchFamily="2" charset="2"/>
              <a:buChar char="§"/>
            </a:pPr>
            <a:r>
              <a:rPr lang="en-US" sz="2000" dirty="0" smtClean="0">
                <a:latin typeface="Arial" pitchFamily="34" charset="0"/>
                <a:cs typeface="Arial" pitchFamily="34" charset="0"/>
              </a:rPr>
              <a:t>In Appomattox, VA, brick homes were demolished when a person struck an underground gas line with a post hole digger. It was also determined that the pipe had corrosion and fatigue to were the post hole digger was able to pierce the pipe. The person operating the post hole digger was never found.</a:t>
            </a:r>
            <a:endParaRPr lang="en-US" sz="2000" dirty="0">
              <a:latin typeface="Arial" pitchFamily="34" charset="0"/>
              <a:cs typeface="Arial" pitchFamily="34" charset="0"/>
            </a:endParaRPr>
          </a:p>
        </p:txBody>
      </p:sp>
      <p:sp>
        <p:nvSpPr>
          <p:cNvPr id="4" name="Rectangle 3"/>
          <p:cNvSpPr/>
          <p:nvPr/>
        </p:nvSpPr>
        <p:spPr>
          <a:xfrm>
            <a:off x="812470" y="6490156"/>
            <a:ext cx="4826330" cy="215444"/>
          </a:xfrm>
          <a:prstGeom prst="rect">
            <a:avLst/>
          </a:prstGeom>
        </p:spPr>
        <p:txBody>
          <a:bodyPr wrap="square">
            <a:spAutoFit/>
          </a:bodyPr>
          <a:lstStyle/>
          <a:p>
            <a:r>
              <a:rPr lang="en-US" sz="800" dirty="0" smtClean="0">
                <a:solidFill>
                  <a:srgbClr val="0070C0"/>
                </a:solidFill>
                <a:latin typeface="Arial" pitchFamily="34" charset="0"/>
                <a:cs typeface="Arial" pitchFamily="34" charset="0"/>
              </a:rPr>
              <a:t>*  </a:t>
            </a:r>
            <a:r>
              <a:rPr lang="en-US" sz="800" dirty="0">
                <a:solidFill>
                  <a:srgbClr val="0070C0"/>
                </a:solidFill>
                <a:latin typeface="Arial" pitchFamily="34" charset="0"/>
                <a:cs typeface="Arial" pitchFamily="34" charset="0"/>
              </a:rPr>
              <a:t>http://www.appomattoxnews.com/2008/appomattox-gas-line-explosion-update.html</a:t>
            </a:r>
          </a:p>
        </p:txBody>
      </p:sp>
      <p:sp>
        <p:nvSpPr>
          <p:cNvPr id="5" name="TextBox 4"/>
          <p:cNvSpPr txBox="1"/>
          <p:nvPr/>
        </p:nvSpPr>
        <p:spPr>
          <a:xfrm>
            <a:off x="457200" y="152400"/>
            <a:ext cx="8458200" cy="1077218"/>
          </a:xfrm>
          <a:prstGeom prst="rect">
            <a:avLst/>
          </a:prstGeom>
          <a:noFill/>
        </p:spPr>
        <p:txBody>
          <a:bodyPr wrap="square" rtlCol="0">
            <a:spAutoFit/>
          </a:bodyPr>
          <a:lstStyle/>
          <a:p>
            <a:r>
              <a:rPr lang="en-US" sz="3200" dirty="0" smtClean="0">
                <a:solidFill>
                  <a:srgbClr val="FFFF00"/>
                </a:solidFill>
                <a:latin typeface="Arial Black" pitchFamily="34" charset="0"/>
              </a:rPr>
              <a:t>ADDITIONAL DAMAGES (Probably mechanized post hole diggers)</a:t>
            </a:r>
            <a:endParaRPr lang="en-US" sz="3200" dirty="0">
              <a:solidFill>
                <a:srgbClr val="FFFF00"/>
              </a:solidFill>
              <a:latin typeface="Arial Black" pitchFamily="34" charset="0"/>
            </a:endParaRPr>
          </a:p>
        </p:txBody>
      </p:sp>
      <p:sp>
        <p:nvSpPr>
          <p:cNvPr id="7" name="Rectangle 6"/>
          <p:cNvSpPr/>
          <p:nvPr/>
        </p:nvSpPr>
        <p:spPr>
          <a:xfrm>
            <a:off x="76200" y="5490626"/>
            <a:ext cx="8839200" cy="1015663"/>
          </a:xfrm>
          <a:prstGeom prst="rect">
            <a:avLst/>
          </a:prstGeom>
        </p:spPr>
        <p:txBody>
          <a:bodyPr wrap="square">
            <a:spAutoFit/>
          </a:bodyPr>
          <a:lstStyle/>
          <a:p>
            <a:pPr>
              <a:buFont typeface="Wingdings" pitchFamily="2" charset="2"/>
              <a:buChar char="§"/>
            </a:pPr>
            <a:r>
              <a:rPr lang="en-US" dirty="0" smtClean="0"/>
              <a:t>  </a:t>
            </a:r>
            <a:r>
              <a:rPr lang="en-US" sz="2000" dirty="0" smtClean="0">
                <a:latin typeface="Arial" pitchFamily="34" charset="0"/>
                <a:cs typeface="Arial" pitchFamily="34" charset="0"/>
              </a:rPr>
              <a:t>Two homes in Houston, TX were completely destroyed when an </a:t>
            </a:r>
          </a:p>
          <a:p>
            <a:r>
              <a:rPr lang="en-US" sz="2000" dirty="0" smtClean="0">
                <a:latin typeface="Arial" pitchFamily="34" charset="0"/>
                <a:cs typeface="Arial" pitchFamily="34" charset="0"/>
              </a:rPr>
              <a:t>    underground gas line was ruptured by a crew digging with post hole</a:t>
            </a:r>
          </a:p>
          <a:p>
            <a:r>
              <a:rPr lang="en-US" sz="2000" dirty="0" smtClean="0">
                <a:latin typeface="Arial" pitchFamily="34" charset="0"/>
                <a:cs typeface="Arial" pitchFamily="34" charset="0"/>
              </a:rPr>
              <a:t>    diggers igniting a fire started by a spark from an air conditioning unit**</a:t>
            </a:r>
            <a:endParaRPr lang="en-US" sz="2000" dirty="0">
              <a:latin typeface="Arial" pitchFamily="34" charset="0"/>
              <a:cs typeface="Arial" pitchFamily="34" charset="0"/>
            </a:endParaRPr>
          </a:p>
        </p:txBody>
      </p:sp>
      <p:sp>
        <p:nvSpPr>
          <p:cNvPr id="10" name="Rectangle 9"/>
          <p:cNvSpPr/>
          <p:nvPr/>
        </p:nvSpPr>
        <p:spPr>
          <a:xfrm>
            <a:off x="810491" y="6642556"/>
            <a:ext cx="2895600" cy="215444"/>
          </a:xfrm>
          <a:prstGeom prst="rect">
            <a:avLst/>
          </a:prstGeom>
        </p:spPr>
        <p:txBody>
          <a:bodyPr wrap="square">
            <a:spAutoFit/>
          </a:bodyPr>
          <a:lstStyle/>
          <a:p>
            <a:r>
              <a:rPr lang="en-US" sz="800" dirty="0" smtClean="0">
                <a:solidFill>
                  <a:srgbClr val="0070C0"/>
                </a:solidFill>
                <a:latin typeface="Arial" pitchFamily="34" charset="0"/>
                <a:cs typeface="Arial" pitchFamily="34" charset="0"/>
              </a:rPr>
              <a:t>** http://www.khou.com/news/local/65848307.html</a:t>
            </a:r>
            <a:endParaRPr lang="en-US" sz="800" dirty="0">
              <a:solidFill>
                <a:srgbClr val="0070C0"/>
              </a:solidFill>
              <a:latin typeface="Arial" pitchFamily="34" charset="0"/>
              <a:cs typeface="Arial"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822708"/>
            <a:ext cx="3985146" cy="26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3888A83-AACB-41D6-880D-BF71074A5346}"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391400" cy="584775"/>
          </a:xfrm>
          <a:prstGeom prst="rect">
            <a:avLst/>
          </a:prstGeom>
          <a:noFill/>
        </p:spPr>
        <p:txBody>
          <a:bodyPr wrap="square" rtlCol="0">
            <a:spAutoFit/>
          </a:bodyPr>
          <a:lstStyle/>
          <a:p>
            <a:r>
              <a:rPr lang="en-US" sz="3200" dirty="0" smtClean="0">
                <a:solidFill>
                  <a:srgbClr val="FFFF00"/>
                </a:solidFill>
                <a:latin typeface="Arial Black" pitchFamily="34" charset="0"/>
                <a:cs typeface="Times New Roman" pitchFamily="18" charset="0"/>
              </a:rPr>
              <a:t>OSHA REGULATIONS</a:t>
            </a:r>
            <a:endParaRPr lang="en-US" sz="3200" dirty="0">
              <a:solidFill>
                <a:srgbClr val="FFFF00"/>
              </a:solidFill>
              <a:latin typeface="Arial Black" pitchFamily="34" charset="0"/>
              <a:cs typeface="Times New Roman" pitchFamily="18" charset="0"/>
            </a:endParaRPr>
          </a:p>
        </p:txBody>
      </p:sp>
      <p:sp>
        <p:nvSpPr>
          <p:cNvPr id="3" name="TextBox 2"/>
          <p:cNvSpPr txBox="1"/>
          <p:nvPr/>
        </p:nvSpPr>
        <p:spPr>
          <a:xfrm>
            <a:off x="838200" y="762000"/>
            <a:ext cx="7315200" cy="923330"/>
          </a:xfrm>
          <a:prstGeom prst="rect">
            <a:avLst/>
          </a:prstGeom>
          <a:noFill/>
        </p:spPr>
        <p:txBody>
          <a:bodyPr wrap="square" rtlCol="0">
            <a:spAutoFit/>
          </a:bodyPr>
          <a:lstStyle/>
          <a:p>
            <a:pPr>
              <a:buFont typeface="Wingdings" pitchFamily="2" charset="2"/>
              <a:buChar char="§"/>
            </a:pPr>
            <a:r>
              <a:rPr lang="en-US" dirty="0" smtClean="0">
                <a:latin typeface="Arial" pitchFamily="34" charset="0"/>
                <a:cs typeface="Arial" pitchFamily="34" charset="0"/>
              </a:rPr>
              <a:t>  OSHA describes “Post Hole Diggers, Hand” as part of the Industry</a:t>
            </a:r>
          </a:p>
          <a:p>
            <a:r>
              <a:rPr lang="en-US" dirty="0" smtClean="0">
                <a:latin typeface="Arial" pitchFamily="34" charset="0"/>
                <a:cs typeface="Arial" pitchFamily="34" charset="0"/>
              </a:rPr>
              <a:t>    Group 342: Cutlery, Hand-tools, And General Hardware </a:t>
            </a:r>
          </a:p>
          <a:p>
            <a:r>
              <a:rPr lang="en-US" dirty="0" smtClean="0"/>
              <a:t>	</a:t>
            </a:r>
          </a:p>
        </p:txBody>
      </p:sp>
      <p:sp>
        <p:nvSpPr>
          <p:cNvPr id="5" name="TextBox 4"/>
          <p:cNvSpPr txBox="1"/>
          <p:nvPr/>
        </p:nvSpPr>
        <p:spPr>
          <a:xfrm>
            <a:off x="1524000" y="1524000"/>
            <a:ext cx="6934200" cy="646331"/>
          </a:xfrm>
          <a:prstGeom prst="rect">
            <a:avLst/>
          </a:prstGeom>
          <a:noFill/>
        </p:spPr>
        <p:txBody>
          <a:bodyPr wrap="square" rtlCol="0">
            <a:spAutoFit/>
          </a:bodyPr>
          <a:lstStyle/>
          <a:p>
            <a:pPr>
              <a:buFont typeface="Wingdings" pitchFamily="2" charset="2"/>
              <a:buChar char="Ø"/>
            </a:pPr>
            <a:r>
              <a:rPr lang="en-US" dirty="0" smtClean="0">
                <a:latin typeface="Arial" pitchFamily="34" charset="0"/>
                <a:cs typeface="Arial" pitchFamily="34" charset="0"/>
              </a:rPr>
              <a:t>  3423:Hand and Edge Tools, Except Machine Tools and</a:t>
            </a:r>
          </a:p>
          <a:p>
            <a:r>
              <a:rPr lang="en-US" dirty="0" smtClean="0">
                <a:latin typeface="Arial" pitchFamily="34" charset="0"/>
                <a:cs typeface="Arial" pitchFamily="34" charset="0"/>
              </a:rPr>
              <a:t>              Handsaws*</a:t>
            </a:r>
            <a:endParaRPr lang="en-US" dirty="0">
              <a:latin typeface="Arial" pitchFamily="34" charset="0"/>
              <a:cs typeface="Arial" pitchFamily="34" charset="0"/>
            </a:endParaRPr>
          </a:p>
        </p:txBody>
      </p:sp>
      <p:sp>
        <p:nvSpPr>
          <p:cNvPr id="6" name="TextBox 5"/>
          <p:cNvSpPr txBox="1"/>
          <p:nvPr/>
        </p:nvSpPr>
        <p:spPr>
          <a:xfrm>
            <a:off x="1524000" y="2743200"/>
            <a:ext cx="6934200" cy="3139321"/>
          </a:xfrm>
          <a:prstGeom prst="rect">
            <a:avLst/>
          </a:prstGeom>
          <a:noFill/>
        </p:spPr>
        <p:txBody>
          <a:bodyPr wrap="square" rtlCol="0">
            <a:spAutoFit/>
          </a:bodyPr>
          <a:lstStyle/>
          <a:p>
            <a:pPr>
              <a:buFont typeface="Wingdings" pitchFamily="2" charset="2"/>
              <a:buChar char="Ø"/>
            </a:pPr>
            <a:r>
              <a:rPr lang="en-US" b="1" dirty="0" smtClean="0"/>
              <a:t>  </a:t>
            </a:r>
            <a:r>
              <a:rPr lang="en-US" b="1" dirty="0" smtClean="0">
                <a:latin typeface="Arial" pitchFamily="34" charset="0"/>
                <a:cs typeface="Arial" pitchFamily="34" charset="0"/>
              </a:rPr>
              <a:t>(b)(2)</a:t>
            </a:r>
            <a:r>
              <a:rPr lang="en-US" dirty="0" smtClean="0">
                <a:latin typeface="Arial" pitchFamily="34" charset="0"/>
                <a:cs typeface="Arial" pitchFamily="34" charset="0"/>
              </a:rPr>
              <a:t> Utility companies or owners shall be contacted within</a:t>
            </a:r>
          </a:p>
          <a:p>
            <a:r>
              <a:rPr lang="en-US" dirty="0" smtClean="0">
                <a:latin typeface="Arial" pitchFamily="34" charset="0"/>
                <a:cs typeface="Arial" pitchFamily="34" charset="0"/>
              </a:rPr>
              <a:t>               established or customary local response times, </a:t>
            </a:r>
          </a:p>
          <a:p>
            <a:r>
              <a:rPr lang="en-US" dirty="0" smtClean="0">
                <a:latin typeface="Arial" pitchFamily="34" charset="0"/>
                <a:cs typeface="Arial" pitchFamily="34" charset="0"/>
              </a:rPr>
              <a:t>               advised of the proposed work, and asked to establish</a:t>
            </a:r>
          </a:p>
          <a:p>
            <a:r>
              <a:rPr lang="en-US" dirty="0" smtClean="0">
                <a:latin typeface="Arial" pitchFamily="34" charset="0"/>
                <a:cs typeface="Arial" pitchFamily="34" charset="0"/>
              </a:rPr>
              <a:t>               the location of the utility underground installations prior</a:t>
            </a:r>
          </a:p>
          <a:p>
            <a:r>
              <a:rPr lang="en-US" dirty="0" smtClean="0">
                <a:latin typeface="Arial" pitchFamily="34" charset="0"/>
                <a:cs typeface="Arial" pitchFamily="34" charset="0"/>
              </a:rPr>
              <a:t>               to the start of actual excavation. When utility companies</a:t>
            </a:r>
          </a:p>
          <a:p>
            <a:r>
              <a:rPr lang="en-US" dirty="0" smtClean="0">
                <a:latin typeface="Arial" pitchFamily="34" charset="0"/>
                <a:cs typeface="Arial" pitchFamily="34" charset="0"/>
              </a:rPr>
              <a:t>               or owners cannot respond to a request to locate under-</a:t>
            </a:r>
          </a:p>
          <a:p>
            <a:r>
              <a:rPr lang="en-US" dirty="0" smtClean="0">
                <a:latin typeface="Arial" pitchFamily="34" charset="0"/>
                <a:cs typeface="Arial" pitchFamily="34" charset="0"/>
              </a:rPr>
              <a:t>               ground utility installations within 24 hours, or cannot</a:t>
            </a:r>
          </a:p>
          <a:p>
            <a:r>
              <a:rPr lang="en-US" dirty="0" smtClean="0">
                <a:latin typeface="Arial" pitchFamily="34" charset="0"/>
                <a:cs typeface="Arial" pitchFamily="34" charset="0"/>
              </a:rPr>
              <a:t>               establish the exact location of these installations, the </a:t>
            </a:r>
          </a:p>
          <a:p>
            <a:r>
              <a:rPr lang="en-US" dirty="0" smtClean="0">
                <a:latin typeface="Arial" pitchFamily="34" charset="0"/>
                <a:cs typeface="Arial" pitchFamily="34" charset="0"/>
              </a:rPr>
              <a:t>               employer may proceed, provided the employer does so </a:t>
            </a:r>
          </a:p>
          <a:p>
            <a:r>
              <a:rPr lang="en-US" dirty="0" smtClean="0">
                <a:solidFill>
                  <a:srgbClr val="FFFF00"/>
                </a:solidFill>
                <a:latin typeface="Arial" pitchFamily="34" charset="0"/>
                <a:cs typeface="Arial" pitchFamily="34" charset="0"/>
              </a:rPr>
              <a:t>               </a:t>
            </a:r>
            <a:r>
              <a:rPr lang="en-US" dirty="0" smtClean="0">
                <a:latin typeface="Arial" pitchFamily="34" charset="0"/>
                <a:cs typeface="Arial" pitchFamily="34" charset="0"/>
              </a:rPr>
              <a:t>with caution, and provided detection equipment or other</a:t>
            </a:r>
          </a:p>
          <a:p>
            <a:r>
              <a:rPr lang="en-US" dirty="0" smtClean="0">
                <a:latin typeface="Arial" pitchFamily="34" charset="0"/>
                <a:cs typeface="Arial" pitchFamily="34" charset="0"/>
              </a:rPr>
              <a:t>               acceptable means to locate utility installations are used**</a:t>
            </a:r>
            <a:endParaRPr lang="en-US" dirty="0">
              <a:latin typeface="Arial" pitchFamily="34" charset="0"/>
              <a:cs typeface="Arial" pitchFamily="34" charset="0"/>
            </a:endParaRPr>
          </a:p>
        </p:txBody>
      </p:sp>
      <p:sp>
        <p:nvSpPr>
          <p:cNvPr id="9" name="TextBox 8"/>
          <p:cNvSpPr txBox="1"/>
          <p:nvPr/>
        </p:nvSpPr>
        <p:spPr>
          <a:xfrm>
            <a:off x="838200" y="2362200"/>
            <a:ext cx="7391400" cy="369332"/>
          </a:xfrm>
          <a:prstGeom prst="rect">
            <a:avLst/>
          </a:prstGeom>
          <a:noFill/>
        </p:spPr>
        <p:txBody>
          <a:bodyPr wrap="square" rtlCol="0">
            <a:spAutoFit/>
          </a:bodyPr>
          <a:lstStyle/>
          <a:p>
            <a:pPr>
              <a:buFont typeface="Wingdings" pitchFamily="2" charset="2"/>
              <a:buChar char="§"/>
            </a:pPr>
            <a:r>
              <a:rPr lang="en-US" dirty="0" smtClean="0">
                <a:latin typeface="Arial" pitchFamily="34" charset="0"/>
                <a:cs typeface="Arial" pitchFamily="34" charset="0"/>
              </a:rPr>
              <a:t>  OSHA Regulation: § 1926.651 - Specific excavation requirements</a:t>
            </a:r>
            <a:endParaRPr lang="en-US" dirty="0">
              <a:latin typeface="Arial" pitchFamily="34" charset="0"/>
              <a:cs typeface="Arial" pitchFamily="34" charset="0"/>
            </a:endParaRPr>
          </a:p>
        </p:txBody>
      </p:sp>
      <p:sp>
        <p:nvSpPr>
          <p:cNvPr id="10" name="TextBox 9"/>
          <p:cNvSpPr txBox="1"/>
          <p:nvPr/>
        </p:nvSpPr>
        <p:spPr>
          <a:xfrm>
            <a:off x="838200" y="6096000"/>
            <a:ext cx="4800600" cy="215444"/>
          </a:xfrm>
          <a:prstGeom prst="rect">
            <a:avLst/>
          </a:prstGeom>
          <a:noFill/>
        </p:spPr>
        <p:txBody>
          <a:bodyPr wrap="square" rtlCol="0">
            <a:spAutoFit/>
          </a:bodyPr>
          <a:lstStyle/>
          <a:p>
            <a:r>
              <a:rPr lang="en-US" sz="800" dirty="0" smtClean="0">
                <a:solidFill>
                  <a:srgbClr val="0070C0"/>
                </a:solidFill>
                <a:latin typeface="Arial" pitchFamily="34" charset="0"/>
                <a:cs typeface="Arial" pitchFamily="34" charset="0"/>
              </a:rPr>
              <a:t>** http://www.osha.gov/Publications/Homebuilders/Homebuilders.html#subp</a:t>
            </a:r>
            <a:endParaRPr lang="en-US" sz="800" dirty="0">
              <a:solidFill>
                <a:srgbClr val="0070C0"/>
              </a:solidFill>
              <a:latin typeface="Arial" pitchFamily="34" charset="0"/>
              <a:cs typeface="Arial" pitchFamily="34" charset="0"/>
            </a:endParaRPr>
          </a:p>
        </p:txBody>
      </p:sp>
      <p:sp>
        <p:nvSpPr>
          <p:cNvPr id="11" name="Rectangle 10"/>
          <p:cNvSpPr/>
          <p:nvPr/>
        </p:nvSpPr>
        <p:spPr>
          <a:xfrm>
            <a:off x="838200" y="5943600"/>
            <a:ext cx="5715000" cy="215444"/>
          </a:xfrm>
          <a:prstGeom prst="rect">
            <a:avLst/>
          </a:prstGeom>
        </p:spPr>
        <p:txBody>
          <a:bodyPr wrap="square">
            <a:spAutoFit/>
          </a:bodyPr>
          <a:lstStyle/>
          <a:p>
            <a:r>
              <a:rPr lang="en-US" sz="800" dirty="0" smtClean="0"/>
              <a:t> </a:t>
            </a:r>
            <a:endParaRPr lang="en-US" sz="800" dirty="0"/>
          </a:p>
        </p:txBody>
      </p:sp>
      <p:sp>
        <p:nvSpPr>
          <p:cNvPr id="12" name="Rectangle 11"/>
          <p:cNvSpPr/>
          <p:nvPr/>
        </p:nvSpPr>
        <p:spPr>
          <a:xfrm>
            <a:off x="838200" y="5943600"/>
            <a:ext cx="4572000" cy="215444"/>
          </a:xfrm>
          <a:prstGeom prst="rect">
            <a:avLst/>
          </a:prstGeom>
        </p:spPr>
        <p:txBody>
          <a:bodyPr>
            <a:spAutoFit/>
          </a:bodyPr>
          <a:lstStyle/>
          <a:p>
            <a:r>
              <a:rPr lang="en-US" sz="800" dirty="0" smtClean="0">
                <a:solidFill>
                  <a:srgbClr val="0070C0"/>
                </a:solidFill>
                <a:latin typeface="Arial" pitchFamily="34" charset="0"/>
                <a:cs typeface="Arial" pitchFamily="34" charset="0"/>
              </a:rPr>
              <a:t>*  http://www.osha.gov/pls/imis/sic_manual.display?id=717&amp;tab=description</a:t>
            </a:r>
            <a:endParaRPr lang="en-US" sz="8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3888A83-AACB-41D6-880D-BF71074A5346}"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6477000" cy="584775"/>
          </a:xfrm>
          <a:prstGeom prst="rect">
            <a:avLst/>
          </a:prstGeom>
          <a:noFill/>
        </p:spPr>
        <p:txBody>
          <a:bodyPr wrap="square" rtlCol="0">
            <a:spAutoFit/>
          </a:bodyPr>
          <a:lstStyle/>
          <a:p>
            <a:r>
              <a:rPr lang="en-US" sz="3200" dirty="0" smtClean="0">
                <a:solidFill>
                  <a:srgbClr val="FFFF00"/>
                </a:solidFill>
                <a:latin typeface="Arial Black" pitchFamily="34" charset="0"/>
                <a:cs typeface="Times New Roman" pitchFamily="18" charset="0"/>
              </a:rPr>
              <a:t>SAFETY PROCEDURES</a:t>
            </a:r>
            <a:endParaRPr lang="en-US" sz="3200" dirty="0">
              <a:solidFill>
                <a:srgbClr val="FFFF00"/>
              </a:solidFill>
              <a:latin typeface="Arial Black" pitchFamily="34" charset="0"/>
              <a:cs typeface="Times New Roman" pitchFamily="18" charset="0"/>
            </a:endParaRPr>
          </a:p>
        </p:txBody>
      </p:sp>
      <p:sp>
        <p:nvSpPr>
          <p:cNvPr id="11" name="TextBox 10"/>
          <p:cNvSpPr txBox="1"/>
          <p:nvPr/>
        </p:nvSpPr>
        <p:spPr>
          <a:xfrm>
            <a:off x="838200" y="762000"/>
            <a:ext cx="6934200" cy="369332"/>
          </a:xfrm>
          <a:prstGeom prst="rect">
            <a:avLst/>
          </a:prstGeom>
          <a:noFill/>
        </p:spPr>
        <p:txBody>
          <a:bodyPr wrap="square" rtlCol="0">
            <a:spAutoFit/>
          </a:bodyPr>
          <a:lstStyle/>
          <a:p>
            <a:pPr>
              <a:buFont typeface="Wingdings" pitchFamily="2" charset="2"/>
              <a:buChar char="§"/>
            </a:pPr>
            <a:r>
              <a:rPr lang="en-US" dirty="0" smtClean="0">
                <a:latin typeface="Arial" pitchFamily="34" charset="0"/>
                <a:cs typeface="Arial" pitchFamily="34" charset="0"/>
              </a:rPr>
              <a:t>  </a:t>
            </a:r>
            <a:r>
              <a:rPr lang="en-US" dirty="0">
                <a:latin typeface="Arial" pitchFamily="34" charset="0"/>
                <a:cs typeface="Arial" pitchFamily="34" charset="0"/>
              </a:rPr>
              <a:t>R</a:t>
            </a:r>
            <a:r>
              <a:rPr lang="en-US" dirty="0" smtClean="0">
                <a:latin typeface="Arial" pitchFamily="34" charset="0"/>
                <a:cs typeface="Arial" pitchFamily="34" charset="0"/>
              </a:rPr>
              <a:t>emember, “call before you dig” before any work is started.</a:t>
            </a:r>
            <a:endParaRPr lang="en-US" dirty="0">
              <a:latin typeface="Arial" pitchFamily="34" charset="0"/>
              <a:cs typeface="Arial"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5105400" y="1131332"/>
            <a:ext cx="1905000" cy="1409700"/>
          </a:xfrm>
          <a:prstGeom prst="rect">
            <a:avLst/>
          </a:prstGeom>
          <a:noFill/>
          <a:ln w="9525">
            <a:noFill/>
            <a:miter lim="800000"/>
            <a:headEnd/>
            <a:tailEnd/>
          </a:ln>
        </p:spPr>
      </p:pic>
      <p:sp>
        <p:nvSpPr>
          <p:cNvPr id="13" name="Rectangle 12"/>
          <p:cNvSpPr/>
          <p:nvPr/>
        </p:nvSpPr>
        <p:spPr>
          <a:xfrm>
            <a:off x="825335" y="2667000"/>
            <a:ext cx="7391400" cy="923330"/>
          </a:xfrm>
          <a:prstGeom prst="rect">
            <a:avLst/>
          </a:prstGeom>
        </p:spPr>
        <p:txBody>
          <a:bodyPr wrap="square">
            <a:spAutoFit/>
          </a:bodyPr>
          <a:lstStyle/>
          <a:p>
            <a:r>
              <a:rPr lang="en-US" dirty="0" smtClean="0"/>
              <a:t>Every year nearly 700,000 utility lines are hit by digging projects. Of those, almost half are cases in which the digger did not use one of the 62 state and local "Call Before You Dig" centers.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131332"/>
            <a:ext cx="37052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1237" y="3562126"/>
            <a:ext cx="24479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5" cstate="print"/>
          <a:srcRect l="26810" r="20332"/>
          <a:stretch/>
        </p:blipFill>
        <p:spPr bwMode="auto">
          <a:xfrm>
            <a:off x="943098" y="3885440"/>
            <a:ext cx="1571501" cy="1829560"/>
          </a:xfrm>
          <a:prstGeom prst="rect">
            <a:avLst/>
          </a:prstGeom>
          <a:noFill/>
          <a:ln w="9525">
            <a:noFill/>
            <a:miter lim="800000"/>
            <a:headEnd/>
            <a:tailEnd/>
          </a:ln>
        </p:spPr>
      </p:pic>
      <p:pic>
        <p:nvPicPr>
          <p:cNvPr id="17" name="Picture 2"/>
          <p:cNvPicPr>
            <a:picLocks noChangeAspect="1" noChangeArrowheads="1"/>
          </p:cNvPicPr>
          <p:nvPr/>
        </p:nvPicPr>
        <p:blipFill rotWithShape="1">
          <a:blip r:embed="rId6" cstate="print"/>
          <a:srcRect l="15392" t="18669" r="31790" b="6007"/>
          <a:stretch/>
        </p:blipFill>
        <p:spPr bwMode="auto">
          <a:xfrm>
            <a:off x="3236286" y="3908135"/>
            <a:ext cx="2138027" cy="180686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73888A83-AACB-41D6-880D-BF71074A5346}"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6477000" cy="584775"/>
          </a:xfrm>
          <a:prstGeom prst="rect">
            <a:avLst/>
          </a:prstGeom>
          <a:noFill/>
        </p:spPr>
        <p:txBody>
          <a:bodyPr wrap="square" rtlCol="0">
            <a:spAutoFit/>
          </a:bodyPr>
          <a:lstStyle/>
          <a:p>
            <a:r>
              <a:rPr lang="en-US" sz="3200" dirty="0" smtClean="0">
                <a:solidFill>
                  <a:srgbClr val="FFFF00"/>
                </a:solidFill>
                <a:latin typeface="Arial Black" pitchFamily="34" charset="0"/>
                <a:cs typeface="Times New Roman" pitchFamily="18" charset="0"/>
              </a:rPr>
              <a:t>SAFETY PROCEDURES</a:t>
            </a:r>
            <a:endParaRPr lang="en-US" sz="3200" dirty="0">
              <a:solidFill>
                <a:srgbClr val="FFFF00"/>
              </a:solidFill>
              <a:latin typeface="Arial Black" pitchFamily="34" charset="0"/>
              <a:cs typeface="Times New Roman" pitchFamily="18" charset="0"/>
            </a:endParaRPr>
          </a:p>
        </p:txBody>
      </p:sp>
      <p:sp>
        <p:nvSpPr>
          <p:cNvPr id="3" name="TextBox 2"/>
          <p:cNvSpPr txBox="1"/>
          <p:nvPr/>
        </p:nvSpPr>
        <p:spPr>
          <a:xfrm>
            <a:off x="838200" y="914400"/>
            <a:ext cx="7239000" cy="369332"/>
          </a:xfrm>
          <a:prstGeom prst="rect">
            <a:avLst/>
          </a:prstGeom>
          <a:noFill/>
        </p:spPr>
        <p:txBody>
          <a:bodyPr wrap="square" rtlCol="0">
            <a:spAutoFit/>
          </a:bodyPr>
          <a:lstStyle/>
          <a:p>
            <a:pPr>
              <a:buFont typeface="Wingdings" pitchFamily="2" charset="2"/>
              <a:buChar char="§"/>
            </a:pPr>
            <a:r>
              <a:rPr lang="en-US" dirty="0" smtClean="0">
                <a:latin typeface="Arial" pitchFamily="34" charset="0"/>
                <a:cs typeface="Arial" pitchFamily="34" charset="0"/>
              </a:rPr>
              <a:t>  When operating a Post Hole Digger use the following PPE:</a:t>
            </a:r>
            <a:endParaRPr lang="en-US" dirty="0">
              <a:latin typeface="Arial" pitchFamily="34" charset="0"/>
              <a:cs typeface="Arial" pitchFamily="34" charset="0"/>
            </a:endParaRPr>
          </a:p>
        </p:txBody>
      </p:sp>
      <p:sp>
        <p:nvSpPr>
          <p:cNvPr id="4" name="TextBox 3"/>
          <p:cNvSpPr txBox="1"/>
          <p:nvPr/>
        </p:nvSpPr>
        <p:spPr>
          <a:xfrm>
            <a:off x="1295400" y="1600200"/>
            <a:ext cx="2971800" cy="1200329"/>
          </a:xfrm>
          <a:prstGeom prst="rect">
            <a:avLst/>
          </a:prstGeom>
          <a:noFill/>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  Steel-Toed Boots</a:t>
            </a:r>
          </a:p>
          <a:p>
            <a:pPr marL="285750" indent="-285750">
              <a:buFont typeface="Arial" pitchFamily="34" charset="0"/>
              <a:buChar char="•"/>
            </a:pPr>
            <a:r>
              <a:rPr lang="en-US" dirty="0" smtClean="0">
                <a:latin typeface="Arial" pitchFamily="34" charset="0"/>
                <a:cs typeface="Arial" pitchFamily="34" charset="0"/>
              </a:rPr>
              <a:t>  Leather Gloves</a:t>
            </a:r>
          </a:p>
          <a:p>
            <a:pPr marL="285750" indent="-285750">
              <a:buFont typeface="Arial" pitchFamily="34" charset="0"/>
              <a:buChar char="•"/>
            </a:pPr>
            <a:r>
              <a:rPr lang="en-US" dirty="0" smtClean="0">
                <a:latin typeface="Arial" pitchFamily="34" charset="0"/>
                <a:cs typeface="Arial" pitchFamily="34" charset="0"/>
              </a:rPr>
              <a:t>  Safety Glasses</a:t>
            </a:r>
          </a:p>
          <a:p>
            <a:pPr marL="285750" indent="-285750">
              <a:buFont typeface="Arial" pitchFamily="34" charset="0"/>
              <a:buChar char="•"/>
            </a:pPr>
            <a:r>
              <a:rPr lang="en-US" dirty="0">
                <a:latin typeface="Arial" pitchFamily="34" charset="0"/>
                <a:cs typeface="Arial" pitchFamily="34" charset="0"/>
              </a:rPr>
              <a:t> </a:t>
            </a:r>
            <a:r>
              <a:rPr lang="en-US" dirty="0" smtClean="0">
                <a:latin typeface="Arial" pitchFamily="34" charset="0"/>
                <a:cs typeface="Arial" pitchFamily="34" charset="0"/>
              </a:rPr>
              <a:t> Long Pants</a:t>
            </a:r>
            <a:endParaRPr lang="en-US" dirty="0">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816429" y="4037116"/>
            <a:ext cx="1447800" cy="1752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429991" y="4052950"/>
            <a:ext cx="1447800" cy="17526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324600" y="4038600"/>
            <a:ext cx="1447800" cy="175260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2628900" y="4038600"/>
            <a:ext cx="1447800" cy="1752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3888A83-AACB-41D6-880D-BF71074A5346}" type="slidenum">
              <a:rPr lang="en-US" smtClean="0"/>
              <a:pPr/>
              <a:t>13</a:t>
            </a:fld>
            <a:endParaRPr lang="en-US" dirty="0"/>
          </a:p>
        </p:txBody>
      </p:sp>
    </p:spTree>
    <p:extLst>
      <p:ext uri="{BB962C8B-B14F-4D97-AF65-F5344CB8AC3E}">
        <p14:creationId xmlns:p14="http://schemas.microsoft.com/office/powerpoint/2010/main" val="881477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400800" cy="1020762"/>
          </a:xfrm>
        </p:spPr>
        <p:txBody>
          <a:bodyPr>
            <a:normAutofit fontScale="90000"/>
          </a:bodyPr>
          <a:lstStyle/>
          <a:p>
            <a:r>
              <a:rPr lang="en-US" sz="4400" dirty="0" smtClean="0">
                <a:solidFill>
                  <a:srgbClr val="FFFF00"/>
                </a:solidFill>
                <a:latin typeface="Times New Roman" pitchFamily="18" charset="0"/>
                <a:cs typeface="Times New Roman" pitchFamily="18" charset="0"/>
              </a:rPr>
              <a:t/>
            </a:r>
            <a:br>
              <a:rPr lang="en-US" sz="4400" dirty="0" smtClean="0">
                <a:solidFill>
                  <a:srgbClr val="FFFF00"/>
                </a:solidFill>
                <a:latin typeface="Times New Roman" pitchFamily="18" charset="0"/>
                <a:cs typeface="Times New Roman" pitchFamily="18" charset="0"/>
              </a:rPr>
            </a:br>
            <a:endParaRPr lang="en-US" dirty="0"/>
          </a:p>
        </p:txBody>
      </p:sp>
      <p:sp>
        <p:nvSpPr>
          <p:cNvPr id="4" name="Rectangle 3"/>
          <p:cNvSpPr/>
          <p:nvPr/>
        </p:nvSpPr>
        <p:spPr>
          <a:xfrm>
            <a:off x="838200" y="152400"/>
            <a:ext cx="5260799" cy="584775"/>
          </a:xfrm>
          <a:prstGeom prst="rect">
            <a:avLst/>
          </a:prstGeom>
        </p:spPr>
        <p:txBody>
          <a:bodyPr wrap="none">
            <a:spAutoFit/>
          </a:bodyPr>
          <a:lstStyle/>
          <a:p>
            <a:r>
              <a:rPr lang="en-US" sz="3200" dirty="0" smtClean="0">
                <a:solidFill>
                  <a:srgbClr val="FFFF00"/>
                </a:solidFill>
                <a:latin typeface="Arial Black" pitchFamily="34" charset="0"/>
                <a:cs typeface="Times New Roman" pitchFamily="18" charset="0"/>
              </a:rPr>
              <a:t>SAFETY PROCEDURES</a:t>
            </a:r>
            <a:endParaRPr lang="en-US" sz="3200" dirty="0">
              <a:solidFill>
                <a:srgbClr val="FFFF00"/>
              </a:solidFill>
              <a:latin typeface="Arial Black" pitchFamily="34" charset="0"/>
              <a:cs typeface="Times New Roman" pitchFamily="18" charset="0"/>
            </a:endParaRPr>
          </a:p>
        </p:txBody>
      </p:sp>
      <p:sp>
        <p:nvSpPr>
          <p:cNvPr id="5" name="Rectangle 4"/>
          <p:cNvSpPr/>
          <p:nvPr/>
        </p:nvSpPr>
        <p:spPr>
          <a:xfrm>
            <a:off x="838200" y="1295400"/>
            <a:ext cx="7391400" cy="5016758"/>
          </a:xfrm>
          <a:prstGeom prst="rect">
            <a:avLst/>
          </a:prstGeom>
        </p:spPr>
        <p:txBody>
          <a:bodyPr wrap="square">
            <a:spAutoFit/>
          </a:bodyPr>
          <a:lstStyle/>
          <a:p>
            <a:pPr marL="457200" indent="-457200">
              <a:spcBef>
                <a:spcPts val="2400"/>
              </a:spcBef>
              <a:spcAft>
                <a:spcPts val="2400"/>
              </a:spcAft>
              <a:buFont typeface="+mj-lt"/>
              <a:buAutoNum type="arabicPeriod"/>
            </a:pPr>
            <a:r>
              <a:rPr lang="en-US" sz="2000" b="1" dirty="0" smtClean="0">
                <a:latin typeface="Arial" pitchFamily="34" charset="0"/>
                <a:cs typeface="Arial" pitchFamily="34" charset="0"/>
              </a:rPr>
              <a:t>Contact “Call Before You DIG” and have them mark existing utilities.</a:t>
            </a:r>
          </a:p>
          <a:p>
            <a:pPr marL="457200" indent="-457200">
              <a:spcBef>
                <a:spcPts val="2400"/>
              </a:spcBef>
              <a:spcAft>
                <a:spcPts val="2400"/>
              </a:spcAft>
              <a:buFont typeface="+mj-lt"/>
              <a:buAutoNum type="arabicPeriod"/>
            </a:pPr>
            <a:r>
              <a:rPr lang="en-US" sz="2000" b="1" dirty="0" smtClean="0">
                <a:latin typeface="Arial" pitchFamily="34" charset="0"/>
                <a:cs typeface="Arial" pitchFamily="34" charset="0"/>
              </a:rPr>
              <a:t>Inspect the post hole digger. Make sure all parts are intact and the cutting edges are sharp</a:t>
            </a:r>
            <a:r>
              <a:rPr lang="en-US" sz="2000" b="1" dirty="0" smtClean="0">
                <a:latin typeface="Arial" pitchFamily="34" charset="0"/>
                <a:cs typeface="Arial" pitchFamily="34" charset="0"/>
              </a:rPr>
              <a:t>.  Perform light exercises prior to beginning to work to avoid strains</a:t>
            </a:r>
            <a:endParaRPr lang="en-US" sz="2000" b="1" dirty="0" smtClean="0">
              <a:latin typeface="Arial" pitchFamily="34" charset="0"/>
              <a:cs typeface="Arial" pitchFamily="34" charset="0"/>
            </a:endParaRPr>
          </a:p>
          <a:p>
            <a:pPr marL="457200" indent="-457200">
              <a:spcBef>
                <a:spcPts val="2400"/>
              </a:spcBef>
              <a:spcAft>
                <a:spcPts val="2400"/>
              </a:spcAft>
              <a:buFont typeface="+mj-lt"/>
              <a:buAutoNum type="arabicPeriod"/>
            </a:pPr>
            <a:r>
              <a:rPr lang="en-US" sz="2000" b="1" dirty="0" smtClean="0">
                <a:latin typeface="Arial" pitchFamily="34" charset="0"/>
                <a:cs typeface="Arial" pitchFamily="34" charset="0"/>
              </a:rPr>
              <a:t>Straddle </a:t>
            </a:r>
            <a:r>
              <a:rPr lang="en-US" sz="2000" b="1" dirty="0" smtClean="0">
                <a:latin typeface="Arial" pitchFamily="34" charset="0"/>
                <a:cs typeface="Arial" pitchFamily="34" charset="0"/>
              </a:rPr>
              <a:t>the location where the hole is to be dug, feet wide apart and slightly back from the center of the hole location</a:t>
            </a:r>
            <a:r>
              <a:rPr lang="en-US" sz="2000" b="1" dirty="0" smtClean="0">
                <a:latin typeface="Arial" pitchFamily="34" charset="0"/>
                <a:cs typeface="Arial" pitchFamily="34" charset="0"/>
              </a:rPr>
              <a:t>.  Be sure there is no debris in the </a:t>
            </a:r>
            <a:r>
              <a:rPr lang="en-US" sz="2000" b="1" smtClean="0">
                <a:latin typeface="Arial" pitchFamily="34" charset="0"/>
                <a:cs typeface="Arial" pitchFamily="34" charset="0"/>
              </a:rPr>
              <a:t>hole area.</a:t>
            </a:r>
            <a:endParaRPr lang="en-US" sz="2000" b="1" dirty="0" smtClean="0">
              <a:latin typeface="Arial" pitchFamily="34" charset="0"/>
              <a:cs typeface="Arial" pitchFamily="34" charset="0"/>
            </a:endParaRPr>
          </a:p>
          <a:p>
            <a:pPr marL="457200" indent="-457200">
              <a:spcBef>
                <a:spcPts val="2400"/>
              </a:spcBef>
              <a:spcAft>
                <a:spcPts val="2400"/>
              </a:spcAft>
              <a:buFont typeface="+mj-lt"/>
              <a:buAutoNum type="arabicPeriod"/>
            </a:pPr>
            <a:r>
              <a:rPr lang="en-US" sz="2000" b="1" dirty="0" smtClean="0">
                <a:latin typeface="Arial" pitchFamily="34" charset="0"/>
                <a:cs typeface="Arial" pitchFamily="34" charset="0"/>
              </a:rPr>
              <a:t>Maintain erect posture as the post hole digger is thrust downward.</a:t>
            </a:r>
          </a:p>
        </p:txBody>
      </p:sp>
      <p:sp>
        <p:nvSpPr>
          <p:cNvPr id="3" name="Slide Number Placeholder 2"/>
          <p:cNvSpPr>
            <a:spLocks noGrp="1"/>
          </p:cNvSpPr>
          <p:nvPr>
            <p:ph type="sldNum" sz="quarter" idx="12"/>
          </p:nvPr>
        </p:nvSpPr>
        <p:spPr/>
        <p:txBody>
          <a:bodyPr/>
          <a:lstStyle/>
          <a:p>
            <a:fld id="{73888A83-AACB-41D6-880D-BF71074A5346}"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400800" cy="1020762"/>
          </a:xfrm>
        </p:spPr>
        <p:txBody>
          <a:bodyPr>
            <a:normAutofit fontScale="90000"/>
          </a:bodyPr>
          <a:lstStyle/>
          <a:p>
            <a:r>
              <a:rPr lang="en-US" sz="4400" dirty="0" smtClean="0">
                <a:solidFill>
                  <a:srgbClr val="FFFF00"/>
                </a:solidFill>
                <a:latin typeface="Times New Roman" pitchFamily="18" charset="0"/>
                <a:cs typeface="Times New Roman" pitchFamily="18" charset="0"/>
              </a:rPr>
              <a:t/>
            </a:r>
            <a:br>
              <a:rPr lang="en-US" sz="4400" dirty="0" smtClean="0">
                <a:solidFill>
                  <a:srgbClr val="FFFF00"/>
                </a:solidFill>
                <a:latin typeface="Times New Roman" pitchFamily="18" charset="0"/>
                <a:cs typeface="Times New Roman" pitchFamily="18" charset="0"/>
              </a:rPr>
            </a:br>
            <a:endParaRPr lang="en-US" dirty="0"/>
          </a:p>
        </p:txBody>
      </p:sp>
      <p:sp>
        <p:nvSpPr>
          <p:cNvPr id="4" name="Rectangle 3"/>
          <p:cNvSpPr/>
          <p:nvPr/>
        </p:nvSpPr>
        <p:spPr>
          <a:xfrm>
            <a:off x="838200" y="152400"/>
            <a:ext cx="5260799" cy="584775"/>
          </a:xfrm>
          <a:prstGeom prst="rect">
            <a:avLst/>
          </a:prstGeom>
        </p:spPr>
        <p:txBody>
          <a:bodyPr wrap="none">
            <a:spAutoFit/>
          </a:bodyPr>
          <a:lstStyle/>
          <a:p>
            <a:r>
              <a:rPr lang="en-US" sz="3200" dirty="0" smtClean="0">
                <a:solidFill>
                  <a:srgbClr val="FFFF00"/>
                </a:solidFill>
                <a:latin typeface="Arial Black" pitchFamily="34" charset="0"/>
                <a:cs typeface="Times New Roman" pitchFamily="18" charset="0"/>
              </a:rPr>
              <a:t>SAFETY PROCEDURES</a:t>
            </a:r>
            <a:endParaRPr lang="en-US" sz="3200" dirty="0">
              <a:solidFill>
                <a:srgbClr val="FFFF00"/>
              </a:solidFill>
              <a:latin typeface="Arial Black" pitchFamily="34" charset="0"/>
              <a:cs typeface="Times New Roman" pitchFamily="18" charset="0"/>
            </a:endParaRPr>
          </a:p>
        </p:txBody>
      </p:sp>
      <p:sp>
        <p:nvSpPr>
          <p:cNvPr id="8" name="Rectangle 7"/>
          <p:cNvSpPr/>
          <p:nvPr/>
        </p:nvSpPr>
        <p:spPr>
          <a:xfrm>
            <a:off x="838200" y="1371600"/>
            <a:ext cx="7391400" cy="4093428"/>
          </a:xfrm>
          <a:prstGeom prst="rect">
            <a:avLst/>
          </a:prstGeom>
        </p:spPr>
        <p:txBody>
          <a:bodyPr wrap="square">
            <a:spAutoFit/>
          </a:bodyPr>
          <a:lstStyle/>
          <a:p>
            <a:pPr marL="457200" indent="-457200">
              <a:spcBef>
                <a:spcPts val="2400"/>
              </a:spcBef>
              <a:spcAft>
                <a:spcPts val="2400"/>
              </a:spcAft>
              <a:buAutoNum type="arabicPeriod" startAt="5"/>
            </a:pPr>
            <a:r>
              <a:rPr lang="en-US" sz="2000" b="1" dirty="0" smtClean="0">
                <a:latin typeface="Arial" pitchFamily="34" charset="0"/>
                <a:cs typeface="Arial" pitchFamily="34" charset="0"/>
              </a:rPr>
              <a:t>Rotate the post hole digger slightly so the successive thrusts  loosen  the soil with greater  ease.</a:t>
            </a:r>
          </a:p>
          <a:p>
            <a:pPr marL="457200" indent="-457200">
              <a:spcBef>
                <a:spcPts val="2400"/>
              </a:spcBef>
              <a:spcAft>
                <a:spcPts val="2400"/>
              </a:spcAft>
              <a:buAutoNum type="arabicPeriod" startAt="5"/>
            </a:pPr>
            <a:r>
              <a:rPr lang="en-US" sz="2000" b="1" dirty="0" smtClean="0">
                <a:latin typeface="Arial" pitchFamily="34" charset="0"/>
                <a:cs typeface="Arial" pitchFamily="34" charset="0"/>
              </a:rPr>
              <a:t>When sufficient  material  is loosened, bring up the material and deposit it next to the hole being dug.</a:t>
            </a:r>
          </a:p>
          <a:p>
            <a:pPr marL="457200" indent="-457200">
              <a:spcBef>
                <a:spcPts val="2400"/>
              </a:spcBef>
              <a:spcAft>
                <a:spcPts val="2400"/>
              </a:spcAft>
              <a:buAutoNum type="arabicPeriod" startAt="5"/>
            </a:pPr>
            <a:r>
              <a:rPr lang="en-US" sz="2000" b="1" dirty="0" smtClean="0">
                <a:latin typeface="Arial" pitchFamily="34" charset="0"/>
                <a:cs typeface="Arial" pitchFamily="34" charset="0"/>
              </a:rPr>
              <a:t>Take frequent breaks, especially if the weather is hot and digging is difficult</a:t>
            </a:r>
            <a:r>
              <a:rPr lang="en-US" sz="2000" b="1" dirty="0" smtClean="0">
                <a:latin typeface="Arial" pitchFamily="34" charset="0"/>
                <a:cs typeface="Arial" pitchFamily="34" charset="0"/>
              </a:rPr>
              <a:t>.</a:t>
            </a:r>
          </a:p>
          <a:p>
            <a:pPr marL="457200" indent="-457200">
              <a:spcBef>
                <a:spcPts val="2400"/>
              </a:spcBef>
              <a:spcAft>
                <a:spcPts val="2400"/>
              </a:spcAft>
              <a:buAutoNum type="arabicPeriod" startAt="5"/>
            </a:pPr>
            <a:r>
              <a:rPr lang="en-US" sz="2000" b="1" dirty="0" smtClean="0">
                <a:latin typeface="Arial" pitchFamily="34" charset="0"/>
                <a:cs typeface="Arial" pitchFamily="34" charset="0"/>
              </a:rPr>
              <a:t>Maintain hydration and wear sun screen</a:t>
            </a:r>
            <a:endParaRPr lang="en-US" sz="2000" b="1" dirty="0" smtClean="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73888A83-AACB-41D6-880D-BF71074A5346}" type="slidenum">
              <a:rPr lang="en-US" smtClean="0"/>
              <a:pPr/>
              <a:t>15</a:t>
            </a:fld>
            <a:endParaRPr lang="en-US" dirty="0"/>
          </a:p>
        </p:txBody>
      </p:sp>
    </p:spTree>
    <p:extLst>
      <p:ext uri="{BB962C8B-B14F-4D97-AF65-F5344CB8AC3E}">
        <p14:creationId xmlns:p14="http://schemas.microsoft.com/office/powerpoint/2010/main" val="3020755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400800" cy="1020762"/>
          </a:xfrm>
        </p:spPr>
        <p:txBody>
          <a:bodyPr>
            <a:normAutofit fontScale="90000"/>
          </a:bodyPr>
          <a:lstStyle/>
          <a:p>
            <a:r>
              <a:rPr lang="en-US" sz="4400" dirty="0" smtClean="0">
                <a:solidFill>
                  <a:srgbClr val="FFFF00"/>
                </a:solidFill>
                <a:latin typeface="Times New Roman" pitchFamily="18" charset="0"/>
                <a:cs typeface="Times New Roman" pitchFamily="18" charset="0"/>
              </a:rPr>
              <a:t/>
            </a:r>
            <a:br>
              <a:rPr lang="en-US" sz="4400" dirty="0" smtClean="0">
                <a:solidFill>
                  <a:srgbClr val="FFFF00"/>
                </a:solidFill>
                <a:latin typeface="Times New Roman" pitchFamily="18" charset="0"/>
                <a:cs typeface="Times New Roman" pitchFamily="18" charset="0"/>
              </a:rPr>
            </a:br>
            <a:endParaRPr lang="en-US" dirty="0"/>
          </a:p>
        </p:txBody>
      </p:sp>
      <p:sp>
        <p:nvSpPr>
          <p:cNvPr id="4" name="Rectangle 3"/>
          <p:cNvSpPr/>
          <p:nvPr/>
        </p:nvSpPr>
        <p:spPr>
          <a:xfrm>
            <a:off x="838200" y="152400"/>
            <a:ext cx="5260799" cy="584775"/>
          </a:xfrm>
          <a:prstGeom prst="rect">
            <a:avLst/>
          </a:prstGeom>
        </p:spPr>
        <p:txBody>
          <a:bodyPr wrap="none">
            <a:spAutoFit/>
          </a:bodyPr>
          <a:lstStyle/>
          <a:p>
            <a:r>
              <a:rPr lang="en-US" sz="3200" dirty="0" smtClean="0">
                <a:solidFill>
                  <a:srgbClr val="FFFF00"/>
                </a:solidFill>
                <a:latin typeface="Arial Black" pitchFamily="34" charset="0"/>
                <a:cs typeface="Times New Roman" pitchFamily="18" charset="0"/>
              </a:rPr>
              <a:t>SAFETY PROCEDURES</a:t>
            </a:r>
            <a:endParaRPr lang="en-US" sz="3200" dirty="0">
              <a:solidFill>
                <a:srgbClr val="FFFF00"/>
              </a:solidFill>
              <a:latin typeface="Arial Black" pitchFamily="34" charset="0"/>
              <a:cs typeface="Times New Roman" pitchFamily="18" charset="0"/>
            </a:endParaRPr>
          </a:p>
        </p:txBody>
      </p:sp>
      <p:sp>
        <p:nvSpPr>
          <p:cNvPr id="8" name="Rectangle 7"/>
          <p:cNvSpPr/>
          <p:nvPr/>
        </p:nvSpPr>
        <p:spPr>
          <a:xfrm>
            <a:off x="838200" y="1371600"/>
            <a:ext cx="7391400" cy="1631216"/>
          </a:xfrm>
          <a:prstGeom prst="rect">
            <a:avLst/>
          </a:prstGeom>
        </p:spPr>
        <p:txBody>
          <a:bodyPr wrap="square">
            <a:spAutoFit/>
          </a:bodyPr>
          <a:lstStyle/>
          <a:p>
            <a:pPr marL="457200" indent="-457200">
              <a:spcBef>
                <a:spcPts val="2400"/>
              </a:spcBef>
              <a:spcAft>
                <a:spcPts val="2400"/>
              </a:spcAft>
              <a:buAutoNum type="arabicPeriod" startAt="9"/>
            </a:pPr>
            <a:r>
              <a:rPr lang="en-US" sz="2000" b="1" dirty="0" smtClean="0">
                <a:latin typeface="Arial" pitchFamily="34" charset="0"/>
                <a:cs typeface="Arial" pitchFamily="34" charset="0"/>
              </a:rPr>
              <a:t>Clean the post hole digger before </a:t>
            </a:r>
            <a:r>
              <a:rPr lang="en-US" sz="2000" b="1" dirty="0" err="1" smtClean="0">
                <a:latin typeface="Arial" pitchFamily="34" charset="0"/>
                <a:cs typeface="Arial" pitchFamily="34" charset="0"/>
              </a:rPr>
              <a:t>storagej</a:t>
            </a:r>
            <a:r>
              <a:rPr lang="en-US" sz="2000" b="1" dirty="0" smtClean="0">
                <a:latin typeface="Arial" pitchFamily="34" charset="0"/>
                <a:cs typeface="Arial" pitchFamily="34" charset="0"/>
              </a:rPr>
              <a:t>.  Keep the tool lubricated</a:t>
            </a:r>
            <a:endParaRPr lang="en-US" sz="2000" b="1" dirty="0" smtClean="0">
              <a:latin typeface="Arial" pitchFamily="34" charset="0"/>
              <a:cs typeface="Arial" pitchFamily="34" charset="0"/>
            </a:endParaRPr>
          </a:p>
          <a:p>
            <a:pPr marL="457200" indent="-457200">
              <a:spcBef>
                <a:spcPts val="2400"/>
              </a:spcBef>
              <a:spcAft>
                <a:spcPts val="2400"/>
              </a:spcAft>
              <a:buAutoNum type="arabicPeriod" startAt="10"/>
            </a:pPr>
            <a:r>
              <a:rPr lang="en-US" sz="2000" b="1" dirty="0" smtClean="0">
                <a:latin typeface="Arial" pitchFamily="34" charset="0"/>
                <a:cs typeface="Arial" pitchFamily="34" charset="0"/>
              </a:rPr>
              <a:t> Clean all PPE prior to storage</a:t>
            </a:r>
          </a:p>
        </p:txBody>
      </p:sp>
      <p:sp>
        <p:nvSpPr>
          <p:cNvPr id="3" name="Slide Number Placeholder 2"/>
          <p:cNvSpPr>
            <a:spLocks noGrp="1"/>
          </p:cNvSpPr>
          <p:nvPr>
            <p:ph type="sldNum" sz="quarter" idx="12"/>
          </p:nvPr>
        </p:nvSpPr>
        <p:spPr/>
        <p:txBody>
          <a:bodyPr/>
          <a:lstStyle/>
          <a:p>
            <a:fld id="{73888A83-AACB-41D6-880D-BF71074A5346}" type="slidenum">
              <a:rPr lang="en-US" smtClean="0"/>
              <a:pPr/>
              <a:t>16</a:t>
            </a:fld>
            <a:endParaRPr lang="en-US" dirty="0"/>
          </a:p>
        </p:txBody>
      </p:sp>
    </p:spTree>
    <p:extLst>
      <p:ext uri="{BB962C8B-B14F-4D97-AF65-F5344CB8AC3E}">
        <p14:creationId xmlns:p14="http://schemas.microsoft.com/office/powerpoint/2010/main" val="2071265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057400"/>
            <a:ext cx="6019800" cy="2585323"/>
          </a:xfrm>
          <a:prstGeom prst="rect">
            <a:avLst/>
          </a:prstGeom>
        </p:spPr>
        <p:txBody>
          <a:bodyPr wrap="square">
            <a:spAutoFit/>
          </a:bodyPr>
          <a:lstStyle/>
          <a:p>
            <a:pPr algn="ctr">
              <a:defRPr/>
            </a:pPr>
            <a:r>
              <a:rPr lang="en-US" sz="5400" b="1"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cs typeface="Arial" pitchFamily="34" charset="0"/>
              </a:rPr>
              <a:t>Think Safety</a:t>
            </a:r>
          </a:p>
          <a:p>
            <a:pPr algn="ctr">
              <a:defRPr/>
            </a:pPr>
            <a:endParaRPr lang="en-US" sz="5400" b="1"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pitchFamily="34" charset="0"/>
              <a:cs typeface="Arial" pitchFamily="34" charset="0"/>
            </a:endParaRPr>
          </a:p>
          <a:p>
            <a:pPr algn="ctr">
              <a:defRPr/>
            </a:pPr>
            <a:r>
              <a:rPr lang="en-US" sz="5400" b="1"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cs typeface="Arial" pitchFamily="34" charset="0"/>
              </a:rPr>
              <a:t>Work Safely</a:t>
            </a:r>
            <a:endParaRPr lang="en-US" sz="54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fld id="{73888A83-AACB-41D6-880D-BF71074A5346}" type="slidenum">
              <a:rPr lang="en-US" smtClean="0"/>
              <a:pPr/>
              <a:t>17</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2400"/>
            <a:ext cx="3755580" cy="584775"/>
          </a:xfrm>
          <a:prstGeom prst="rect">
            <a:avLst/>
          </a:prstGeom>
        </p:spPr>
        <p:txBody>
          <a:bodyPr wrap="none">
            <a:spAutoFit/>
          </a:bodyPr>
          <a:lstStyle/>
          <a:p>
            <a:r>
              <a:rPr lang="en-US" sz="3200" dirty="0" smtClean="0">
                <a:solidFill>
                  <a:srgbClr val="FFFF00"/>
                </a:solidFill>
                <a:latin typeface="Arial Black" pitchFamily="34" charset="0"/>
                <a:cs typeface="Times New Roman" pitchFamily="18" charset="0"/>
              </a:rPr>
              <a:t>INTRODUCTION</a:t>
            </a:r>
            <a:endParaRPr lang="en-US" sz="3200" dirty="0">
              <a:solidFill>
                <a:srgbClr val="FFFF00"/>
              </a:solidFill>
              <a:latin typeface="Arial Black" pitchFamily="34" charset="0"/>
              <a:cs typeface="Times New Roman" pitchFamily="18" charset="0"/>
            </a:endParaRPr>
          </a:p>
        </p:txBody>
      </p:sp>
      <p:sp>
        <p:nvSpPr>
          <p:cNvPr id="3" name="Rectangle 2"/>
          <p:cNvSpPr/>
          <p:nvPr/>
        </p:nvSpPr>
        <p:spPr>
          <a:xfrm>
            <a:off x="2209800" y="762000"/>
            <a:ext cx="6934200" cy="646331"/>
          </a:xfrm>
          <a:prstGeom prst="rect">
            <a:avLst/>
          </a:prstGeom>
        </p:spPr>
        <p:txBody>
          <a:bodyPr wrap="square">
            <a:spAutoFit/>
          </a:bodyPr>
          <a:lstStyle/>
          <a:p>
            <a:pPr>
              <a:buFont typeface="Wingdings" pitchFamily="2" charset="2"/>
              <a:buChar char="§"/>
            </a:pPr>
            <a:r>
              <a:rPr lang="en-US" dirty="0" smtClean="0">
                <a:latin typeface="Arial" pitchFamily="34" charset="0"/>
                <a:cs typeface="Arial" pitchFamily="34" charset="0"/>
              </a:rPr>
              <a:t>  The Post Hole Digger consists of one or two handles attached to metal shovel blades and joined via a hinge or can be fixed. </a:t>
            </a:r>
            <a:endParaRPr lang="en-US" dirty="0">
              <a:latin typeface="Arial" pitchFamily="34" charset="0"/>
              <a:cs typeface="Arial" pitchFamily="34" charset="0"/>
            </a:endParaRPr>
          </a:p>
        </p:txBody>
      </p:sp>
      <p:sp>
        <p:nvSpPr>
          <p:cNvPr id="4" name="Rectangle 3"/>
          <p:cNvSpPr/>
          <p:nvPr/>
        </p:nvSpPr>
        <p:spPr>
          <a:xfrm>
            <a:off x="2209800" y="1905000"/>
            <a:ext cx="3108543" cy="369332"/>
          </a:xfrm>
          <a:prstGeom prst="rect">
            <a:avLst/>
          </a:prstGeom>
        </p:spPr>
        <p:txBody>
          <a:bodyPr wrap="none">
            <a:spAutoFit/>
          </a:bodyPr>
          <a:lstStyle/>
          <a:p>
            <a:r>
              <a:rPr lang="en-US" b="1" i="1" u="sng" dirty="0" smtClean="0">
                <a:latin typeface="Arial" charset="0"/>
              </a:rPr>
              <a:t>Standard-Post Hole Digger</a:t>
            </a:r>
            <a:endParaRPr lang="en-US" u="sng" dirty="0"/>
          </a:p>
        </p:txBody>
      </p:sp>
      <p:pic>
        <p:nvPicPr>
          <p:cNvPr id="5" name="Picture 2" descr="http://ddl.me.cmu.edu/ddwiki/images/thumb/Post_hole_digger_state_of_the_art_1.jpg/500px-Post_hole_digger_state_of_the_art_1.jpg">
            <a:hlinkClick r:id="rId2" tooltip="Post hole digger state of the art 1.jpg"/>
          </p:cNvPr>
          <p:cNvPicPr>
            <a:picLocks noChangeAspect="1" noChangeArrowheads="1"/>
          </p:cNvPicPr>
          <p:nvPr/>
        </p:nvPicPr>
        <p:blipFill>
          <a:blip r:embed="rId3" cstate="print"/>
          <a:srcRect/>
          <a:stretch>
            <a:fillRect/>
          </a:stretch>
        </p:blipFill>
        <p:spPr bwMode="auto">
          <a:xfrm rot="5400000">
            <a:off x="-486508" y="2231104"/>
            <a:ext cx="3868615" cy="914400"/>
          </a:xfrm>
          <a:prstGeom prst="rect">
            <a:avLst/>
          </a:prstGeom>
          <a:noFill/>
        </p:spPr>
      </p:pic>
      <p:sp>
        <p:nvSpPr>
          <p:cNvPr id="6" name="Rectangle 5"/>
          <p:cNvSpPr/>
          <p:nvPr/>
        </p:nvSpPr>
        <p:spPr>
          <a:xfrm>
            <a:off x="2209800" y="2304871"/>
            <a:ext cx="6781799" cy="1200329"/>
          </a:xfrm>
          <a:prstGeom prst="rect">
            <a:avLst/>
          </a:prstGeom>
        </p:spPr>
        <p:txBody>
          <a:bodyPr wrap="square">
            <a:spAutoFit/>
          </a:bodyPr>
          <a:lstStyle/>
          <a:p>
            <a:r>
              <a:rPr lang="en-US" dirty="0" smtClean="0">
                <a:latin typeface="Arial" pitchFamily="34" charset="0"/>
                <a:cs typeface="Arial" pitchFamily="34" charset="0"/>
              </a:rPr>
              <a:t>To properly operate a post hole digger the tool is thrust into the ground, the handles pulled apart to grasp the soil, and the entire apparatus lifted out of the ground leaving a hole; this kind of post hole digger is commonly referred to as a “clamshell” digger.</a:t>
            </a:r>
            <a:endParaRPr lang="en-US" dirty="0">
              <a:latin typeface="Arial" pitchFamily="34" charset="0"/>
              <a:cs typeface="Arial" pitchFamily="34" charset="0"/>
            </a:endParaRPr>
          </a:p>
        </p:txBody>
      </p:sp>
      <p:sp>
        <p:nvSpPr>
          <p:cNvPr id="11" name="Rectangle 10"/>
          <p:cNvSpPr/>
          <p:nvPr/>
        </p:nvSpPr>
        <p:spPr>
          <a:xfrm>
            <a:off x="685800" y="5429071"/>
            <a:ext cx="4953000" cy="1200329"/>
          </a:xfrm>
          <a:prstGeom prst="rect">
            <a:avLst/>
          </a:prstGeom>
        </p:spPr>
        <p:txBody>
          <a:bodyPr wrap="square">
            <a:spAutoFit/>
          </a:bodyPr>
          <a:lstStyle/>
          <a:p>
            <a:r>
              <a:rPr lang="en-US" dirty="0" smtClean="0">
                <a:latin typeface="Arial" pitchFamily="34" charset="0"/>
                <a:cs typeface="Arial" pitchFamily="34" charset="0"/>
              </a:rPr>
              <a:t>This type of post hole digger features a fixed T-shaped handle design attached to a blade; the user twists the handle, which in turn twists the blade and digs into the soil similar to an auger.</a:t>
            </a:r>
            <a:endParaRPr lang="en-US" dirty="0">
              <a:latin typeface="Arial" pitchFamily="34" charset="0"/>
              <a:cs typeface="Arial" pitchFamily="34" charset="0"/>
            </a:endParaRPr>
          </a:p>
        </p:txBody>
      </p:sp>
      <p:sp>
        <p:nvSpPr>
          <p:cNvPr id="12" name="Rectangle 11"/>
          <p:cNvSpPr/>
          <p:nvPr/>
        </p:nvSpPr>
        <p:spPr>
          <a:xfrm>
            <a:off x="685800" y="5029200"/>
            <a:ext cx="3390672" cy="369332"/>
          </a:xfrm>
          <a:prstGeom prst="rect">
            <a:avLst/>
          </a:prstGeom>
        </p:spPr>
        <p:txBody>
          <a:bodyPr wrap="none">
            <a:spAutoFit/>
          </a:bodyPr>
          <a:lstStyle/>
          <a:p>
            <a:r>
              <a:rPr lang="en-US" b="1" i="1" u="sng" dirty="0" smtClean="0">
                <a:latin typeface="Arial" charset="0"/>
              </a:rPr>
              <a:t>Auger-Style Post Hole Digger</a:t>
            </a:r>
            <a:endParaRPr lang="en-US" u="sng"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880266" y="4651663"/>
            <a:ext cx="31172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400" r="22800"/>
          <a:stretch/>
        </p:blipFill>
        <p:spPr bwMode="auto">
          <a:xfrm>
            <a:off x="7010400" y="3664526"/>
            <a:ext cx="1770613" cy="311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73888A83-AACB-41D6-880D-BF71074A5346}"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66800"/>
            <a:ext cx="5524500" cy="1938992"/>
          </a:xfrm>
          <a:prstGeom prst="rect">
            <a:avLst/>
          </a:prstGeom>
          <a:noFill/>
        </p:spPr>
        <p:txBody>
          <a:bodyPr wrap="square" rtlCol="0">
            <a:spAutoFit/>
          </a:bodyPr>
          <a:lstStyle/>
          <a:p>
            <a:pPr>
              <a:buFont typeface="Wingdings" pitchFamily="2" charset="2"/>
              <a:buChar char="§"/>
            </a:pPr>
            <a:r>
              <a:rPr lang="en-US" sz="2400" dirty="0" smtClean="0">
                <a:latin typeface="Arial" pitchFamily="34" charset="0"/>
                <a:cs typeface="Arial" pitchFamily="34" charset="0"/>
              </a:rPr>
              <a:t>  The Post Hole Digger was created by American William </a:t>
            </a:r>
            <a:r>
              <a:rPr lang="en-US" sz="2400" dirty="0" err="1" smtClean="0">
                <a:latin typeface="Arial" pitchFamily="34" charset="0"/>
                <a:cs typeface="Arial" pitchFamily="34" charset="0"/>
              </a:rPr>
              <a:t>Stoyner</a:t>
            </a:r>
            <a:r>
              <a:rPr lang="en-US" sz="2400" dirty="0" smtClean="0">
                <a:latin typeface="Arial" pitchFamily="34" charset="0"/>
                <a:cs typeface="Arial" pitchFamily="34" charset="0"/>
              </a:rPr>
              <a:t> and debuted at a farm equipment show October 13,1899 in Auckland,</a:t>
            </a:r>
          </a:p>
          <a:p>
            <a:r>
              <a:rPr lang="en-US" sz="2400" dirty="0" smtClean="0">
                <a:latin typeface="Arial" pitchFamily="34" charset="0"/>
                <a:cs typeface="Arial" pitchFamily="34" charset="0"/>
              </a:rPr>
              <a:t>New Zealand.*  </a:t>
            </a:r>
            <a:endParaRPr lang="en-US" sz="2400" dirty="0">
              <a:latin typeface="Arial" pitchFamily="34" charset="0"/>
              <a:cs typeface="Arial" pitchFamily="34" charset="0"/>
            </a:endParaRPr>
          </a:p>
        </p:txBody>
      </p:sp>
      <p:sp>
        <p:nvSpPr>
          <p:cNvPr id="4" name="TextBox 3"/>
          <p:cNvSpPr txBox="1"/>
          <p:nvPr/>
        </p:nvSpPr>
        <p:spPr>
          <a:xfrm>
            <a:off x="838200" y="152400"/>
            <a:ext cx="2438400" cy="584775"/>
          </a:xfrm>
          <a:prstGeom prst="rect">
            <a:avLst/>
          </a:prstGeom>
          <a:noFill/>
        </p:spPr>
        <p:txBody>
          <a:bodyPr wrap="square" rtlCol="0">
            <a:spAutoFit/>
          </a:bodyPr>
          <a:lstStyle/>
          <a:p>
            <a:r>
              <a:rPr lang="en-US" sz="3200" dirty="0" smtClean="0">
                <a:solidFill>
                  <a:srgbClr val="FFFF00"/>
                </a:solidFill>
                <a:latin typeface="Arial Black" pitchFamily="34" charset="0"/>
                <a:cs typeface="Times New Roman" pitchFamily="18" charset="0"/>
              </a:rPr>
              <a:t>HISTORY</a:t>
            </a:r>
            <a:endParaRPr lang="en-US" sz="3200" dirty="0">
              <a:solidFill>
                <a:srgbClr val="FFFF00"/>
              </a:solidFill>
              <a:latin typeface="Arial Black" pitchFamily="34" charset="0"/>
              <a:cs typeface="Times New Roman" pitchFamily="18" charset="0"/>
            </a:endParaRPr>
          </a:p>
        </p:txBody>
      </p:sp>
      <p:sp>
        <p:nvSpPr>
          <p:cNvPr id="5" name="TextBox 4"/>
          <p:cNvSpPr txBox="1"/>
          <p:nvPr/>
        </p:nvSpPr>
        <p:spPr>
          <a:xfrm>
            <a:off x="838200" y="5943600"/>
            <a:ext cx="5638800" cy="215444"/>
          </a:xfrm>
          <a:prstGeom prst="rect">
            <a:avLst/>
          </a:prstGeom>
          <a:noFill/>
        </p:spPr>
        <p:txBody>
          <a:bodyPr wrap="square" rtlCol="0">
            <a:spAutoFit/>
          </a:bodyPr>
          <a:lstStyle/>
          <a:p>
            <a:r>
              <a:rPr lang="en-US" sz="800" dirty="0" smtClean="0">
                <a:solidFill>
                  <a:srgbClr val="0070C0"/>
                </a:solidFill>
                <a:latin typeface="Arial" pitchFamily="34" charset="0"/>
                <a:cs typeface="Arial" pitchFamily="34" charset="0"/>
              </a:rPr>
              <a:t>*  http://paperspast.natlib.govt.nz/cgi-bin/paperspast?a=d&amp;d=HBH18991013.2.28.4&amp;l=mi&amp;e=-------10--1----0-all</a:t>
            </a:r>
            <a:endParaRPr lang="en-US" sz="800" dirty="0">
              <a:solidFill>
                <a:srgbClr val="0070C0"/>
              </a:solidFill>
              <a:latin typeface="Arial" pitchFamily="34" charset="0"/>
              <a:cs typeface="Arial" pitchFamily="34" charset="0"/>
            </a:endParaRPr>
          </a:p>
        </p:txBody>
      </p:sp>
      <p:sp>
        <p:nvSpPr>
          <p:cNvPr id="6" name="TextBox 5"/>
          <p:cNvSpPr txBox="1"/>
          <p:nvPr/>
        </p:nvSpPr>
        <p:spPr>
          <a:xfrm>
            <a:off x="304800" y="3352800"/>
            <a:ext cx="5524500" cy="2308324"/>
          </a:xfrm>
          <a:prstGeom prst="rect">
            <a:avLst/>
          </a:prstGeom>
          <a:noFill/>
        </p:spPr>
        <p:txBody>
          <a:bodyPr wrap="square" rtlCol="0">
            <a:spAutoFit/>
          </a:bodyPr>
          <a:lstStyle/>
          <a:p>
            <a:pPr>
              <a:buFont typeface="Wingdings" pitchFamily="2" charset="2"/>
              <a:buChar char="§"/>
            </a:pPr>
            <a:r>
              <a:rPr lang="en-US" sz="2400" dirty="0" smtClean="0">
                <a:latin typeface="Arial" pitchFamily="34" charset="0"/>
                <a:cs typeface="Arial" pitchFamily="34" charset="0"/>
              </a:rPr>
              <a:t>  The Post Hole Digger was soon recognized for its utility for landscaping projects and farm applications. It soon became an important piece of equipment for performing specialized earthwork.</a:t>
            </a: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cstate="print"/>
          <a:srcRect l="29930" t="7420" r="29225"/>
          <a:stretch/>
        </p:blipFill>
        <p:spPr bwMode="auto">
          <a:xfrm>
            <a:off x="5943600" y="442808"/>
            <a:ext cx="2832260" cy="548343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3888A83-AACB-41D6-880D-BF71074A5346}"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543800" cy="584775"/>
          </a:xfrm>
          <a:prstGeom prst="rect">
            <a:avLst/>
          </a:prstGeom>
          <a:noFill/>
        </p:spPr>
        <p:txBody>
          <a:bodyPr wrap="square" rtlCol="0">
            <a:spAutoFit/>
          </a:bodyPr>
          <a:lstStyle/>
          <a:p>
            <a:r>
              <a:rPr lang="en-US" sz="3200" dirty="0" smtClean="0">
                <a:solidFill>
                  <a:srgbClr val="FFFF00"/>
                </a:solidFill>
                <a:latin typeface="Arial Black" pitchFamily="34" charset="0"/>
              </a:rPr>
              <a:t>TYPES OF POST HOLE DIGGERS</a:t>
            </a:r>
            <a:endParaRPr lang="en-US" sz="3200" dirty="0">
              <a:solidFill>
                <a:srgbClr val="FFFF00"/>
              </a:solidFill>
              <a:latin typeface="Arial Black" pitchFamily="34" charset="0"/>
            </a:endParaRPr>
          </a:p>
        </p:txBody>
      </p:sp>
      <p:pic>
        <p:nvPicPr>
          <p:cNvPr id="4099" name="Picture 3"/>
          <p:cNvPicPr>
            <a:picLocks noChangeAspect="1" noChangeArrowheads="1"/>
          </p:cNvPicPr>
          <p:nvPr/>
        </p:nvPicPr>
        <p:blipFill>
          <a:blip r:embed="rId2" cstate="print"/>
          <a:srcRect/>
          <a:stretch>
            <a:fillRect/>
          </a:stretch>
        </p:blipFill>
        <p:spPr bwMode="auto">
          <a:xfrm rot="16200000">
            <a:off x="2180498" y="1920448"/>
            <a:ext cx="1371600" cy="3626704"/>
          </a:xfrm>
          <a:prstGeom prst="rect">
            <a:avLst/>
          </a:prstGeom>
          <a:noFill/>
          <a:ln w="9525">
            <a:noFill/>
            <a:miter lim="800000"/>
            <a:headEnd/>
            <a:tailEnd/>
          </a:ln>
        </p:spPr>
      </p:pic>
      <p:sp>
        <p:nvSpPr>
          <p:cNvPr id="9" name="TextBox 8"/>
          <p:cNvSpPr txBox="1"/>
          <p:nvPr/>
        </p:nvSpPr>
        <p:spPr>
          <a:xfrm>
            <a:off x="1052946" y="762000"/>
            <a:ext cx="1447800" cy="369332"/>
          </a:xfrm>
          <a:prstGeom prst="rect">
            <a:avLst/>
          </a:prstGeom>
          <a:noFill/>
        </p:spPr>
        <p:txBody>
          <a:bodyPr wrap="square" rtlCol="0">
            <a:spAutoFit/>
          </a:bodyPr>
          <a:lstStyle/>
          <a:p>
            <a:r>
              <a:rPr lang="en-US" u="sng" dirty="0" smtClean="0">
                <a:latin typeface="Arial" pitchFamily="34" charset="0"/>
                <a:cs typeface="Arial" pitchFamily="34" charset="0"/>
              </a:rPr>
              <a:t>Traditional</a:t>
            </a:r>
            <a:endParaRPr lang="en-US" u="sng" dirty="0">
              <a:latin typeface="Arial" pitchFamily="34" charset="0"/>
              <a:cs typeface="Arial" pitchFamily="34" charset="0"/>
            </a:endParaRPr>
          </a:p>
        </p:txBody>
      </p:sp>
      <p:sp>
        <p:nvSpPr>
          <p:cNvPr id="10" name="TextBox 9"/>
          <p:cNvSpPr txBox="1"/>
          <p:nvPr/>
        </p:nvSpPr>
        <p:spPr>
          <a:xfrm>
            <a:off x="1052946" y="2667000"/>
            <a:ext cx="1828800" cy="369332"/>
          </a:xfrm>
          <a:prstGeom prst="rect">
            <a:avLst/>
          </a:prstGeom>
          <a:noFill/>
        </p:spPr>
        <p:txBody>
          <a:bodyPr wrap="square" rtlCol="0">
            <a:spAutoFit/>
          </a:bodyPr>
          <a:lstStyle/>
          <a:p>
            <a:r>
              <a:rPr lang="en-US" u="sng" dirty="0" smtClean="0">
                <a:latin typeface="Arial" pitchFamily="34" charset="0"/>
                <a:cs typeface="Arial" pitchFamily="34" charset="0"/>
              </a:rPr>
              <a:t>Split-Handled</a:t>
            </a:r>
            <a:endParaRPr lang="en-US" u="sng" dirty="0">
              <a:latin typeface="Arial" pitchFamily="34" charset="0"/>
              <a:cs typeface="Arial" pitchFamily="34" charset="0"/>
            </a:endParaRPr>
          </a:p>
        </p:txBody>
      </p:sp>
      <p:sp>
        <p:nvSpPr>
          <p:cNvPr id="13" name="Rectangle 12"/>
          <p:cNvSpPr/>
          <p:nvPr/>
        </p:nvSpPr>
        <p:spPr>
          <a:xfrm>
            <a:off x="4894118" y="1228635"/>
            <a:ext cx="3810000" cy="1200329"/>
          </a:xfrm>
          <a:prstGeom prst="rect">
            <a:avLst/>
          </a:prstGeom>
        </p:spPr>
        <p:txBody>
          <a:bodyPr wrap="square">
            <a:spAutoFit/>
          </a:bodyPr>
          <a:lstStyle/>
          <a:p>
            <a:pPr marL="285750" indent="-285750">
              <a:buFont typeface="Arial" pitchFamily="34" charset="0"/>
              <a:buChar char="•"/>
            </a:pPr>
            <a:r>
              <a:rPr lang="en-US" sz="2400" dirty="0" smtClean="0">
                <a:latin typeface="Arial" pitchFamily="34" charset="0"/>
                <a:cs typeface="Arial" pitchFamily="34" charset="0"/>
              </a:rPr>
              <a:t>Designed for heavy duty and professional, commercial use</a:t>
            </a:r>
            <a:endParaRPr lang="en-US" sz="2400" dirty="0">
              <a:latin typeface="Arial" pitchFamily="34" charset="0"/>
              <a:cs typeface="Arial" pitchFamily="34" charset="0"/>
            </a:endParaRPr>
          </a:p>
        </p:txBody>
      </p:sp>
      <p:sp>
        <p:nvSpPr>
          <p:cNvPr id="17" name="Rectangle 16"/>
          <p:cNvSpPr/>
          <p:nvPr/>
        </p:nvSpPr>
        <p:spPr>
          <a:xfrm>
            <a:off x="4880470" y="2948969"/>
            <a:ext cx="3810000" cy="1569660"/>
          </a:xfrm>
          <a:prstGeom prst="rect">
            <a:avLst/>
          </a:prstGeom>
        </p:spPr>
        <p:txBody>
          <a:bodyPr wrap="square">
            <a:spAutoFit/>
          </a:bodyPr>
          <a:lstStyle/>
          <a:p>
            <a:pPr marL="285750" indent="-285750">
              <a:buFont typeface="Arial" pitchFamily="34" charset="0"/>
              <a:buChar char="•"/>
            </a:pPr>
            <a:r>
              <a:rPr lang="en-US" sz="2400" dirty="0" smtClean="0">
                <a:latin typeface="Arial" pitchFamily="34" charset="0"/>
                <a:cs typeface="Arial" pitchFamily="34" charset="0"/>
              </a:rPr>
              <a:t>Split handles are used with a front to back motion, similar to a scissor action</a:t>
            </a:r>
            <a:endParaRPr lang="en-US" sz="2400" dirty="0">
              <a:latin typeface="Arial" pitchFamily="34" charset="0"/>
              <a:cs typeface="Arial" pitchFamily="34" charset="0"/>
            </a:endParaRPr>
          </a:p>
        </p:txBody>
      </p:sp>
      <p:pic>
        <p:nvPicPr>
          <p:cNvPr id="21" name="Picture 4"/>
          <p:cNvPicPr>
            <a:picLocks noChangeAspect="1" noChangeArrowheads="1"/>
          </p:cNvPicPr>
          <p:nvPr/>
        </p:nvPicPr>
        <p:blipFill>
          <a:blip r:embed="rId3" cstate="print"/>
          <a:srcRect/>
          <a:stretch>
            <a:fillRect/>
          </a:stretch>
        </p:blipFill>
        <p:spPr bwMode="auto">
          <a:xfrm rot="16200000">
            <a:off x="2165050" y="1"/>
            <a:ext cx="1371600" cy="3657600"/>
          </a:xfrm>
          <a:prstGeom prst="rect">
            <a:avLst/>
          </a:prstGeom>
          <a:noFill/>
          <a:ln w="9525">
            <a:noFill/>
            <a:miter lim="800000"/>
            <a:headEnd/>
            <a:tailEnd/>
          </a:ln>
        </p:spPr>
      </p:pic>
      <p:pic>
        <p:nvPicPr>
          <p:cNvPr id="18" name="Picture 6"/>
          <p:cNvPicPr>
            <a:picLocks noChangeAspect="1" noChangeArrowheads="1"/>
          </p:cNvPicPr>
          <p:nvPr/>
        </p:nvPicPr>
        <p:blipFill rotWithShape="1">
          <a:blip r:embed="rId4" cstate="print"/>
          <a:srcRect l="11400" t="3373" r="10678" b="4589"/>
          <a:stretch/>
        </p:blipFill>
        <p:spPr bwMode="auto">
          <a:xfrm rot="16200000">
            <a:off x="2288360" y="3656002"/>
            <a:ext cx="1178729" cy="3693349"/>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946" y="4419600"/>
            <a:ext cx="13477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4867960" y="4913312"/>
            <a:ext cx="4047440" cy="1200329"/>
          </a:xfrm>
          <a:prstGeom prst="rect">
            <a:avLst/>
          </a:prstGeom>
        </p:spPr>
        <p:txBody>
          <a:bodyPr wrap="square">
            <a:spAutoFit/>
          </a:bodyPr>
          <a:lstStyle/>
          <a:p>
            <a:pPr marL="285750" indent="-285750">
              <a:buFont typeface="Arial" pitchFamily="34" charset="0"/>
              <a:buChar char="•"/>
            </a:pPr>
            <a:r>
              <a:rPr lang="en-US" sz="2400" dirty="0" smtClean="0">
                <a:latin typeface="Arial" pitchFamily="34" charset="0"/>
                <a:cs typeface="Arial" pitchFamily="34" charset="0"/>
              </a:rPr>
              <a:t>Narrow handle profile allows for digging in hard, rocky soil</a:t>
            </a:r>
            <a:endParaRPr lang="en-US" sz="2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73888A83-AACB-41D6-880D-BF71074A5346}"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543800" cy="584775"/>
          </a:xfrm>
          <a:prstGeom prst="rect">
            <a:avLst/>
          </a:prstGeom>
          <a:noFill/>
        </p:spPr>
        <p:txBody>
          <a:bodyPr wrap="square" rtlCol="0">
            <a:spAutoFit/>
          </a:bodyPr>
          <a:lstStyle/>
          <a:p>
            <a:r>
              <a:rPr lang="en-US" sz="3200" dirty="0" smtClean="0">
                <a:solidFill>
                  <a:srgbClr val="FFFF00"/>
                </a:solidFill>
                <a:latin typeface="Arial Black" pitchFamily="34" charset="0"/>
              </a:rPr>
              <a:t>TYPES OF POST HOLE DIGGERS</a:t>
            </a:r>
            <a:endParaRPr lang="en-US" sz="3200" dirty="0">
              <a:solidFill>
                <a:srgbClr val="FFFF00"/>
              </a:solidFill>
              <a:latin typeface="Arial Black" pitchFamily="34" charset="0"/>
            </a:endParaRPr>
          </a:p>
        </p:txBody>
      </p:sp>
      <p:pic>
        <p:nvPicPr>
          <p:cNvPr id="4101" name="Picture 5"/>
          <p:cNvPicPr>
            <a:picLocks noChangeAspect="1" noChangeArrowheads="1"/>
          </p:cNvPicPr>
          <p:nvPr/>
        </p:nvPicPr>
        <p:blipFill rotWithShape="1">
          <a:blip r:embed="rId2" cstate="print"/>
          <a:srcRect l="16203"/>
          <a:stretch/>
        </p:blipFill>
        <p:spPr bwMode="auto">
          <a:xfrm>
            <a:off x="1752600" y="1143000"/>
            <a:ext cx="1143000" cy="3903200"/>
          </a:xfrm>
          <a:prstGeom prst="rect">
            <a:avLst/>
          </a:prstGeom>
          <a:noFill/>
          <a:ln w="9525">
            <a:noFill/>
            <a:miter lim="800000"/>
            <a:headEnd/>
            <a:tailEnd/>
          </a:ln>
        </p:spPr>
      </p:pic>
      <p:sp>
        <p:nvSpPr>
          <p:cNvPr id="12" name="Rectangle 11"/>
          <p:cNvSpPr/>
          <p:nvPr/>
        </p:nvSpPr>
        <p:spPr>
          <a:xfrm>
            <a:off x="1756906" y="737175"/>
            <a:ext cx="1210588" cy="369332"/>
          </a:xfrm>
          <a:prstGeom prst="rect">
            <a:avLst/>
          </a:prstGeom>
        </p:spPr>
        <p:txBody>
          <a:bodyPr wrap="none">
            <a:spAutoFit/>
          </a:bodyPr>
          <a:lstStyle/>
          <a:p>
            <a:r>
              <a:rPr lang="en-US" u="sng" dirty="0" smtClean="0">
                <a:latin typeface="Arial" pitchFamily="34" charset="0"/>
                <a:cs typeface="Arial" pitchFamily="34" charset="0"/>
              </a:rPr>
              <a:t>Hole-Deal</a:t>
            </a:r>
            <a:endParaRPr lang="en-US" u="sng" dirty="0">
              <a:latin typeface="Arial" pitchFamily="34" charset="0"/>
              <a:cs typeface="Arial" pitchFamily="34" charset="0"/>
            </a:endParaRPr>
          </a:p>
        </p:txBody>
      </p:sp>
      <p:sp>
        <p:nvSpPr>
          <p:cNvPr id="15" name="Rectangle 14"/>
          <p:cNvSpPr/>
          <p:nvPr/>
        </p:nvSpPr>
        <p:spPr>
          <a:xfrm>
            <a:off x="228601" y="5181831"/>
            <a:ext cx="4038600" cy="1200329"/>
          </a:xfrm>
          <a:prstGeom prst="rect">
            <a:avLst/>
          </a:prstGeom>
        </p:spPr>
        <p:txBody>
          <a:bodyPr wrap="square">
            <a:spAutoFit/>
          </a:bodyPr>
          <a:lstStyle/>
          <a:p>
            <a:pPr marL="285750" indent="-285750">
              <a:buFont typeface="Arial" pitchFamily="34" charset="0"/>
              <a:buChar char="•"/>
            </a:pPr>
            <a:r>
              <a:rPr lang="en-US" sz="2400" dirty="0" smtClean="0">
                <a:latin typeface="Arial" pitchFamily="34" charset="0"/>
                <a:cs typeface="Arial" pitchFamily="34" charset="0"/>
              </a:rPr>
              <a:t>Adjustable handle pivot increases blade leverage for compacted soils</a:t>
            </a:r>
            <a:endParaRPr lang="en-US" sz="2400" dirty="0">
              <a:latin typeface="Arial" pitchFamily="34" charset="0"/>
              <a:cs typeface="Arial" pitchFamily="34" charset="0"/>
            </a:endParaRPr>
          </a:p>
        </p:txBody>
      </p:sp>
      <p:sp>
        <p:nvSpPr>
          <p:cNvPr id="18" name="Rectangle 17"/>
          <p:cNvSpPr/>
          <p:nvPr/>
        </p:nvSpPr>
        <p:spPr>
          <a:xfrm>
            <a:off x="4807527" y="5181831"/>
            <a:ext cx="3700153" cy="1200329"/>
          </a:xfrm>
          <a:prstGeom prst="rect">
            <a:avLst/>
          </a:prstGeom>
        </p:spPr>
        <p:txBody>
          <a:bodyPr wrap="square">
            <a:spAutoFit/>
          </a:bodyPr>
          <a:lstStyle/>
          <a:p>
            <a:pPr marL="285750" indent="-285750">
              <a:buFont typeface="Arial" pitchFamily="34" charset="0"/>
              <a:buChar char="•"/>
            </a:pPr>
            <a:r>
              <a:rPr lang="en-US" sz="2400" dirty="0" smtClean="0">
                <a:latin typeface="Arial" pitchFamily="34" charset="0"/>
                <a:cs typeface="Arial" pitchFamily="34" charset="0"/>
              </a:rPr>
              <a:t>Designed for dislodging stones, cutting roots, and shaping holes</a:t>
            </a:r>
            <a:endParaRPr lang="en-US" sz="2400" dirty="0">
              <a:latin typeface="Arial" pitchFamily="34" charset="0"/>
              <a:cs typeface="Arial" pitchFamily="34" charset="0"/>
            </a:endParaRPr>
          </a:p>
        </p:txBody>
      </p:sp>
      <p:pic>
        <p:nvPicPr>
          <p:cNvPr id="20" name="Picture 3"/>
          <p:cNvPicPr>
            <a:picLocks noChangeAspect="1" noChangeArrowheads="1"/>
          </p:cNvPicPr>
          <p:nvPr/>
        </p:nvPicPr>
        <p:blipFill>
          <a:blip r:embed="rId3" cstate="print"/>
          <a:srcRect/>
          <a:stretch>
            <a:fillRect/>
          </a:stretch>
        </p:blipFill>
        <p:spPr bwMode="auto">
          <a:xfrm>
            <a:off x="5562600" y="1092200"/>
            <a:ext cx="1447800" cy="3860800"/>
          </a:xfrm>
          <a:prstGeom prst="rect">
            <a:avLst/>
          </a:prstGeom>
          <a:noFill/>
          <a:ln w="9525">
            <a:noFill/>
            <a:miter lim="800000"/>
            <a:headEnd/>
            <a:tailEnd/>
          </a:ln>
        </p:spPr>
      </p:pic>
      <p:sp>
        <p:nvSpPr>
          <p:cNvPr id="22" name="TextBox 21"/>
          <p:cNvSpPr txBox="1"/>
          <p:nvPr/>
        </p:nvSpPr>
        <p:spPr>
          <a:xfrm>
            <a:off x="5486400" y="727279"/>
            <a:ext cx="1676400" cy="369332"/>
          </a:xfrm>
          <a:prstGeom prst="rect">
            <a:avLst/>
          </a:prstGeom>
          <a:noFill/>
        </p:spPr>
        <p:txBody>
          <a:bodyPr wrap="square" rtlCol="0">
            <a:spAutoFit/>
          </a:bodyPr>
          <a:lstStyle/>
          <a:p>
            <a:r>
              <a:rPr lang="en-US" u="sng" dirty="0" smtClean="0">
                <a:latin typeface="Arial" pitchFamily="34" charset="0"/>
                <a:cs typeface="Arial" pitchFamily="34" charset="0"/>
              </a:rPr>
              <a:t>Boston-Digger</a:t>
            </a:r>
            <a:endParaRPr lang="en-US" u="sng"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73888A83-AACB-41D6-880D-BF71074A5346}" type="slidenum">
              <a:rPr lang="en-US" smtClean="0"/>
              <a:pPr/>
              <a:t>5</a:t>
            </a:fld>
            <a:endParaRPr lang="en-US" dirty="0"/>
          </a:p>
        </p:txBody>
      </p:sp>
    </p:spTree>
    <p:extLst>
      <p:ext uri="{BB962C8B-B14F-4D97-AF65-F5344CB8AC3E}">
        <p14:creationId xmlns:p14="http://schemas.microsoft.com/office/powerpoint/2010/main" val="504306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762000"/>
            <a:ext cx="7772400" cy="923330"/>
          </a:xfrm>
          <a:prstGeom prst="rect">
            <a:avLst/>
          </a:prstGeom>
        </p:spPr>
        <p:txBody>
          <a:bodyPr wrap="square">
            <a:spAutoFit/>
          </a:bodyPr>
          <a:lstStyle/>
          <a:p>
            <a:pPr>
              <a:buFont typeface="Wingdings" pitchFamily="2" charset="2"/>
              <a:buChar char="§"/>
            </a:pPr>
            <a:r>
              <a:rPr lang="en-US" dirty="0" smtClean="0"/>
              <a:t>  </a:t>
            </a:r>
            <a:r>
              <a:rPr lang="en-US" dirty="0" smtClean="0">
                <a:latin typeface="Arial" pitchFamily="34" charset="0"/>
                <a:cs typeface="Arial" pitchFamily="34" charset="0"/>
              </a:rPr>
              <a:t>The Post Hole Digger is a multi-utility tool; however, it is designed</a:t>
            </a:r>
          </a:p>
          <a:p>
            <a:r>
              <a:rPr lang="en-US" dirty="0" smtClean="0">
                <a:latin typeface="Arial" pitchFamily="34" charset="0"/>
                <a:cs typeface="Arial" pitchFamily="34" charset="0"/>
              </a:rPr>
              <a:t>    specifically for the task of digging holes to set posts - this tool can dig a</a:t>
            </a:r>
          </a:p>
          <a:p>
            <a:r>
              <a:rPr lang="en-US" dirty="0" smtClean="0">
                <a:latin typeface="Arial" pitchFamily="34" charset="0"/>
                <a:cs typeface="Arial" pitchFamily="34" charset="0"/>
              </a:rPr>
              <a:t>    fairly small diameter hole (4-6 inches) to a depth of 1-3 feet.</a:t>
            </a:r>
            <a:endParaRPr lang="en-US" dirty="0">
              <a:latin typeface="Arial" pitchFamily="34" charset="0"/>
              <a:cs typeface="Arial" pitchFamily="34" charset="0"/>
            </a:endParaRPr>
          </a:p>
        </p:txBody>
      </p:sp>
      <p:sp>
        <p:nvSpPr>
          <p:cNvPr id="4" name="Rectangle 3"/>
          <p:cNvSpPr/>
          <p:nvPr/>
        </p:nvSpPr>
        <p:spPr>
          <a:xfrm>
            <a:off x="1524000" y="1676400"/>
            <a:ext cx="2743200" cy="1200329"/>
          </a:xfrm>
          <a:prstGeom prst="rect">
            <a:avLst/>
          </a:prstGeom>
        </p:spPr>
        <p:txBody>
          <a:bodyPr wrap="square">
            <a:spAutoFit/>
          </a:bodyPr>
          <a:lstStyle/>
          <a:p>
            <a:pPr>
              <a:buFont typeface="Wingdings" pitchFamily="2" charset="2"/>
              <a:buChar char="Ø"/>
            </a:pPr>
            <a:r>
              <a:rPr lang="en-US" dirty="0" smtClean="0"/>
              <a:t>  </a:t>
            </a:r>
            <a:r>
              <a:rPr lang="en-US" dirty="0" smtClean="0">
                <a:latin typeface="Arial" pitchFamily="34" charset="0"/>
                <a:cs typeface="Arial" pitchFamily="34" charset="0"/>
              </a:rPr>
              <a:t>Fence posts</a:t>
            </a:r>
          </a:p>
          <a:p>
            <a:pPr>
              <a:buFont typeface="Wingdings" pitchFamily="2" charset="2"/>
              <a:buChar char="Ø"/>
            </a:pPr>
            <a:r>
              <a:rPr lang="en-US" dirty="0" smtClean="0">
                <a:latin typeface="Arial" pitchFamily="34" charset="0"/>
                <a:cs typeface="Arial" pitchFamily="34" charset="0"/>
              </a:rPr>
              <a:t>  Flag pole</a:t>
            </a:r>
          </a:p>
          <a:p>
            <a:pPr>
              <a:buFont typeface="Wingdings" pitchFamily="2" charset="2"/>
              <a:buChar char="Ø"/>
            </a:pPr>
            <a:r>
              <a:rPr lang="en-US" dirty="0" smtClean="0">
                <a:latin typeface="Arial" pitchFamily="34" charset="0"/>
                <a:cs typeface="Arial" pitchFamily="34" charset="0"/>
              </a:rPr>
              <a:t>  Excavation to a utility</a:t>
            </a:r>
          </a:p>
          <a:p>
            <a:pPr>
              <a:buFont typeface="Wingdings" pitchFamily="2" charset="2"/>
              <a:buChar char="Ø"/>
            </a:pPr>
            <a:r>
              <a:rPr lang="en-US" dirty="0" smtClean="0">
                <a:latin typeface="Arial" pitchFamily="34" charset="0"/>
                <a:cs typeface="Arial" pitchFamily="34" charset="0"/>
              </a:rPr>
              <a:t>  In ground supports</a:t>
            </a:r>
            <a:endParaRPr lang="en-US" dirty="0">
              <a:latin typeface="Arial" pitchFamily="34" charset="0"/>
              <a:cs typeface="Arial" pitchFamily="34" charset="0"/>
            </a:endParaRPr>
          </a:p>
        </p:txBody>
      </p:sp>
      <p:sp>
        <p:nvSpPr>
          <p:cNvPr id="5" name="Rectangle 4"/>
          <p:cNvSpPr/>
          <p:nvPr/>
        </p:nvSpPr>
        <p:spPr>
          <a:xfrm>
            <a:off x="228600" y="5486400"/>
            <a:ext cx="8534400" cy="1015663"/>
          </a:xfrm>
          <a:prstGeom prst="rect">
            <a:avLst/>
          </a:prstGeom>
        </p:spPr>
        <p:txBody>
          <a:bodyPr wrap="square">
            <a:spAutoFit/>
          </a:bodyPr>
          <a:lstStyle/>
          <a:p>
            <a:pPr>
              <a:buFont typeface="Wingdings" pitchFamily="2" charset="2"/>
              <a:buChar char="§"/>
            </a:pPr>
            <a:r>
              <a:rPr lang="en-US" dirty="0" smtClean="0"/>
              <a:t>  </a:t>
            </a:r>
            <a:r>
              <a:rPr lang="en-US" sz="2000" dirty="0" smtClean="0">
                <a:latin typeface="Arial" pitchFamily="34" charset="0"/>
                <a:cs typeface="Arial" pitchFamily="34" charset="0"/>
              </a:rPr>
              <a:t>Compared to a standard shovel</a:t>
            </a:r>
            <a:r>
              <a:rPr lang="en-US" sz="2000" dirty="0" smtClean="0"/>
              <a:t>, </a:t>
            </a:r>
            <a:r>
              <a:rPr lang="en-US" sz="2000" dirty="0" smtClean="0">
                <a:latin typeface="Arial" pitchFamily="34" charset="0"/>
                <a:cs typeface="Arial" pitchFamily="34" charset="0"/>
              </a:rPr>
              <a:t>this tool will enable the task to be done</a:t>
            </a:r>
          </a:p>
          <a:p>
            <a:r>
              <a:rPr lang="en-US" sz="2000" dirty="0">
                <a:latin typeface="Arial" pitchFamily="34" charset="0"/>
                <a:cs typeface="Arial" pitchFamily="34" charset="0"/>
              </a:rPr>
              <a:t> </a:t>
            </a:r>
            <a:r>
              <a:rPr lang="en-US" sz="2000" dirty="0" smtClean="0">
                <a:latin typeface="Arial" pitchFamily="34" charset="0"/>
                <a:cs typeface="Arial" pitchFamily="34" charset="0"/>
              </a:rPr>
              <a:t>   in little time with minimum effort, as well as allowing the operator to </a:t>
            </a:r>
          </a:p>
          <a:p>
            <a:r>
              <a:rPr lang="en-US" sz="2000" dirty="0">
                <a:latin typeface="Arial" pitchFamily="34" charset="0"/>
                <a:cs typeface="Arial" pitchFamily="34" charset="0"/>
              </a:rPr>
              <a:t> </a:t>
            </a:r>
            <a:r>
              <a:rPr lang="en-US" sz="2000" dirty="0" smtClean="0">
                <a:latin typeface="Arial" pitchFamily="34" charset="0"/>
                <a:cs typeface="Arial" pitchFamily="34" charset="0"/>
              </a:rPr>
              <a:t>   keep the hole more suitably sized. </a:t>
            </a:r>
            <a:endParaRPr lang="en-US" sz="2000" dirty="0">
              <a:latin typeface="Arial" pitchFamily="34" charset="0"/>
              <a:cs typeface="Arial" pitchFamily="34" charset="0"/>
            </a:endParaRPr>
          </a:p>
        </p:txBody>
      </p:sp>
      <p:sp>
        <p:nvSpPr>
          <p:cNvPr id="8" name="Rectangle 7"/>
          <p:cNvSpPr/>
          <p:nvPr/>
        </p:nvSpPr>
        <p:spPr>
          <a:xfrm>
            <a:off x="838200" y="152400"/>
            <a:ext cx="7391400" cy="584775"/>
          </a:xfrm>
          <a:prstGeom prst="rect">
            <a:avLst/>
          </a:prstGeom>
        </p:spPr>
        <p:txBody>
          <a:bodyPr wrap="square">
            <a:spAutoFit/>
          </a:bodyPr>
          <a:lstStyle/>
          <a:p>
            <a:r>
              <a:rPr lang="en-US" sz="3200" dirty="0" smtClean="0">
                <a:solidFill>
                  <a:srgbClr val="FFFF00"/>
                </a:solidFill>
                <a:latin typeface="Arial Black" pitchFamily="34" charset="0"/>
                <a:cs typeface="Times New Roman" pitchFamily="18" charset="0"/>
              </a:rPr>
              <a:t>STANDARD OPERATING USES</a:t>
            </a:r>
            <a:endParaRPr lang="en-US" sz="3200" dirty="0">
              <a:solidFill>
                <a:srgbClr val="FFFF00"/>
              </a:solidFill>
              <a:latin typeface="Arial Black" pitchFamily="34"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914400" y="2971800"/>
            <a:ext cx="3429000" cy="2514600"/>
          </a:xfrm>
          <a:prstGeom prst="rect">
            <a:avLst/>
          </a:prstGeom>
          <a:noFill/>
          <a:ln w="9525">
            <a:noFill/>
            <a:miter lim="800000"/>
            <a:headEnd/>
            <a:tailEnd/>
          </a:ln>
        </p:spPr>
      </p:pic>
      <p:pic>
        <p:nvPicPr>
          <p:cNvPr id="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9000"/>
                    </a14:imgEffect>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4927361" y="2971800"/>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73888A83-AACB-41D6-880D-BF71074A5346}"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772400" cy="584775"/>
          </a:xfrm>
          <a:prstGeom prst="rect">
            <a:avLst/>
          </a:prstGeom>
          <a:noFill/>
        </p:spPr>
        <p:txBody>
          <a:bodyPr wrap="square" rtlCol="0">
            <a:spAutoFit/>
          </a:bodyPr>
          <a:lstStyle/>
          <a:p>
            <a:r>
              <a:rPr lang="en-US" sz="3200" dirty="0" smtClean="0">
                <a:solidFill>
                  <a:srgbClr val="FFFF00"/>
                </a:solidFill>
                <a:latin typeface="Arial Black" pitchFamily="34" charset="0"/>
                <a:cs typeface="Times New Roman" pitchFamily="18" charset="0"/>
              </a:rPr>
              <a:t>MAJOR</a:t>
            </a:r>
            <a:r>
              <a:rPr lang="en-US" sz="3200" dirty="0" smtClean="0">
                <a:latin typeface="Arial Black" pitchFamily="34" charset="0"/>
                <a:cs typeface="Times New Roman" pitchFamily="18" charset="0"/>
              </a:rPr>
              <a:t> </a:t>
            </a:r>
            <a:r>
              <a:rPr lang="en-US" sz="3200" dirty="0" smtClean="0">
                <a:solidFill>
                  <a:srgbClr val="FFFF00"/>
                </a:solidFill>
                <a:latin typeface="Arial Black" pitchFamily="34" charset="0"/>
                <a:cs typeface="Times New Roman" pitchFamily="18" charset="0"/>
              </a:rPr>
              <a:t>SAFETY</a:t>
            </a:r>
            <a:r>
              <a:rPr lang="en-US" sz="3200" dirty="0" smtClean="0">
                <a:latin typeface="Arial Black" pitchFamily="34" charset="0"/>
                <a:cs typeface="Times New Roman" pitchFamily="18" charset="0"/>
              </a:rPr>
              <a:t> </a:t>
            </a:r>
            <a:r>
              <a:rPr lang="en-US" sz="3200" dirty="0" smtClean="0">
                <a:solidFill>
                  <a:srgbClr val="FFFF00"/>
                </a:solidFill>
                <a:latin typeface="Arial Black" pitchFamily="34" charset="0"/>
                <a:cs typeface="Times New Roman" pitchFamily="18" charset="0"/>
              </a:rPr>
              <a:t>CONCERNS</a:t>
            </a:r>
            <a:endParaRPr lang="en-US" sz="3200" dirty="0">
              <a:solidFill>
                <a:srgbClr val="FFFF00"/>
              </a:solidFill>
              <a:latin typeface="Arial Black" pitchFamily="34" charset="0"/>
              <a:cs typeface="Times New Roman" pitchFamily="18" charset="0"/>
            </a:endParaRPr>
          </a:p>
        </p:txBody>
      </p:sp>
      <p:sp>
        <p:nvSpPr>
          <p:cNvPr id="3" name="TextBox 2"/>
          <p:cNvSpPr txBox="1"/>
          <p:nvPr/>
        </p:nvSpPr>
        <p:spPr>
          <a:xfrm>
            <a:off x="838200" y="1143000"/>
            <a:ext cx="7467600" cy="1200329"/>
          </a:xfrm>
          <a:prstGeom prst="rect">
            <a:avLst/>
          </a:prstGeom>
          <a:noFill/>
        </p:spPr>
        <p:txBody>
          <a:bodyPr wrap="square" rtlCol="0">
            <a:spAutoFit/>
          </a:bodyPr>
          <a:lstStyle/>
          <a:p>
            <a:r>
              <a:rPr lang="en-US" dirty="0" smtClean="0">
                <a:latin typeface="Arial" pitchFamily="34" charset="0"/>
                <a:cs typeface="Arial" pitchFamily="34" charset="0"/>
              </a:rPr>
              <a:t>  When doing any digging, it is possible to damage buried utilities.</a:t>
            </a:r>
          </a:p>
          <a:p>
            <a:r>
              <a:rPr lang="en-US" dirty="0" smtClean="0">
                <a:latin typeface="Arial" pitchFamily="34" charset="0"/>
                <a:cs typeface="Arial" pitchFamily="34" charset="0"/>
              </a:rPr>
              <a:t>  A single call to 811 will notify all utilities that they are to mark the</a:t>
            </a:r>
          </a:p>
          <a:p>
            <a:r>
              <a:rPr lang="en-US" dirty="0">
                <a:latin typeface="Arial" pitchFamily="34" charset="0"/>
                <a:cs typeface="Arial" pitchFamily="34" charset="0"/>
              </a:rPr>
              <a:t> </a:t>
            </a:r>
            <a:r>
              <a:rPr lang="en-US" dirty="0" smtClean="0">
                <a:latin typeface="Arial" pitchFamily="34" charset="0"/>
                <a:cs typeface="Arial" pitchFamily="34" charset="0"/>
              </a:rPr>
              <a:t> location of any utility lines they may have at the excavation location</a:t>
            </a:r>
          </a:p>
          <a:p>
            <a:r>
              <a:rPr lang="en-US" dirty="0">
                <a:latin typeface="Arial" pitchFamily="34" charset="0"/>
                <a:cs typeface="Arial" pitchFamily="34" charset="0"/>
              </a:rPr>
              <a:t> </a:t>
            </a:r>
            <a:r>
              <a:rPr lang="en-US" dirty="0" smtClean="0">
                <a:latin typeface="Arial" pitchFamily="34" charset="0"/>
                <a:cs typeface="Arial" pitchFamily="34" charset="0"/>
              </a:rPr>
              <a:t> that must be provided.*</a:t>
            </a:r>
            <a:endParaRPr lang="en-US" dirty="0">
              <a:latin typeface="Arial" pitchFamily="34" charset="0"/>
              <a:cs typeface="Arial" pitchFamily="34" charset="0"/>
            </a:endParaRPr>
          </a:p>
        </p:txBody>
      </p:sp>
      <p:sp>
        <p:nvSpPr>
          <p:cNvPr id="4" name="TextBox 3"/>
          <p:cNvSpPr txBox="1"/>
          <p:nvPr/>
        </p:nvSpPr>
        <p:spPr>
          <a:xfrm>
            <a:off x="838200" y="609600"/>
            <a:ext cx="4724400" cy="584775"/>
          </a:xfrm>
          <a:prstGeom prst="rect">
            <a:avLst/>
          </a:prstGeom>
          <a:noFill/>
        </p:spPr>
        <p:txBody>
          <a:bodyPr wrap="square" rtlCol="0">
            <a:spAutoFit/>
          </a:bodyPr>
          <a:lstStyle/>
          <a:p>
            <a:r>
              <a:rPr lang="en-US" sz="2800" u="sng" dirty="0" smtClean="0">
                <a:latin typeface="Arial" pitchFamily="34" charset="0"/>
                <a:cs typeface="Arial" pitchFamily="34" charset="0"/>
              </a:rPr>
              <a:t>Underground</a:t>
            </a:r>
            <a:r>
              <a:rPr lang="en-US" sz="3200" u="sng" dirty="0" smtClean="0">
                <a:latin typeface="Arial" pitchFamily="34" charset="0"/>
                <a:cs typeface="Arial" pitchFamily="34" charset="0"/>
              </a:rPr>
              <a:t> Utilities</a:t>
            </a:r>
            <a:endParaRPr lang="en-US" sz="3200" u="sng" dirty="0">
              <a:latin typeface="Arial" pitchFamily="34" charset="0"/>
              <a:cs typeface="Arial" pitchFamily="34" charset="0"/>
            </a:endParaRPr>
          </a:p>
        </p:txBody>
      </p:sp>
      <p:sp>
        <p:nvSpPr>
          <p:cNvPr id="5" name="TextBox 4"/>
          <p:cNvSpPr txBox="1"/>
          <p:nvPr/>
        </p:nvSpPr>
        <p:spPr>
          <a:xfrm>
            <a:off x="838200" y="5943600"/>
            <a:ext cx="3657600" cy="215444"/>
          </a:xfrm>
          <a:prstGeom prst="rect">
            <a:avLst/>
          </a:prstGeom>
          <a:noFill/>
        </p:spPr>
        <p:txBody>
          <a:bodyPr wrap="square" rtlCol="0">
            <a:spAutoFit/>
          </a:bodyPr>
          <a:lstStyle/>
          <a:p>
            <a:r>
              <a:rPr lang="en-US" sz="800" dirty="0" smtClean="0">
                <a:solidFill>
                  <a:srgbClr val="0070C0"/>
                </a:solidFill>
                <a:latin typeface="Arial" pitchFamily="34" charset="0"/>
                <a:cs typeface="Arial" pitchFamily="34" charset="0"/>
              </a:rPr>
              <a:t>*  http://www.callsunshine.com/ssocof/about/what.htm</a:t>
            </a:r>
            <a:endParaRPr lang="en-US" sz="800" dirty="0">
              <a:solidFill>
                <a:srgbClr val="0070C0"/>
              </a:solidFill>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914400" y="3505200"/>
            <a:ext cx="2286000" cy="22860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943600" y="3505200"/>
            <a:ext cx="2286000" cy="22860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429000" y="3505200"/>
            <a:ext cx="2286000" cy="2286000"/>
          </a:xfrm>
          <a:prstGeom prst="rect">
            <a:avLst/>
          </a:prstGeom>
          <a:noFill/>
          <a:ln w="9525">
            <a:noFill/>
            <a:miter lim="800000"/>
            <a:headEnd/>
            <a:tailEnd/>
          </a:ln>
        </p:spPr>
      </p:pic>
      <p:sp>
        <p:nvSpPr>
          <p:cNvPr id="13" name="TextBox 12"/>
          <p:cNvSpPr txBox="1"/>
          <p:nvPr/>
        </p:nvSpPr>
        <p:spPr>
          <a:xfrm>
            <a:off x="838200" y="2819400"/>
            <a:ext cx="7543800" cy="646331"/>
          </a:xfrm>
          <a:prstGeom prst="rect">
            <a:avLst/>
          </a:prstGeom>
          <a:noFill/>
        </p:spPr>
        <p:txBody>
          <a:bodyPr wrap="square" rtlCol="0">
            <a:spAutoFit/>
          </a:bodyPr>
          <a:lstStyle/>
          <a:p>
            <a:pPr>
              <a:buFont typeface="Wingdings" pitchFamily="2" charset="2"/>
              <a:buChar char="§"/>
            </a:pPr>
            <a:r>
              <a:rPr lang="en-US" dirty="0" smtClean="0">
                <a:latin typeface="Arial" pitchFamily="34" charset="0"/>
                <a:cs typeface="Arial" pitchFamily="34" charset="0"/>
              </a:rPr>
              <a:t>  Subsurface utilities can be marked with color coded flags, paint, or a</a:t>
            </a:r>
          </a:p>
          <a:p>
            <a:r>
              <a:rPr lang="en-US" dirty="0" smtClean="0">
                <a:latin typeface="Arial" pitchFamily="34" charset="0"/>
                <a:cs typeface="Arial" pitchFamily="34" charset="0"/>
              </a:rPr>
              <a:t>    combination of both.</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3888A83-AACB-41D6-880D-BF71074A5346}"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371600"/>
            <a:ext cx="6324600" cy="584775"/>
          </a:xfrm>
          <a:prstGeom prst="rect">
            <a:avLst/>
          </a:prstGeom>
          <a:noFill/>
        </p:spPr>
        <p:txBody>
          <a:bodyPr wrap="square" rtlCol="0">
            <a:spAutoFit/>
          </a:bodyPr>
          <a:lstStyle/>
          <a:p>
            <a:r>
              <a:rPr lang="en-US" sz="3200" dirty="0" smtClean="0">
                <a:solidFill>
                  <a:srgbClr val="FFFF00"/>
                </a:solidFill>
                <a:latin typeface="Arial Black" pitchFamily="34" charset="0"/>
                <a:cs typeface="Times New Roman" pitchFamily="18" charset="0"/>
              </a:rPr>
              <a:t>OSHA Statistics 1990-2009</a:t>
            </a:r>
            <a:endParaRPr lang="en-US" sz="3200" dirty="0">
              <a:solidFill>
                <a:srgbClr val="FFFF00"/>
              </a:solidFill>
              <a:latin typeface="Arial Black" pitchFamily="34" charset="0"/>
              <a:cs typeface="Times New Roman" pitchFamily="18" charset="0"/>
            </a:endParaRPr>
          </a:p>
        </p:txBody>
      </p:sp>
      <p:sp>
        <p:nvSpPr>
          <p:cNvPr id="3" name="TextBox 2"/>
          <p:cNvSpPr txBox="1"/>
          <p:nvPr/>
        </p:nvSpPr>
        <p:spPr>
          <a:xfrm>
            <a:off x="914400" y="2743200"/>
            <a:ext cx="7543800" cy="1384995"/>
          </a:xfrm>
          <a:prstGeom prst="rect">
            <a:avLst/>
          </a:prstGeom>
          <a:noFill/>
        </p:spPr>
        <p:txBody>
          <a:bodyPr wrap="square" rtlCol="0">
            <a:spAutoFit/>
          </a:bodyPr>
          <a:lstStyle/>
          <a:p>
            <a:r>
              <a:rPr lang="en-US" sz="2800" dirty="0" smtClean="0">
                <a:latin typeface="Arial" pitchFamily="34" charset="0"/>
                <a:cs typeface="Arial" pitchFamily="34" charset="0"/>
              </a:rPr>
              <a:t>There were no post hole digger-related construction </a:t>
            </a:r>
            <a:r>
              <a:rPr lang="en-US" sz="2800" dirty="0">
                <a:latin typeface="Arial" pitchFamily="34" charset="0"/>
                <a:cs typeface="Arial" pitchFamily="34" charset="0"/>
              </a:rPr>
              <a:t>worker </a:t>
            </a:r>
            <a:r>
              <a:rPr lang="en-US" sz="2800" dirty="0" smtClean="0">
                <a:latin typeface="Arial" pitchFamily="34" charset="0"/>
                <a:cs typeface="Arial" pitchFamily="34" charset="0"/>
              </a:rPr>
              <a:t>fatalities investigated by OSHA  from 1990 thru 2009.</a:t>
            </a:r>
            <a:endParaRPr lang="en-US" sz="2800" dirty="0">
              <a:latin typeface="Arial" pitchFamily="34" charset="0"/>
              <a:cs typeface="Arial" pitchFamily="34" charset="0"/>
            </a:endParaRPr>
          </a:p>
        </p:txBody>
      </p:sp>
      <p:sp>
        <p:nvSpPr>
          <p:cNvPr id="4" name="TextBox 3"/>
          <p:cNvSpPr txBox="1"/>
          <p:nvPr/>
        </p:nvSpPr>
        <p:spPr>
          <a:xfrm>
            <a:off x="1066800" y="6477000"/>
            <a:ext cx="6934200" cy="215444"/>
          </a:xfrm>
          <a:prstGeom prst="rect">
            <a:avLst/>
          </a:prstGeom>
          <a:noFill/>
        </p:spPr>
        <p:txBody>
          <a:bodyPr wrap="square" rtlCol="0">
            <a:spAutoFit/>
          </a:bodyPr>
          <a:lstStyle/>
          <a:p>
            <a:r>
              <a:rPr lang="en-US" sz="800" dirty="0" smtClean="0">
                <a:latin typeface="Arial" pitchFamily="34" charset="0"/>
                <a:cs typeface="Arial" pitchFamily="34" charset="0"/>
              </a:rPr>
              <a:t>Source: Extracted from OSHA investigation data 1990-2009</a:t>
            </a:r>
            <a:endParaRPr lang="en-US" sz="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3888A83-AACB-41D6-880D-BF71074A5346}" type="slidenum">
              <a:rPr lang="en-US" smtClean="0"/>
              <a:pPr/>
              <a:t>8</a:t>
            </a:fld>
            <a:endParaRPr lang="en-US" dirty="0"/>
          </a:p>
        </p:txBody>
      </p:sp>
    </p:spTree>
    <p:extLst>
      <p:ext uri="{BB962C8B-B14F-4D97-AF65-F5344CB8AC3E}">
        <p14:creationId xmlns:p14="http://schemas.microsoft.com/office/powerpoint/2010/main" val="514621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46426"/>
            <a:ext cx="8305800" cy="1077218"/>
          </a:xfrm>
          <a:prstGeom prst="rect">
            <a:avLst/>
          </a:prstGeom>
          <a:noFill/>
        </p:spPr>
        <p:txBody>
          <a:bodyPr wrap="square" rtlCol="0">
            <a:spAutoFit/>
          </a:bodyPr>
          <a:lstStyle/>
          <a:p>
            <a:r>
              <a:rPr lang="en-US" sz="3200" dirty="0" smtClean="0">
                <a:solidFill>
                  <a:srgbClr val="FFFF00"/>
                </a:solidFill>
                <a:latin typeface="Arial Black" pitchFamily="34" charset="0"/>
                <a:cs typeface="Times New Roman" pitchFamily="18" charset="0"/>
              </a:rPr>
              <a:t>FATALITY</a:t>
            </a:r>
            <a:r>
              <a:rPr lang="en-US" sz="3200" dirty="0" smtClean="0">
                <a:latin typeface="Arial Black" pitchFamily="34" charset="0"/>
                <a:cs typeface="Times New Roman" pitchFamily="18" charset="0"/>
              </a:rPr>
              <a:t> </a:t>
            </a:r>
            <a:r>
              <a:rPr lang="en-US" sz="3200" dirty="0" smtClean="0">
                <a:solidFill>
                  <a:srgbClr val="FFFF00"/>
                </a:solidFill>
                <a:latin typeface="Arial Black" pitchFamily="34" charset="0"/>
                <a:cs typeface="Times New Roman" pitchFamily="18" charset="0"/>
              </a:rPr>
              <a:t>CASES</a:t>
            </a:r>
          </a:p>
          <a:p>
            <a:r>
              <a:rPr lang="en-US" sz="3200" dirty="0" smtClean="0">
                <a:solidFill>
                  <a:srgbClr val="FFFF00"/>
                </a:solidFill>
                <a:latin typeface="Arial Black" pitchFamily="34" charset="0"/>
                <a:cs typeface="Times New Roman" pitchFamily="18" charset="0"/>
              </a:rPr>
              <a:t>(most are not construction specific)</a:t>
            </a:r>
            <a:endParaRPr lang="en-US" sz="3200" dirty="0">
              <a:solidFill>
                <a:srgbClr val="FFFF00"/>
              </a:solidFill>
              <a:latin typeface="Arial Black" pitchFamily="34" charset="0"/>
              <a:cs typeface="Times New Roman" pitchFamily="18" charset="0"/>
            </a:endParaRPr>
          </a:p>
        </p:txBody>
      </p:sp>
      <p:sp>
        <p:nvSpPr>
          <p:cNvPr id="3" name="Rectangle 2"/>
          <p:cNvSpPr/>
          <p:nvPr/>
        </p:nvSpPr>
        <p:spPr>
          <a:xfrm>
            <a:off x="381000" y="1524000"/>
            <a:ext cx="7924800" cy="1015663"/>
          </a:xfrm>
          <a:prstGeom prst="rect">
            <a:avLst/>
          </a:prstGeom>
        </p:spPr>
        <p:txBody>
          <a:bodyPr wrap="square">
            <a:spAutoFit/>
          </a:bodyPr>
          <a:lstStyle/>
          <a:p>
            <a:pPr marL="274320" indent="-274320">
              <a:buFont typeface="Wingdings" pitchFamily="2" charset="2"/>
              <a:buChar char="§"/>
            </a:pPr>
            <a:r>
              <a:rPr lang="en-US" sz="2000" dirty="0" smtClean="0">
                <a:latin typeface="Arial" pitchFamily="34" charset="0"/>
                <a:cs typeface="Arial" pitchFamily="34" charset="0"/>
              </a:rPr>
              <a:t>In 1985, a 25-year-old Tennessee County highway worker was electrocuted when the steel handle of a modified post hole digger he was holding made contact with a 7200 volt power line* </a:t>
            </a:r>
            <a:endParaRPr lang="en-US" sz="2000" dirty="0">
              <a:latin typeface="Arial" pitchFamily="34" charset="0"/>
              <a:cs typeface="Arial" pitchFamily="34" charset="0"/>
            </a:endParaRPr>
          </a:p>
        </p:txBody>
      </p:sp>
      <p:sp>
        <p:nvSpPr>
          <p:cNvPr id="4" name="Rectangle 3"/>
          <p:cNvSpPr/>
          <p:nvPr/>
        </p:nvSpPr>
        <p:spPr>
          <a:xfrm>
            <a:off x="838200" y="5943600"/>
            <a:ext cx="4191000" cy="215444"/>
          </a:xfrm>
          <a:prstGeom prst="rect">
            <a:avLst/>
          </a:prstGeom>
        </p:spPr>
        <p:txBody>
          <a:bodyPr wrap="square">
            <a:spAutoFit/>
          </a:bodyPr>
          <a:lstStyle/>
          <a:p>
            <a:r>
              <a:rPr lang="en-US" sz="800" dirty="0" smtClean="0">
                <a:solidFill>
                  <a:srgbClr val="0070C0"/>
                </a:solidFill>
                <a:latin typeface="Arial" pitchFamily="34" charset="0"/>
                <a:cs typeface="Arial" pitchFamily="34" charset="0"/>
              </a:rPr>
              <a:t>*  http://www.cdc.gov/niosh/face/In-house/full8543.html</a:t>
            </a:r>
            <a:endParaRPr lang="en-US" sz="800" dirty="0">
              <a:solidFill>
                <a:srgbClr val="0070C0"/>
              </a:solidFill>
              <a:latin typeface="Arial" pitchFamily="34" charset="0"/>
              <a:cs typeface="Arial" pitchFamily="34" charset="0"/>
            </a:endParaRPr>
          </a:p>
        </p:txBody>
      </p:sp>
      <p:sp>
        <p:nvSpPr>
          <p:cNvPr id="5" name="TextBox 4"/>
          <p:cNvSpPr txBox="1"/>
          <p:nvPr/>
        </p:nvSpPr>
        <p:spPr>
          <a:xfrm>
            <a:off x="381000" y="2813713"/>
            <a:ext cx="7543800" cy="1015663"/>
          </a:xfrm>
          <a:prstGeom prst="rect">
            <a:avLst/>
          </a:prstGeom>
          <a:noFill/>
        </p:spPr>
        <p:txBody>
          <a:bodyPr wrap="square" rtlCol="0">
            <a:spAutoFit/>
          </a:bodyPr>
          <a:lstStyle/>
          <a:p>
            <a:pPr marL="274320" indent="-274320">
              <a:buFont typeface="Wingdings" pitchFamily="2" charset="2"/>
              <a:buChar char="§"/>
            </a:pPr>
            <a:r>
              <a:rPr lang="en-US" sz="2000" dirty="0" smtClean="0">
                <a:latin typeface="Arial" pitchFamily="34" charset="0"/>
                <a:cs typeface="Arial" pitchFamily="34" charset="0"/>
              </a:rPr>
              <a:t>In 2002 an Oregon man was killed instantly when his post hole digger struck</a:t>
            </a:r>
            <a:r>
              <a:rPr lang="en-US" sz="2000" dirty="0" smtClean="0">
                <a:solidFill>
                  <a:srgbClr val="FFFF00"/>
                </a:solidFill>
                <a:latin typeface="Arial" pitchFamily="34" charset="0"/>
                <a:cs typeface="Arial" pitchFamily="34" charset="0"/>
              </a:rPr>
              <a:t> </a:t>
            </a:r>
            <a:r>
              <a:rPr lang="en-US" sz="2000" dirty="0" smtClean="0">
                <a:latin typeface="Arial" pitchFamily="34" charset="0"/>
                <a:cs typeface="Arial" pitchFamily="34" charset="0"/>
              </a:rPr>
              <a:t>an underground </a:t>
            </a:r>
            <a:r>
              <a:rPr lang="en-US" sz="2000" dirty="0">
                <a:latin typeface="Arial" pitchFamily="34" charset="0"/>
                <a:cs typeface="Arial" pitchFamily="34" charset="0"/>
              </a:rPr>
              <a:t>30,000 </a:t>
            </a:r>
            <a:r>
              <a:rPr lang="en-US" sz="2000" dirty="0" smtClean="0">
                <a:latin typeface="Arial" pitchFamily="34" charset="0"/>
                <a:cs typeface="Arial" pitchFamily="34" charset="0"/>
              </a:rPr>
              <a:t>volt high voltage transmission line.</a:t>
            </a:r>
            <a:endParaRPr lang="en-US" sz="2000" dirty="0">
              <a:latin typeface="Arial" pitchFamily="34" charset="0"/>
              <a:cs typeface="Arial" pitchFamily="34" charset="0"/>
            </a:endParaRPr>
          </a:p>
        </p:txBody>
      </p:sp>
      <p:sp>
        <p:nvSpPr>
          <p:cNvPr id="6" name="TextBox 5"/>
          <p:cNvSpPr txBox="1"/>
          <p:nvPr/>
        </p:nvSpPr>
        <p:spPr>
          <a:xfrm>
            <a:off x="838200" y="6096000"/>
            <a:ext cx="4191000" cy="215444"/>
          </a:xfrm>
          <a:prstGeom prst="rect">
            <a:avLst/>
          </a:prstGeom>
          <a:noFill/>
        </p:spPr>
        <p:txBody>
          <a:bodyPr wrap="square" rtlCol="0">
            <a:spAutoFit/>
          </a:bodyPr>
          <a:lstStyle/>
          <a:p>
            <a:r>
              <a:rPr lang="en-US" sz="800" dirty="0" smtClean="0">
                <a:solidFill>
                  <a:srgbClr val="0070C0"/>
                </a:solidFill>
                <a:latin typeface="Arial" pitchFamily="34" charset="0"/>
                <a:cs typeface="Arial" pitchFamily="34" charset="0"/>
              </a:rPr>
              <a:t>** http://library.state.or.us/repository/2009/200907010915163/03contac.pdf</a:t>
            </a:r>
            <a:endParaRPr lang="en-US" sz="800" dirty="0">
              <a:solidFill>
                <a:srgbClr val="0070C0"/>
              </a:solidFill>
              <a:latin typeface="Arial" pitchFamily="34" charset="0"/>
              <a:cs typeface="Arial" pitchFamily="34" charset="0"/>
            </a:endParaRPr>
          </a:p>
        </p:txBody>
      </p:sp>
      <p:sp>
        <p:nvSpPr>
          <p:cNvPr id="10" name="Rectangle 9"/>
          <p:cNvSpPr/>
          <p:nvPr/>
        </p:nvSpPr>
        <p:spPr>
          <a:xfrm>
            <a:off x="419100" y="4037463"/>
            <a:ext cx="7696200" cy="1323439"/>
          </a:xfrm>
          <a:prstGeom prst="rect">
            <a:avLst/>
          </a:prstGeom>
        </p:spPr>
        <p:txBody>
          <a:bodyPr wrap="square">
            <a:spAutoFit/>
          </a:bodyPr>
          <a:lstStyle/>
          <a:p>
            <a:pPr marL="274320" indent="-274320">
              <a:buFont typeface="Wingdings" pitchFamily="2" charset="2"/>
              <a:buChar char="§"/>
            </a:pPr>
            <a:r>
              <a:rPr lang="en-US" sz="2000" dirty="0" smtClean="0">
                <a:latin typeface="Arial" pitchFamily="34" charset="0"/>
                <a:cs typeface="Arial" pitchFamily="34" charset="0"/>
              </a:rPr>
              <a:t>On June 28, 2008, a plumber in West Philadelphia was electrocuted after striking a 13,000-volt underground power line, causing a short circuit that shut off service to 1,300 customers; he had not called 811 to identify existing utilities</a:t>
            </a:r>
            <a:endParaRPr lang="en-US" sz="2000" dirty="0">
              <a:latin typeface="Arial" pitchFamily="34" charset="0"/>
              <a:cs typeface="Arial" pitchFamily="34" charset="0"/>
            </a:endParaRPr>
          </a:p>
        </p:txBody>
      </p:sp>
      <p:sp>
        <p:nvSpPr>
          <p:cNvPr id="11" name="Rectangle 10"/>
          <p:cNvSpPr/>
          <p:nvPr/>
        </p:nvSpPr>
        <p:spPr>
          <a:xfrm>
            <a:off x="838200" y="6248400"/>
            <a:ext cx="6858000" cy="215444"/>
          </a:xfrm>
          <a:prstGeom prst="rect">
            <a:avLst/>
          </a:prstGeom>
        </p:spPr>
        <p:txBody>
          <a:bodyPr wrap="square">
            <a:spAutoFit/>
          </a:bodyPr>
          <a:lstStyle/>
          <a:p>
            <a:r>
              <a:rPr lang="en-US" sz="800" dirty="0">
                <a:solidFill>
                  <a:srgbClr val="0070C0"/>
                </a:solidFill>
                <a:latin typeface="Arial" pitchFamily="34" charset="0"/>
                <a:cs typeface="Arial" pitchFamily="34" charset="0"/>
              </a:rPr>
              <a:t>*** http://www.uncc2.org/web/news/news_06-30-2008_plumber_electrocuted.shtml</a:t>
            </a:r>
          </a:p>
        </p:txBody>
      </p:sp>
      <p:sp>
        <p:nvSpPr>
          <p:cNvPr id="7" name="Slide Number Placeholder 6"/>
          <p:cNvSpPr>
            <a:spLocks noGrp="1"/>
          </p:cNvSpPr>
          <p:nvPr>
            <p:ph type="sldNum" sz="quarter" idx="12"/>
          </p:nvPr>
        </p:nvSpPr>
        <p:spPr/>
        <p:txBody>
          <a:bodyPr/>
          <a:lstStyle/>
          <a:p>
            <a:fld id="{73888A83-AACB-41D6-880D-BF71074A5346}"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5885</TotalTime>
  <Words>1168</Words>
  <Application>Microsoft Office PowerPoint</Application>
  <PresentationFormat>On-screen Show (4:3)</PresentationFormat>
  <Paragraphs>128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POST HOLE DIGGERs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Erickson</dc:creator>
  <cp:lastModifiedBy>Jimmie</cp:lastModifiedBy>
  <cp:revision>160</cp:revision>
  <dcterms:created xsi:type="dcterms:W3CDTF">2009-11-06T19:35:24Z</dcterms:created>
  <dcterms:modified xsi:type="dcterms:W3CDTF">2013-04-12T16:57:37Z</dcterms:modified>
</cp:coreProperties>
</file>