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7" r:id="rId7"/>
    <p:sldId id="269" r:id="rId8"/>
    <p:sldId id="268" r:id="rId9"/>
    <p:sldId id="261" r:id="rId10"/>
    <p:sldId id="266" r:id="rId11"/>
    <p:sldId id="263" r:id="rId12"/>
    <p:sldId id="265" r:id="rId13"/>
    <p:sldId id="270" r:id="rId14"/>
    <p:sldId id="25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CBD5-D2E5-49BD-AFFB-51A0987C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EAD2-1868-46D5-8A4C-0E09175B3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DCF1-72B3-4C31-9FE1-934AE50A6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3517-AB7E-4516-99E2-9B688C002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DF17-3757-4BC2-9B90-A55770C83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0A56-8316-409A-BE1F-6519FB125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8EDA5-E8D0-457A-AE24-1517132DD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B8CD-DD98-4716-BF34-F45E98963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331B7-63A3-43A3-B873-3EC41DB9D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CF05-28C9-48B6-8374-D9D2E2F5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BF36-6748-40B3-80DB-3FACA80F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A79C50-F642-4483-809E-0DFCC288D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FFFF00"/>
                </a:solidFill>
              </a:rPr>
              <a:t>Pole Tree Pruner</a:t>
            </a:r>
          </a:p>
        </p:txBody>
      </p:sp>
      <p:pic>
        <p:nvPicPr>
          <p:cNvPr id="14339" name="Picture 13" descr="ppppp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81400"/>
            <a:ext cx="2743200" cy="1752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FF00"/>
                </a:solidFill>
              </a:rPr>
              <a:t>OSHA </a:t>
            </a:r>
            <a:r>
              <a:rPr lang="en-US" sz="4800" b="1" dirty="0" smtClean="0">
                <a:solidFill>
                  <a:srgbClr val="FFFF00"/>
                </a:solidFill>
              </a:rPr>
              <a:t>(Continued)</a:t>
            </a:r>
            <a:endParaRPr lang="en-US" sz="4800" b="1" dirty="0" smtClean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2296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Protect workers exposed to electrical hazard [29 CFR 1910.333(c)(3)]. 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Ensure that line-clearance tree trimmers maintain minimum working distances from energized conductors [29 CFR 1910.268(q)(2)(iv), Table R-3]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All workers must perform a site evaluation of the limbs that are to be trimmed to determine if power lines pose a danger prior to the beginning of work [29 CFR 1910.269(r)(1)(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)]</a:t>
            </a: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505200" y="6359525"/>
            <a:ext cx="1892300" cy="49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>
                <a:solidFill>
                  <a:srgbClr val="FFFF99"/>
                </a:solidFill>
              </a:rPr>
              <a:t>http://www.cdc.gov/niosh/92-106.html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</a:rPr>
              <a:t>Personal </a:t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>Protective Equipment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229600" cy="3962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Head Gear 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Eye Gear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Gloves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Ear Covers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Covered Shoes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Long </a:t>
            </a:r>
            <a:r>
              <a:rPr lang="en-US" sz="2800" dirty="0" smtClean="0">
                <a:solidFill>
                  <a:schemeClr val="bg1"/>
                </a:solidFill>
              </a:rPr>
              <a:t>Sleeved </a:t>
            </a:r>
            <a:r>
              <a:rPr lang="en-US" sz="2800" dirty="0" err="1" smtClean="0">
                <a:solidFill>
                  <a:schemeClr val="bg1"/>
                </a:solidFill>
              </a:rPr>
              <a:t>Wshirts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Long Pants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23556" name="Picture 4" descr="P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438400"/>
            <a:ext cx="3248025" cy="2819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</a:rPr>
              <a:t>Safe Practice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2296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Pre-Task Assessment  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Avoid Unsafe Weather 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Have A Safe Exit Path 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Stay Alert At All Times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4580" name="Picture 4" descr="osha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057400"/>
            <a:ext cx="2667000" cy="3352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</a:rPr>
              <a:t>Safe Practice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5181600" cy="4495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Assume All Power Lines are Hot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Always use PPE 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Clear any fallen or lose debris prior to beginning work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Know </a:t>
            </a:r>
            <a:r>
              <a:rPr lang="en-US" sz="2400" dirty="0" smtClean="0">
                <a:solidFill>
                  <a:schemeClr val="bg1"/>
                </a:solidFill>
              </a:rPr>
              <a:t>the Co-Workers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Stay Hydrated</a:t>
            </a: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5604" name="Picture 4" descr="Safety_fir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048000" cy="2971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64163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</a:rPr>
              <a:t>Think Safety</a:t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>Work Safely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12-16” Saw Blade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 -  1-2” diameter cutting     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      capacity</a:t>
            </a: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6 - 12’ Reach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-  Fixed length or </a:t>
            </a:r>
            <a:r>
              <a:rPr lang="en-US" sz="2400" dirty="0" smtClean="0">
                <a:solidFill>
                  <a:schemeClr val="bg1"/>
                </a:solidFill>
              </a:rPr>
              <a:t>telescoping pole 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Lopper Cutter </a:t>
            </a:r>
          </a:p>
        </p:txBody>
      </p:sp>
      <p:pic>
        <p:nvPicPr>
          <p:cNvPr id="15364" name="Picture 8" descr="construction project 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572000"/>
            <a:ext cx="2667000" cy="1905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65" name="Picture 11" descr="pppp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990600"/>
            <a:ext cx="2667000" cy="1676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66" name="Picture 12" descr="pppppp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743200"/>
            <a:ext cx="2667000" cy="1752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457200" y="280988"/>
            <a:ext cx="4527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Basic Features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9075"/>
            <a:ext cx="8686800" cy="110966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</a:rPr>
              <a:t>What Is It Used For?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25525"/>
            <a:ext cx="89916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       </a:t>
            </a:r>
            <a:r>
              <a:rPr lang="en-US" sz="2400" b="1" dirty="0" smtClean="0">
                <a:solidFill>
                  <a:schemeClr val="bg1"/>
                </a:solidFill>
              </a:rPr>
              <a:t>Allows </a:t>
            </a:r>
            <a:r>
              <a:rPr lang="en-US" sz="2400" b="1" dirty="0" smtClean="0">
                <a:solidFill>
                  <a:schemeClr val="bg1"/>
                </a:solidFill>
              </a:rPr>
              <a:t>cutting </a:t>
            </a:r>
            <a:r>
              <a:rPr lang="en-US" sz="2400" b="1" dirty="0" smtClean="0">
                <a:solidFill>
                  <a:schemeClr val="bg1"/>
                </a:solidFill>
              </a:rPr>
              <a:t>and </a:t>
            </a:r>
            <a:r>
              <a:rPr lang="en-US" sz="2400" b="1" dirty="0" smtClean="0">
                <a:solidFill>
                  <a:schemeClr val="bg1"/>
                </a:solidFill>
              </a:rPr>
              <a:t>sawing of tree limbs at heights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Advantages</a:t>
            </a:r>
          </a:p>
          <a:p>
            <a:pPr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12-16</a:t>
            </a:r>
            <a:r>
              <a:rPr lang="en-US" sz="1800" dirty="0">
                <a:solidFill>
                  <a:schemeClr val="bg1"/>
                </a:solidFill>
              </a:rPr>
              <a:t>’ Extended Reach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1”-2” diameter cutting capability  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Sharp Saw Blade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 Increases Work Efficiency</a:t>
            </a:r>
          </a:p>
          <a:p>
            <a:pPr marL="0" indent="0">
              <a:buFontTx/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	- Amount Cut/Hour 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Remove and Cut: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Small branches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Pods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Rotten wood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Brush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Removing insect nests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Pruning</a:t>
            </a:r>
          </a:p>
          <a:p>
            <a:pPr marL="0" indent="0">
              <a:buFontTx/>
              <a:buNone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lvl="1" eaLnBrk="1" hangingPunct="1">
              <a:buFont typeface="Arial" charset="0"/>
              <a:buChar char="•"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	            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876800" y="533400"/>
            <a:ext cx="2682875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800" b="1">
              <a:solidFill>
                <a:schemeClr val="bg1"/>
              </a:solidFill>
            </a:endParaRP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25" y="2590800"/>
            <a:ext cx="5032375" cy="3352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 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391636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Electrocution By Power Lines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Slipping Due To Weather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Falling </a:t>
            </a:r>
            <a:r>
              <a:rPr lang="en-US" sz="2800" dirty="0" smtClean="0">
                <a:solidFill>
                  <a:schemeClr val="bg1"/>
                </a:solidFill>
              </a:rPr>
              <a:t>Debris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Insects </a:t>
            </a:r>
            <a:r>
              <a:rPr lang="en-US" sz="2800" dirty="0" smtClean="0">
                <a:solidFill>
                  <a:schemeClr val="bg1"/>
                </a:solidFill>
              </a:rPr>
              <a:t>Stings and Bites  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Clear Landing Zone &amp; Fall Area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Personal Protective Equipment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Avoid Climbing Trees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905000" y="1066800"/>
            <a:ext cx="5029200" cy="833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Safety Concerns</a:t>
            </a:r>
            <a:r>
              <a:rPr lang="en-US" sz="440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7413" name="Picture 8" descr="OSHA-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90800"/>
            <a:ext cx="2857500" cy="26479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FF00"/>
                </a:solidFill>
              </a:rPr>
              <a:t>OSHA </a:t>
            </a:r>
            <a:r>
              <a:rPr lang="en-US" sz="3600" b="1" dirty="0" smtClean="0">
                <a:solidFill>
                  <a:srgbClr val="FFFF00"/>
                </a:solidFill>
              </a:rPr>
              <a:t>Investigations of </a:t>
            </a:r>
            <a:r>
              <a:rPr lang="en-US" sz="3600" b="1" dirty="0" smtClean="0">
                <a:solidFill>
                  <a:srgbClr val="FFFF00"/>
                </a:solidFill>
              </a:rPr>
              <a:t>Pole Tree Pruner</a:t>
            </a:r>
            <a:r>
              <a:rPr lang="en-US" sz="3600" b="1" dirty="0" smtClean="0">
                <a:solidFill>
                  <a:srgbClr val="FFFF00"/>
                </a:solidFill>
              </a:rPr>
              <a:t> Fatalities from 1990 thru 2009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grpSp>
        <p:nvGrpSpPr>
          <p:cNvPr id="1028" name="Group 10"/>
          <p:cNvGrpSpPr>
            <a:grpSpLocks/>
          </p:cNvGrpSpPr>
          <p:nvPr/>
        </p:nvGrpSpPr>
        <p:grpSpPr bwMode="auto">
          <a:xfrm>
            <a:off x="381000" y="1372689"/>
            <a:ext cx="9220200" cy="5332911"/>
            <a:chOff x="144" y="864"/>
            <a:chExt cx="5280" cy="3360"/>
          </a:xfrm>
        </p:grpSpPr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144" y="1008"/>
            <a:ext cx="5232" cy="3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Chart" r:id="rId3" imgW="5372100" imgH="3257702" progId="Excel.Sheet.8">
                    <p:embed/>
                  </p:oleObj>
                </mc:Choice>
                <mc:Fallback>
                  <p:oleObj name="Chart" r:id="rId3" imgW="5372100" imgH="3257702" progId="Excel.Sheet.8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008"/>
                          <a:ext cx="5232" cy="3173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0" name="Rectangle 7"/>
            <p:cNvSpPr>
              <a:spLocks noChangeArrowheads="1"/>
            </p:cNvSpPr>
            <p:nvPr/>
          </p:nvSpPr>
          <p:spPr bwMode="auto">
            <a:xfrm>
              <a:off x="144" y="912"/>
              <a:ext cx="768" cy="331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8"/>
            <p:cNvSpPr>
              <a:spLocks noChangeArrowheads="1"/>
            </p:cNvSpPr>
            <p:nvPr/>
          </p:nvSpPr>
          <p:spPr bwMode="auto">
            <a:xfrm>
              <a:off x="4512" y="864"/>
              <a:ext cx="912" cy="331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9"/>
            <p:cNvSpPr>
              <a:spLocks noChangeArrowheads="1"/>
            </p:cNvSpPr>
            <p:nvPr/>
          </p:nvSpPr>
          <p:spPr bwMode="auto">
            <a:xfrm>
              <a:off x="816" y="3792"/>
              <a:ext cx="3840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Text Box 14"/>
          <p:cNvSpPr txBox="1">
            <a:spLocks noChangeArrowheads="1"/>
          </p:cNvSpPr>
          <p:nvPr/>
        </p:nvSpPr>
        <p:spPr bwMode="auto">
          <a:xfrm>
            <a:off x="3429000" y="6019800"/>
            <a:ext cx="518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/>
              <a:t>http://</a:t>
            </a:r>
            <a:r>
              <a:rPr lang="en-US" sz="800" dirty="0">
                <a:solidFill>
                  <a:srgbClr val="FFFF99"/>
                </a:solidFill>
              </a:rPr>
              <a:t>www.landcarenetwork.org/planetFile/pdfs/TCIA-accident-data-2007.pdf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Census of Fatal Occupational Injuries 1990-2009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839200" cy="4267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	44% of </a:t>
            </a:r>
            <a:r>
              <a:rPr lang="en-US" dirty="0" smtClean="0">
                <a:solidFill>
                  <a:schemeClr val="bg1"/>
                </a:solidFill>
              </a:rPr>
              <a:t>the occupational </a:t>
            </a:r>
            <a:r>
              <a:rPr lang="en-US" dirty="0" smtClean="0">
                <a:solidFill>
                  <a:schemeClr val="bg1"/>
                </a:solidFill>
              </a:rPr>
              <a:t>injury deaths 	associated with tree care operations in 	the  United States from 1990-2009 	happened through the activity of 	Trimming and Pruning</a:t>
            </a:r>
            <a:r>
              <a:rPr lang="en-US" sz="2800" dirty="0" smtClean="0">
                <a:solidFill>
                  <a:schemeClr val="bg1"/>
                </a:solidFill>
              </a:rPr>
              <a:t>    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0" y="6477000"/>
            <a:ext cx="3248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FF99"/>
                </a:solidFill>
              </a:rPr>
              <a:t>http://www.cdc.gov/mmwr/preview/mmwrhtml/mm5815a2.htm#Tab2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Pole Tree Pruning Fatality Example</a:t>
            </a:r>
            <a:r>
              <a:rPr lang="en-US" sz="40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 worker was in an aerial lift with a pole tree pruner when a gust of wind caused a 40’ tree limb to fall onto the worker. The worker was struck and died instantly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667000" y="6473825"/>
            <a:ext cx="36718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FF99"/>
                </a:solidFill>
              </a:rPr>
              <a:t>http://www.emcins.com/lc/insights/insights09v45/Con_TreeCareFatalities.htm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Pole Tree Pruning Fatality Example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315200" cy="1524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 worker was in an </a:t>
            </a:r>
            <a:r>
              <a:rPr lang="en-US" dirty="0" err="1" smtClean="0">
                <a:solidFill>
                  <a:schemeClr val="bg1"/>
                </a:solidFill>
              </a:rPr>
              <a:t>ariel</a:t>
            </a:r>
            <a:r>
              <a:rPr lang="en-US" dirty="0" smtClean="0">
                <a:solidFill>
                  <a:schemeClr val="bg1"/>
                </a:solidFill>
              </a:rPr>
              <a:t> lift with a pole tree pruner cutting tree branches when he came into contact with a power line. The worker was </a:t>
            </a:r>
            <a:r>
              <a:rPr lang="en-US" dirty="0" smtClean="0">
                <a:solidFill>
                  <a:schemeClr val="bg1"/>
                </a:solidFill>
              </a:rPr>
              <a:t>electrocuted.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667000" y="6400800"/>
            <a:ext cx="36718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FF99"/>
                </a:solidFill>
              </a:rPr>
              <a:t>http://www.emcins.com/lc/insights/insights09v45/Con_TreeCareFatalities.htm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</a:rPr>
              <a:t>OSHA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91636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- No current OSHA regulations specifically pertain to fall protection requirements for tree trimmers working with pole tree pruners.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- OSHA does state that all tree trimming within 10 feet of a power line must be done by trained and experienced line-clearance tree trimmers.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429000" y="6400800"/>
            <a:ext cx="1892300" cy="22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FF99"/>
                </a:solidFill>
              </a:rPr>
              <a:t>http://www.cdc.gov/niosh/92-106.html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341</Words>
  <Application>Microsoft Office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Chart</vt:lpstr>
      <vt:lpstr>Pole Tree Pruner</vt:lpstr>
      <vt:lpstr>  </vt:lpstr>
      <vt:lpstr>What Is It Used For?</vt:lpstr>
      <vt:lpstr> </vt:lpstr>
      <vt:lpstr>OSHA Investigations of Pole Tree Pruner Fatalities from 1990 thru 2009</vt:lpstr>
      <vt:lpstr>Census of Fatal Occupational Injuries 1990-2009</vt:lpstr>
      <vt:lpstr>Pole Tree Pruning Fatality Example </vt:lpstr>
      <vt:lpstr>Pole Tree Pruning Fatality Example</vt:lpstr>
      <vt:lpstr>OSHA</vt:lpstr>
      <vt:lpstr>OSHA (Continued)</vt:lpstr>
      <vt:lpstr>Personal  Protective Equipment </vt:lpstr>
      <vt:lpstr>Safe Practice</vt:lpstr>
      <vt:lpstr>Safe Practice</vt:lpstr>
      <vt:lpstr>Think Safety  Work Safely</vt:lpstr>
    </vt:vector>
  </TitlesOfParts>
  <Company>Daytek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 Tree Pruner</dc:title>
  <dc:creator>Mikey Veal</dc:creator>
  <cp:lastModifiedBy>Hinze</cp:lastModifiedBy>
  <cp:revision>51</cp:revision>
  <dcterms:created xsi:type="dcterms:W3CDTF">2009-12-01T00:55:57Z</dcterms:created>
  <dcterms:modified xsi:type="dcterms:W3CDTF">2013-03-09T22:25:14Z</dcterms:modified>
</cp:coreProperties>
</file>