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71" r:id="rId6"/>
    <p:sldId id="275" r:id="rId7"/>
    <p:sldId id="276" r:id="rId8"/>
    <p:sldId id="277" r:id="rId9"/>
    <p:sldId id="278" r:id="rId10"/>
    <p:sldId id="279" r:id="rId11"/>
    <p:sldId id="267" r:id="rId12"/>
    <p:sldId id="261" r:id="rId13"/>
    <p:sldId id="262" r:id="rId14"/>
    <p:sldId id="264" r:id="rId15"/>
    <p:sldId id="263" r:id="rId16"/>
    <p:sldId id="265" r:id="rId17"/>
    <p:sldId id="266" r:id="rId18"/>
    <p:sldId id="273" r:id="rId19"/>
    <p:sldId id="280" r:id="rId20"/>
    <p:sldId id="272" r:id="rId21"/>
    <p:sldId id="274" r:id="rId22"/>
    <p:sldId id="257" r:id="rId23"/>
    <p:sldId id="268" r:id="rId24"/>
    <p:sldId id="269" r:id="rId25"/>
    <p:sldId id="281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>
      <p:cViewPr>
        <p:scale>
          <a:sx n="130" d="100"/>
          <a:sy n="130" d="100"/>
        </p:scale>
        <p:origin x="-2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FC1E8-85AB-400D-9AE1-60501D5118B5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DD412-99CD-48F9-A175-6F6390A1E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2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1821-3EC4-457C-9C31-85E6EED00752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F6E5-6DD4-4754-8098-B0267CA30E6D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AE01-32F9-4624-8C74-9C9D2ECDB9A7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C923-EC03-4717-93EB-AF4CADD5E2CC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1E04-743A-4FA7-B3D4-5825D1905A52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A9C6-9A56-4861-B187-CBF98339365D}" type="datetime1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5C0-9DF4-4823-A0C8-B79805764E89}" type="datetime1">
              <a:rPr lang="en-US" smtClean="0"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28E5-0974-4DAE-BDBD-FEBA0D5144D0}" type="datetime1">
              <a:rPr lang="en-US" smtClean="0"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D870-E0B2-4298-9FF6-CAEA9E15218B}" type="datetime1">
              <a:rPr lang="en-US" smtClean="0"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23E5-E30B-4360-BF9B-57AE2EF00CD0}" type="datetime1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3EF4-E1F7-4F3D-BF7E-030ADE85C2B7}" type="datetime1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22615-618C-46D3-AF92-839C199DE402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F26CC-BB2F-4194-A4DA-CD4C9885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son-ivy.org/quiz/quiz/index.htm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oisonivy.aesir.com/view" TargetMode="External"/><Relationship Id="rId2" Type="http://schemas.openxmlformats.org/officeDocument/2006/relationships/hyperlink" Target="http://science.howstuffworks.com/poison-ivy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hyperlink" Target="http://www.medicinenet.com/poison_ivy/article.ht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Poison Ivy, Poison Oak </a:t>
            </a:r>
            <a:b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Poison Sumac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2.bp.blogspot.com/_XlPhkr42UWc/SHEcl_RD1tI/AAAAAAAAACI/upVEvN3jWKs/s320/po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800" y="2590800"/>
            <a:ext cx="5384800" cy="4038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Leaflets are smooth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 hair on leaves or stems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7-13 leaves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Leaves arranged in pairs with a single leaf on the end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Have small yellowish-green flowers that mature into berries resembling those of poison oak or poison ivy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early fall, leaves turn to a red-orange or russet shade</a:t>
            </a:r>
          </a:p>
          <a:p>
            <a:endParaRPr lang="en-US" dirty="0"/>
          </a:p>
        </p:txBody>
      </p:sp>
      <p:pic>
        <p:nvPicPr>
          <p:cNvPr id="18" name="Picture 17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676400"/>
            <a:ext cx="3485388" cy="487466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91000" y="990600"/>
            <a:ext cx="432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Poison Sumac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Symptoms of </a:t>
            </a:r>
            <a:r>
              <a:rPr lang="en-US" dirty="0" err="1" smtClean="0">
                <a:solidFill>
                  <a:srgbClr val="FFFF00"/>
                </a:solidFill>
              </a:rPr>
              <a:t>Urushiol</a:t>
            </a:r>
            <a:r>
              <a:rPr lang="en-US" dirty="0" smtClean="0">
                <a:solidFill>
                  <a:srgbClr val="FFFF00"/>
                </a:solidFill>
              </a:rPr>
              <a:t> Exposure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Itching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Redness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Burning sensation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Swelling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Blisters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Rash (may take up to 10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days or longer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heal)</a:t>
            </a:r>
          </a:p>
          <a:p>
            <a:endParaRPr lang="en-US" dirty="0"/>
          </a:p>
        </p:txBody>
      </p:sp>
      <p:pic>
        <p:nvPicPr>
          <p:cNvPr id="27650" name="Picture 2" descr="http://www.beliefnet.com/healthandhealing/images/si55551289_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057400"/>
            <a:ext cx="4650750" cy="30289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Symptoms of </a:t>
            </a:r>
            <a:r>
              <a:rPr lang="en-US" dirty="0" err="1" smtClean="0">
                <a:solidFill>
                  <a:srgbClr val="FFFF00"/>
                </a:solidFill>
              </a:rPr>
              <a:t>Urushiol</a:t>
            </a:r>
            <a:r>
              <a:rPr lang="en-US" dirty="0" smtClean="0">
                <a:solidFill>
                  <a:srgbClr val="FFFF00"/>
                </a:solidFill>
              </a:rPr>
              <a:t> Exposure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symptoms begin with a severe itching of the skin that develops into reddish colored inflammation or non-colored bumps, followed by blistering of the skin </a:t>
            </a:r>
          </a:p>
          <a:p>
            <a:endParaRPr lang="en-US" dirty="0"/>
          </a:p>
        </p:txBody>
      </p:sp>
      <p:pic>
        <p:nvPicPr>
          <p:cNvPr id="4" name="Picture 4" descr="blister-4"/>
          <p:cNvPicPr>
            <a:picLocks noChangeAspect="1" noChangeArrowheads="1"/>
          </p:cNvPicPr>
          <p:nvPr/>
        </p:nvPicPr>
        <p:blipFill>
          <a:blip r:embed="rId2" cstate="print"/>
          <a:srcRect l="14624" t="4445" r="5568"/>
          <a:stretch>
            <a:fillRect/>
          </a:stretch>
        </p:blipFill>
        <p:spPr bwMode="auto">
          <a:xfrm>
            <a:off x="3200400" y="3657601"/>
            <a:ext cx="3124200" cy="263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rm-elbow"/>
          <p:cNvPicPr>
            <a:picLocks noChangeAspect="1" noChangeArrowheads="1"/>
          </p:cNvPicPr>
          <p:nvPr/>
        </p:nvPicPr>
        <p:blipFill>
          <a:blip r:embed="rId3" cstate="print"/>
          <a:srcRect r="44000" b="782"/>
          <a:stretch>
            <a:fillRect/>
          </a:stretch>
        </p:blipFill>
        <p:spPr bwMode="auto">
          <a:xfrm>
            <a:off x="6561060" y="3657599"/>
            <a:ext cx="1973340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ide-1"/>
          <p:cNvPicPr>
            <a:picLocks noChangeAspect="1" noChangeArrowheads="1"/>
          </p:cNvPicPr>
          <p:nvPr/>
        </p:nvPicPr>
        <p:blipFill>
          <a:blip r:embed="rId4" cstate="print"/>
          <a:srcRect l="28799" r="10400" b="11111"/>
          <a:stretch>
            <a:fillRect/>
          </a:stretch>
        </p:blipFill>
        <p:spPr bwMode="auto">
          <a:xfrm>
            <a:off x="609600" y="3657600"/>
            <a:ext cx="2383971" cy="263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Reactions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18434" name="Picture 2" descr="http://www.britannica.com/blogs/wp-content/uploads/2010/01/poison-ivy-aff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419224"/>
            <a:ext cx="3733800" cy="248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396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Extreme Poison Ivy Rash</a:t>
            </a:r>
            <a:endParaRPr lang="en-US" dirty="0"/>
          </a:p>
        </p:txBody>
      </p:sp>
      <p:pic>
        <p:nvPicPr>
          <p:cNvPr id="14338" name="Picture 2" descr="http://upload.wikimedia.org/wikipedia/commons/thumb/d/dd/URUSHIOL_BLISTERING.jpg/233px-URUSHIOL_BLIST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19224"/>
            <a:ext cx="2219325" cy="29622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95400" y="5999202"/>
            <a:ext cx="2362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http://upload.wikimedia.org/wikipedia/commons/thumb/d/dd/URUSHIOL_BLISTERING.jpg/233px-URUSHIOL_BLISTERING.jpg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419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Urushiol</a:t>
            </a:r>
            <a:r>
              <a:rPr lang="en-US" dirty="0" smtClean="0"/>
              <a:t> Rash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5486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Poison Oak Rash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7600" y="5997714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http://i2.squidoocdn.com/resize/squidoo_images/250/draft_lens8480231module73463801photo_1260402435poison-oak1.jpg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340" name="Picture 4" descr="http://i2.squidoocdn.com/resize/squidoo_images/250/draft_lens8480231module73463801photo_1260402435poison-oa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114800"/>
            <a:ext cx="2381250" cy="178117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6482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Reaction Facts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96200" cy="48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oozing fluids, released by scratching the blisters, does not  spread the poison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Larger amounts of exposure have an earlier onset and larger reaction, while smaller amounts of exposure produce a delayed reaction.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Extreme itching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Red, streaky, patchy rash where the plant touched the skin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Red bumps which form blisters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rash lasts up to 3 weeks.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434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http://images.clipartof.com/small/439308-Cartoon-Black-And-White-Outline-Design-Of-A-Man-Scratching-Itches-Poster-Art-Print.jpg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 l="19662" t="49071" r="26267" b="16728"/>
          <a:stretch>
            <a:fillRect/>
          </a:stretch>
        </p:blipFill>
        <p:spPr bwMode="auto">
          <a:xfrm>
            <a:off x="6652591" y="4253345"/>
            <a:ext cx="2491409" cy="26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lock Animation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bg1">
                <a:lumMod val="95000"/>
                <a:lumOff val="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7400" y="228600"/>
            <a:ext cx="1143000" cy="1176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1579"/>
            <a:ext cx="68580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Wash the skin thoroughly within 30 minutes of exposure.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Scrub under the fingernails with a brush to prevent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ontinued exposure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Wash clothing and shoes with soap and hot water,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Immediately bathe animals to remove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urushiol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Body heat and sweating can aggravate the itching.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Calamine lotion and hydrocortisone cream reduce itching and blistering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First Aid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28600"/>
            <a:ext cx="1371600" cy="183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96000" y="6457890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http://1.bp.blogspot.com/_5o6OBitvjwM/Sfs2RDBnejI/AAAAAAAABf8/ANO8gMq9xz0/s400/WashHands2.jpg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209800"/>
            <a:ext cx="2257401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657600" y="645789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http://www.education.umd.edu/EDMS/mislevy/Drawings/washing.jpeg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64593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http://www.cartoonstock.com/lowres/gmc0175l.jpg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First Aid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458200" cy="3733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Bathing in lukewarm water with an oatmeal bath. 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Aluminum acetate (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Domeboro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solution) soaks can help to dry the rash and reduce itching. 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If creams, lotions, or bathing do not stop the itching, antihistamines may be helpful. 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In severe cases, especially for a rash around the face or genitals, a health care provider may prescribe steroids, taken by mouth or given by injection. </a:t>
            </a:r>
          </a:p>
          <a:p>
            <a:endParaRPr lang="en-US" dirty="0"/>
          </a:p>
        </p:txBody>
      </p:sp>
      <p:pic>
        <p:nvPicPr>
          <p:cNvPr id="4" name="Picture 2" descr="http://media.rei.com/media/tt/d301af48-cfef-4c19-8a36-f9370cb8933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152400"/>
            <a:ext cx="2133600" cy="2133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akeandhalsted.com/pics/action2-call9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10000"/>
            <a:ext cx="3819525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When to Call 911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Call 911 or go to an emergency room if: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Someone has a severe allergic reaction, such as swelling or difficulty breathing, or has had a severe reaction in the past.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Someone has been exposed to the smoke of a burning plant.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Call a health care provider if: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Itching cannot be controlled.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rash affects the face, lips,</a:t>
            </a: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eyes, or genitals.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rash shows signs of infection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Yellow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fluid leaking from blisters, odor, or </a:t>
            </a: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increased tenderness.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Prevention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Wear long pants and sleeves</a:t>
            </a:r>
          </a:p>
          <a:p>
            <a:r>
              <a:rPr lang="en-US" dirty="0" smtClean="0"/>
              <a:t>When pulling up weeds, be sure to tuck sleeves into gloves at all times.</a:t>
            </a:r>
          </a:p>
          <a:p>
            <a:r>
              <a:rPr lang="en-US" dirty="0" smtClean="0"/>
              <a:t>It is an employer’s responsibility to communicate the potential hazards associated with these plants to their employees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Wash all tools, clothes, and other items where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urushiol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may have collected and might be</a:t>
            </a:r>
            <a:r>
              <a:rPr lang="en-US" dirty="0" smtClean="0"/>
              <a:t> touched in the future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Learn how to identify the plants and avoid contact with them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buzz-off-clothing-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974690"/>
            <a:ext cx="1981200" cy="204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HINO%20PANTS-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734967"/>
            <a:ext cx="1981200" cy="207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295399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Wash tools and other objects with a dilute bleach solution or rubbing alcohol. </a:t>
            </a:r>
          </a:p>
          <a:p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09800"/>
            <a:ext cx="252476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2286000"/>
            <a:ext cx="5562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A product called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Tecnu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available in camping stores and some pharmacies, is very effective at removing the oils, but expensive. It should not be used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on the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skin.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5000" y="6324600"/>
            <a:ext cx="281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http://www.mohawksafety.com/images/tecnu.jpg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33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Prevention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Poison Ivy, Poison Oak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and Poison Sumac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752600"/>
            <a:ext cx="4495800" cy="4906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Most common allergy in the country claiming half the population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Sensitivity to urushiol can develop at any time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Solutions or cures are those that annihilate urushiol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Covered by workers compensation in some states (CA, for example)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People with serious deficiency in cellular (T-cell) immunity such as AIDS patients may not have problems with dermatitis.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25602" name="Picture 2" descr="http://blog.jekyllclub.com/wp-content/uploads/2010/07/poison-ivy.jpg"/>
          <p:cNvPicPr>
            <a:picLocks noChangeAspect="1" noChangeArrowheads="1"/>
          </p:cNvPicPr>
          <p:nvPr/>
        </p:nvPicPr>
        <p:blipFill>
          <a:blip r:embed="rId2" cstate="print"/>
          <a:srcRect l="20000" r="4000"/>
          <a:stretch>
            <a:fillRect/>
          </a:stretch>
        </p:blipFill>
        <p:spPr bwMode="auto">
          <a:xfrm>
            <a:off x="1828800" y="3650916"/>
            <a:ext cx="1393698" cy="24450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" y="63246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http://blog.jekyllclub.com/wp-content/uploads/2010/07/poison-ivy.jpg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4" name="Picture 4" descr="http://www.poisonoakrash.net/images/poison_oak.jpg"/>
          <p:cNvPicPr>
            <a:picLocks noChangeAspect="1" noChangeArrowheads="1"/>
          </p:cNvPicPr>
          <p:nvPr/>
        </p:nvPicPr>
        <p:blipFill>
          <a:blip r:embed="rId3" cstate="print"/>
          <a:srcRect r="5528"/>
          <a:stretch>
            <a:fillRect/>
          </a:stretch>
        </p:blipFill>
        <p:spPr bwMode="auto">
          <a:xfrm>
            <a:off x="381000" y="1822116"/>
            <a:ext cx="1295400" cy="207264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200" y="617220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http://www.poisonoakrash.net/images/poison_oak.jpg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6" name="Picture 6" descr="http://www.pisgahfamilyhealth.com/Newsletters/PFHnewsMay2006_files/PoisonSum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822116"/>
            <a:ext cx="2511460" cy="1676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6200" y="6477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http://www.pisgahfamilyhealth.com/Newsletters/PFHnewsMay2006_files/PoisonSumac.jpg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038600" cy="11620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Protective Clothing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676400"/>
            <a:ext cx="3429000" cy="46910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Long-sleeved shirts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Long pants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Gloves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Boots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Safety glasses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Make sure that the clothing overlaps to prevent any exposure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http://www.keela.co.uk/images/products/venice_lsleeve_s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81000"/>
            <a:ext cx="2133600" cy="2133600"/>
          </a:xfrm>
          <a:prstGeom prst="rect">
            <a:avLst/>
          </a:prstGeom>
          <a:noFill/>
        </p:spPr>
      </p:pic>
      <p:pic>
        <p:nvPicPr>
          <p:cNvPr id="3076" name="Picture 4" descr="http://www.lafumausa.com/catalog/264-243-large/men-hiking-pants-sher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1000"/>
            <a:ext cx="2146300" cy="2146300"/>
          </a:xfrm>
          <a:prstGeom prst="rect">
            <a:avLst/>
          </a:prstGeom>
          <a:noFill/>
        </p:spPr>
      </p:pic>
      <p:pic>
        <p:nvPicPr>
          <p:cNvPr id="3078" name="Picture 6" descr="http://blogs.wyomingnews.com/blogs/everyonegives/files/2008/05/work-glov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590800"/>
            <a:ext cx="2133599" cy="2140711"/>
          </a:xfrm>
          <a:prstGeom prst="rect">
            <a:avLst/>
          </a:prstGeom>
          <a:noFill/>
        </p:spPr>
      </p:pic>
      <p:pic>
        <p:nvPicPr>
          <p:cNvPr id="3080" name="Picture 8" descr="workboots Choosing Work Boo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590801"/>
            <a:ext cx="2136999" cy="1752599"/>
          </a:xfrm>
          <a:prstGeom prst="rect">
            <a:avLst/>
          </a:prstGeom>
          <a:noFill/>
        </p:spPr>
      </p:pic>
      <p:pic>
        <p:nvPicPr>
          <p:cNvPr id="3082" name="Picture 10" descr="http://www.safetyglassesreview.com/images/BifocalSafetyGlass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419600"/>
            <a:ext cx="1981200" cy="19812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Treatment Options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4800600"/>
            <a:ext cx="274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Over the counter oral medicines (antihistamines) to control itching, such as </a:t>
            </a:r>
            <a:r>
              <a:rPr lang="en-US" dirty="0" err="1" smtClean="0">
                <a:latin typeface="Arial" charset="0"/>
              </a:rPr>
              <a:t>Chlor-Trimeton</a:t>
            </a:r>
            <a:r>
              <a:rPr lang="en-US" dirty="0" smtClean="0">
                <a:latin typeface="Arial" charset="0"/>
              </a:rPr>
              <a:t>  and Benadryl</a:t>
            </a:r>
            <a:endParaRPr lang="en-US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4800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Helps to relieve itch and dry up blisters.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8006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Helps to relieve itch and dry up blisters.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7" y="1828800"/>
            <a:ext cx="289560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676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657600" y="6459379"/>
            <a:ext cx="2286000" cy="398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http://www.universalws.com/images/300450175533.jpg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7890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http://images.buzzillions.com/images_products/02/14/domeboro-astringent-solution-powder-packets-12ea_90153_175.jpg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Poison Ivy Quiz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Which is Poison Ivy?</a:t>
            </a:r>
            <a:endParaRPr lang="en-US" sz="2700" dirty="0"/>
          </a:p>
        </p:txBody>
      </p:sp>
      <p:pic>
        <p:nvPicPr>
          <p:cNvPr id="1026" name="Picture 2" descr="http://www.poison-ivy.org/images/mult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506" y="1981200"/>
            <a:ext cx="3783244" cy="3848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4365" y="5956756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3"/>
              </a:rPr>
              <a:t>http://www.poison-ivy.org/quiz/quiz2.htm</a:t>
            </a:r>
            <a:endParaRPr lang="en-US" sz="800" dirty="0"/>
          </a:p>
        </p:txBody>
      </p:sp>
      <p:sp>
        <p:nvSpPr>
          <p:cNvPr id="10" name="Oval 9"/>
          <p:cNvSpPr/>
          <p:nvPr/>
        </p:nvSpPr>
        <p:spPr>
          <a:xfrm>
            <a:off x="1447800" y="3276600"/>
            <a:ext cx="1524000" cy="1219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4" name="Line Callout 1 23"/>
          <p:cNvSpPr/>
          <p:nvPr/>
        </p:nvSpPr>
        <p:spPr>
          <a:xfrm>
            <a:off x="5257800" y="1828800"/>
            <a:ext cx="1447800" cy="838200"/>
          </a:xfrm>
          <a:prstGeom prst="borderCallout1">
            <a:avLst>
              <a:gd name="adj1" fmla="val 42386"/>
              <a:gd name="adj2" fmla="val 7251"/>
              <a:gd name="adj3" fmla="val 200097"/>
              <a:gd name="adj4" fmla="val -17268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6400" y="19444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POISON IVY!!!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Fatalities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There were no </a:t>
            </a:r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OSHA-investigated fatalities </a:t>
            </a:r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related to these plants for the years </a:t>
            </a:r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1990 thru 2009</a:t>
            </a:r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. </a:t>
            </a:r>
          </a:p>
          <a:p>
            <a:pPr lvl="1"/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rPr>
              <a:t>Source: OSHA Fatality Data-1990-2007 </a:t>
            </a:r>
          </a:p>
          <a:p>
            <a:pPr lvl="1">
              <a:buFontTx/>
              <a:buNone/>
            </a:pPr>
            <a:endParaRPr lang="en-US" dirty="0" smtClean="0"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There were no Poison Ivy, Oak, or Sumac related </a:t>
            </a:r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deaths in the general population </a:t>
            </a:r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found by an </a:t>
            </a:r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Internet </a:t>
            </a:r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search.</a:t>
            </a:r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410200"/>
            <a:ext cx="4038600" cy="116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971800" y="6611779"/>
            <a:ext cx="6172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http://2.bp.blogspot.com/_M9uPz0yiGvQ/THQOFDTjWsI/AAAAAAAAAvQ/nf34Za_ot0U/s1600/US-OSHA-Logo.png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495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Injuries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While no fatalities were found during this search, there are probably countless times that employees are  “injured” or inconvenienced by these plants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Inconveniences can include itching, swelling, rash, and general discomfort 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These inconveniences can lead to </a:t>
            </a:r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distractions </a:t>
            </a:r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from more serious tasks and decrease worker productivity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These “injuries” are more likely to show up on workers </a:t>
            </a:r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compensation </a:t>
            </a:r>
            <a:r>
              <a:rPr lang="en-US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claims for medical treatment then as OSHA recordable injuries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http://www.imageenvision.com/150/34334-clip-art-graphic-of-an-orange-guy-character-injured-and-bandaged-on-the-head-elbow-and-ankle-by-jester-arts.jpg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References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295400"/>
          </a:xfrm>
        </p:spPr>
        <p:txBody>
          <a:bodyPr/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How Poison Ivy Works,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2"/>
              </a:rPr>
              <a:t>http://science.howstuffworks.com/poison-ivy.htm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Poison Ivy, Oak, and Sumac Information Center,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3"/>
              </a:rPr>
              <a:t>http://poisonivy.aesir.com/view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Medicine.Net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4"/>
              </a:rPr>
              <a:t>http://www.medicinenet.com/poison_ivy/article.htm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39938" name="Picture 2" descr="http://images.craveonline.com/article_imgs/Image/poison-oak-rash-600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971550"/>
            <a:ext cx="5715000" cy="33718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600200"/>
            <a:ext cx="807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Think Safety</a:t>
            </a:r>
            <a:endParaRPr lang="en-US" sz="5400" b="1" dirty="0">
              <a:solidFill>
                <a:srgbClr val="FFFF00"/>
              </a:solidFill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  <a:p>
            <a:pPr algn="ctr">
              <a:defRPr/>
            </a:pPr>
            <a:endParaRPr lang="en-US" sz="5400" b="1" dirty="0">
              <a:solidFill>
                <a:srgbClr val="FFFF00"/>
              </a:solidFill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  <a:p>
            <a:pPr algn="ctr">
              <a:defRPr/>
            </a:pPr>
            <a:r>
              <a:rPr lang="en-US" sz="5400" b="1" dirty="0">
                <a:solidFill>
                  <a:srgbClr val="FFFF00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Work </a:t>
            </a: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Safely</a:t>
            </a:r>
            <a:endParaRPr lang="en-US" sz="5400" b="1" dirty="0">
              <a:solidFill>
                <a:srgbClr val="FFFF00"/>
              </a:solidFill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mages.craveonline.com/article_imgs/Image/poison-oak-ivy-sum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431925"/>
            <a:ext cx="1719677" cy="527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Myth vs. Fact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4290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MYTH	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Poison Ivy rash is contagious.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Contagion spreads from coughs at close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contact.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Leaves of three, let them be.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Dead plants are not poisonous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Breaking  the blisters releases urushiol oil that can spread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657600" cy="495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FACT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Rubbing the rashes will not spread poison ivy to other parts of the body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Direct contact is needed to release urushiol oil. Anything that can cause the oil to become airborne.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Poison sumac has 7 to 13 leaves on a branch, although poison ivy and oak have 3 leaves per cluster.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Urushiol oil stays active on any surface, including dead plants, for up to 5 years.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Breaking blisters increases the chance of infection and scarring.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coutmaster.typepad.com/my_weblog/TORA2.png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6858000" y="304800"/>
            <a:ext cx="1828800" cy="151830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Main Ingredient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Urushiol Oil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plants produce a resin called urushiol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is an oil that seeps from the leaves of the plant and does not evaporate; leaving the plant active year round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Urushiol is a yellow liquid and is nearly insoluble in water.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After about 15 minutes of exposure, the Urushiol is chemically bonded to the skin and can no longer be washed off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Around 15% to 20% of people are immune to Urushiol and have no allergic response to it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reaction to Urushiol is unique in that: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Most times the allergy </a:t>
            </a:r>
            <a:r>
              <a:rPr lang="en-US" sz="2400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does not </a:t>
            </a:r>
            <a:r>
              <a:rPr lang="en-US" sz="2400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emerge until an exposure </a:t>
            </a:r>
            <a:r>
              <a:rPr lang="en-US" sz="2400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occurs, </a:t>
            </a:r>
            <a:r>
              <a:rPr lang="en-US" sz="2400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but some people develop a rash after their very first exposure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ea typeface="ＭＳ Ｐゴシック" pitchFamily="-108" charset="-128"/>
                <a:cs typeface="Arial" pitchFamily="34" charset="0"/>
              </a:rPr>
              <a:t>Over time with repeated or more concentrated exposure to Urushiol, some people can become immune while others can lose their immunity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98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Poison Ivy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191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These plants can be anywhere — from the woods to backyards. The green leaves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poison ivy blend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right in with other plants and brush, so it is possible to sit down in a patch of poison ivy and not even notice, until later.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poison ivy in sum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038600"/>
            <a:ext cx="1828800" cy="1828800"/>
          </a:xfrm>
          <a:prstGeom prst="rect">
            <a:avLst/>
          </a:prstGeom>
          <a:noFill/>
        </p:spPr>
      </p:pic>
      <p:pic>
        <p:nvPicPr>
          <p:cNvPr id="1028" name="Picture 4" descr="climbing poison ivy v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038600"/>
            <a:ext cx="1827495" cy="2438400"/>
          </a:xfrm>
          <a:prstGeom prst="rect">
            <a:avLst/>
          </a:prstGeom>
          <a:noFill/>
        </p:spPr>
      </p:pic>
      <p:pic>
        <p:nvPicPr>
          <p:cNvPr id="1030" name="Picture 6" descr="poison ivy bu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082040"/>
            <a:ext cx="3943350" cy="276034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red, swollen, itchy rash with blisters usually develops 12 to 72 hours after exposure.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 may appear in thick patches or where the plant rubbed against the skin.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Blisters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are clear or have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yellowish liquid.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Rash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turns crusty and scaly. The skin may break out all at once or over a period of days.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first 5 days of a poison ivy rash are usually the most uncomfortable. The rash lasts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up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 weeks.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6400800"/>
            <a:ext cx="8305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http://chestofbooks.com/flora-plants/flowers/Harper-Wild-Flowers-Guide/images/Poison-Ivy-Poison-Oak-Mercury-Vine.jpg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2" y="1143000"/>
            <a:ext cx="3100388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52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Poison Ivy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5943600"/>
            <a:ext cx="3200400" cy="1752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Poison oak, with its oak-like leaves, is a shrub.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://upload.wikimedia.org/wikipedia/commons/thumb/e/e3/Pacific-Poison-Oak.jpg/300px-Pacific-Poison-O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724400"/>
            <a:ext cx="2438400" cy="1828800"/>
          </a:xfrm>
          <a:prstGeom prst="rect">
            <a:avLst/>
          </a:prstGeom>
          <a:noFill/>
        </p:spPr>
      </p:pic>
      <p:pic>
        <p:nvPicPr>
          <p:cNvPr id="34820" name="Picture 4" descr="http://www.rewild.info/fieldguide/images/thumb/5/50/AtlanticPoisonOak.jpg/300px-AtlanticPoisonO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724400"/>
            <a:ext cx="2743200" cy="1810512"/>
          </a:xfrm>
          <a:prstGeom prst="rect">
            <a:avLst/>
          </a:prstGeom>
          <a:noFill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 l="30303" r="15152" b="52255"/>
          <a:stretch>
            <a:fillRect/>
          </a:stretch>
        </p:blipFill>
        <p:spPr bwMode="auto">
          <a:xfrm>
            <a:off x="6858000" y="175752"/>
            <a:ext cx="1905000" cy="23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Poison Oak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05000"/>
            <a:ext cx="8915400" cy="2743200"/>
          </a:xfrm>
        </p:spPr>
        <p:txBody>
          <a:bodyPr>
            <a:normAutofit fontScale="92500"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There are two types of poison oak</a:t>
            </a:r>
          </a:p>
          <a:p>
            <a:pPr lvl="1"/>
            <a:r>
              <a:rPr lang="en-US" sz="1900" dirty="0" smtClean="0">
                <a:latin typeface="Arial" pitchFamily="34" charset="0"/>
                <a:cs typeface="Arial" pitchFamily="34" charset="0"/>
              </a:rPr>
              <a:t>Western Poison Oak</a:t>
            </a:r>
          </a:p>
          <a:p>
            <a:pPr lvl="2"/>
            <a:r>
              <a:rPr lang="en-US" sz="1900" dirty="0" smtClean="0">
                <a:latin typeface="Arial" pitchFamily="34" charset="0"/>
                <a:cs typeface="Arial" pitchFamily="34" charset="0"/>
              </a:rPr>
              <a:t>Found only on the Pacific Coast of North America, ranging from southern Canada to Baja California</a:t>
            </a:r>
          </a:p>
          <a:p>
            <a:pPr lvl="2"/>
            <a:r>
              <a:rPr lang="en-US" sz="1900" dirty="0" smtClean="0">
                <a:latin typeface="Arial" pitchFamily="34" charset="0"/>
                <a:cs typeface="Arial" pitchFamily="34" charset="0"/>
              </a:rPr>
              <a:t>Found in damp, shady areas near running water and out of direct sunlight</a:t>
            </a:r>
          </a:p>
          <a:p>
            <a:pPr lvl="1"/>
            <a:r>
              <a:rPr lang="en-US" sz="1900" dirty="0" smtClean="0">
                <a:latin typeface="Arial" pitchFamily="34" charset="0"/>
                <a:cs typeface="Arial" pitchFamily="34" charset="0"/>
              </a:rPr>
              <a:t>Atlantic poison oak</a:t>
            </a:r>
          </a:p>
          <a:p>
            <a:pPr lvl="2"/>
            <a:r>
              <a:rPr lang="en-US" sz="1900" dirty="0" smtClean="0">
                <a:latin typeface="Arial" pitchFamily="34" charset="0"/>
                <a:cs typeface="Arial" pitchFamily="34" charset="0"/>
              </a:rPr>
              <a:t>Grows mostly in sandy soils in eastern parts of the United States</a:t>
            </a:r>
          </a:p>
          <a:p>
            <a:pPr lvl="2"/>
            <a:r>
              <a:rPr lang="en-US" sz="1900" dirty="0" smtClean="0">
                <a:latin typeface="Arial" pitchFamily="34" charset="0"/>
                <a:cs typeface="Arial" pitchFamily="34" charset="0"/>
              </a:rPr>
              <a:t>Found growing in forest, thickets, and dry, sandy fields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6611779"/>
            <a:ext cx="58107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https://www.thedacare.org/crs/wha/poison.gif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Never burn 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!!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www.knoledge.org/oak/images/bu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3266514" cy="40386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4572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Urushiol</a:t>
            </a:r>
            <a:r>
              <a:rPr lang="en-US" sz="2800" dirty="0" smtClean="0">
                <a:solidFill>
                  <a:srgbClr val="FFFF00"/>
                </a:solidFill>
              </a:rPr>
              <a:t> poisoning can spread in the smoke of burning plants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800825">
            <a:off x="-109635" y="1659511"/>
            <a:ext cx="4263654" cy="369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Poison Sumac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Identified by its row of paired leaflets with an additional leaflet at the end.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Often the leaves have spots like blotches of black enamel paint. These spots are actually urushiol, which when exposed to air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turns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brownish black.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Poison sumac is a tall shrub or small tree.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019800"/>
            <a:ext cx="716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http://www.drhull.com/EncyMaster/EncyImages/poison_sumac.gif</a:t>
            </a:r>
            <a:endParaRPr lang="en-US" sz="1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26CC-BB2F-4194-A4DA-CD4C988593D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1353</Words>
  <Application>Microsoft Office PowerPoint</Application>
  <PresentationFormat>On-screen Show (4:3)</PresentationFormat>
  <Paragraphs>187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Poison Ivy, Poison Oak  and Poison Sumac</vt:lpstr>
      <vt:lpstr>Poison Ivy, Poison Oak and Poison Sumac</vt:lpstr>
      <vt:lpstr>Myth vs. Fact</vt:lpstr>
      <vt:lpstr>The Main Ingredient Urushiol Oil</vt:lpstr>
      <vt:lpstr>Poison Ivy</vt:lpstr>
      <vt:lpstr>PowerPoint Presentation</vt:lpstr>
      <vt:lpstr>Poison Oak</vt:lpstr>
      <vt:lpstr>PowerPoint Presentation</vt:lpstr>
      <vt:lpstr>Poison Sumac</vt:lpstr>
      <vt:lpstr>PowerPoint Presentation</vt:lpstr>
      <vt:lpstr>Symptoms of Urushiol Exposure</vt:lpstr>
      <vt:lpstr>Symptoms of Urushiol Exposure </vt:lpstr>
      <vt:lpstr>Reactions</vt:lpstr>
      <vt:lpstr>The Reaction Facts</vt:lpstr>
      <vt:lpstr>First Aid</vt:lpstr>
      <vt:lpstr>First Aid</vt:lpstr>
      <vt:lpstr>When to Call 911</vt:lpstr>
      <vt:lpstr>Prevention</vt:lpstr>
      <vt:lpstr>PowerPoint Presentation</vt:lpstr>
      <vt:lpstr>Protective Clothing</vt:lpstr>
      <vt:lpstr>Treatment Options</vt:lpstr>
      <vt:lpstr>Poison Ivy Quiz Which is Poison Ivy?</vt:lpstr>
      <vt:lpstr>Fatalities</vt:lpstr>
      <vt:lpstr>Injuries</vt:lpstr>
      <vt:lpstr>References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Murray</dc:creator>
  <cp:lastModifiedBy>Jimmie</cp:lastModifiedBy>
  <cp:revision>59</cp:revision>
  <dcterms:created xsi:type="dcterms:W3CDTF">2010-04-14T17:16:29Z</dcterms:created>
  <dcterms:modified xsi:type="dcterms:W3CDTF">2013-03-25T22:15:57Z</dcterms:modified>
</cp:coreProperties>
</file>