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9" r:id="rId3"/>
    <p:sldId id="265" r:id="rId4"/>
    <p:sldId id="258" r:id="rId5"/>
    <p:sldId id="260" r:id="rId6"/>
    <p:sldId id="261" r:id="rId7"/>
    <p:sldId id="266" r:id="rId8"/>
    <p:sldId id="268" r:id="rId9"/>
    <p:sldId id="262" r:id="rId10"/>
    <p:sldId id="263" r:id="rId11"/>
    <p:sldId id="264" r:id="rId12"/>
    <p:sldId id="267" r:id="rId13"/>
    <p:sldId id="25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7E7E7-544A-964C-AE22-F09E2536A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8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2BFC-FAC8-1F47-B1ED-A7C88187F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9B76F-0DD4-B740-975F-630EDDF40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0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AFCA-00D1-CC40-9E2B-FC790678A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8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725B-97D0-114A-9840-09C1CD1A4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5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8746C-02DE-4A45-AB48-3ECB68A4F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4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3CAA-89FB-914D-98C8-8153B6EB2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C1A2D-3B22-0543-8743-990FBEC66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8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57715-1C4D-694F-B72C-A53D35475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3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D759-0D09-4441-903F-CEE4C4507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2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B0C8-E094-8142-BC45-595B4E21E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7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97B07-8A10-CC4D-85CE-75C809DF9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9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6379D1A-D326-5046-926F-F2EC3F5A4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828800"/>
            <a:ext cx="7772400" cy="2974975"/>
          </a:xfrm>
        </p:spPr>
        <p:txBody>
          <a:bodyPr/>
          <a:lstStyle/>
          <a:p>
            <a:r>
              <a:rPr lang="en-US" sz="5400" b="1" dirty="0">
                <a:solidFill>
                  <a:srgbClr val="FFFF00"/>
                </a:solidFill>
                <a:latin typeface="Arial" charset="0"/>
              </a:rPr>
              <a:t>Pitch Forks / </a:t>
            </a:r>
            <a:br>
              <a:rPr lang="en-US" sz="5400" b="1" dirty="0">
                <a:solidFill>
                  <a:srgbClr val="FFFF00"/>
                </a:solidFill>
                <a:latin typeface="Arial" charset="0"/>
              </a:rPr>
            </a:br>
            <a:r>
              <a:rPr lang="en-US" sz="5400" b="1" dirty="0">
                <a:solidFill>
                  <a:srgbClr val="FFFF00"/>
                </a:solidFill>
                <a:latin typeface="Arial" charset="0"/>
              </a:rPr>
              <a:t>Garden Forks</a:t>
            </a:r>
          </a:p>
        </p:txBody>
      </p:sp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0" y="6643688"/>
            <a:ext cx="15541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Images from Microsoft Clip Art</a:t>
            </a:r>
          </a:p>
        </p:txBody>
      </p:sp>
      <p:pic>
        <p:nvPicPr>
          <p:cNvPr id="2051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495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OSHA Regulations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229600" cy="2819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+mn-ea"/>
                <a:cs typeface="+mn-cs"/>
              </a:rPr>
              <a:t>Pitchforks and Garden forks </a:t>
            </a:r>
            <a:r>
              <a:rPr lang="en-US" dirty="0" smtClean="0">
                <a:latin typeface="Arial" charset="0"/>
                <a:ea typeface="+mn-ea"/>
                <a:cs typeface="+mn-cs"/>
              </a:rPr>
              <a:t>are </a:t>
            </a:r>
            <a:r>
              <a:rPr lang="en-US" dirty="0">
                <a:latin typeface="Arial" charset="0"/>
                <a:ea typeface="+mn-ea"/>
                <a:cs typeface="+mn-cs"/>
              </a:rPr>
              <a:t>not specifically mentioned in the OSHA Regulations.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6511925"/>
            <a:ext cx="3673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Source: OSHA Regulations</a:t>
            </a:r>
          </a:p>
          <a:p>
            <a:pPr eaLnBrk="1" hangingPunct="1"/>
            <a:r>
              <a:rPr lang="pl-PL" sz="800"/>
              <a:t>http://windowguysflorida.com/page_view.php?id=4&amp;id_version=1&amp;id_page=3</a:t>
            </a:r>
            <a:endParaRPr lang="en-US" sz="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4038600"/>
            <a:ext cx="7620000" cy="2197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Best Practices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Steel toe shoes must be worn because </a:t>
            </a:r>
            <a:r>
              <a:rPr lang="en-US" sz="2800" u="sng" dirty="0">
                <a:latin typeface="Arial" charset="0"/>
              </a:rPr>
              <a:t>foot injuries are the most common way to be hurt with a pitchfork or garden </a:t>
            </a:r>
            <a:r>
              <a:rPr lang="en-US" sz="2800" u="sng" dirty="0" smtClean="0">
                <a:latin typeface="Arial" charset="0"/>
              </a:rPr>
              <a:t>fork.</a:t>
            </a:r>
            <a:endParaRPr lang="en-US" sz="2800" u="sng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Also wear the typical PPE; (gloves, glasses, and hats)</a:t>
            </a:r>
          </a:p>
          <a:p>
            <a:r>
              <a:rPr lang="en-US" sz="2800" dirty="0">
                <a:latin typeface="Arial" charset="0"/>
              </a:rPr>
              <a:t>Keep a </a:t>
            </a:r>
            <a:r>
              <a:rPr lang="en-US" sz="2800" u="sng" dirty="0">
                <a:latin typeface="Arial" charset="0"/>
              </a:rPr>
              <a:t>minimum of </a:t>
            </a:r>
            <a:r>
              <a:rPr lang="en-US" sz="2800" u="sng" dirty="0" smtClean="0">
                <a:latin typeface="Arial" charset="0"/>
              </a:rPr>
              <a:t>8 </a:t>
            </a:r>
            <a:r>
              <a:rPr lang="en-US" sz="2800" u="sng" dirty="0" err="1" smtClean="0">
                <a:latin typeface="Arial" charset="0"/>
              </a:rPr>
              <a:t>ft</a:t>
            </a:r>
            <a:r>
              <a:rPr lang="en-US" sz="2800" u="sng" dirty="0" smtClean="0">
                <a:latin typeface="Arial" charset="0"/>
              </a:rPr>
              <a:t> </a:t>
            </a:r>
            <a:r>
              <a:rPr lang="en-US" sz="2800" u="sng" dirty="0">
                <a:latin typeface="Arial" charset="0"/>
              </a:rPr>
              <a:t>from </a:t>
            </a:r>
            <a:r>
              <a:rPr lang="en-US" sz="2800" dirty="0">
                <a:latin typeface="Arial" charset="0"/>
              </a:rPr>
              <a:t>others while pitching to avoid </a:t>
            </a:r>
            <a:r>
              <a:rPr lang="en-US" sz="2800" dirty="0" smtClean="0">
                <a:latin typeface="Arial" charset="0"/>
              </a:rPr>
              <a:t>injury.</a:t>
            </a:r>
            <a:endParaRPr lang="en-US" sz="2800" dirty="0">
              <a:latin typeface="Arial" charset="0"/>
            </a:endParaRPr>
          </a:p>
        </p:txBody>
      </p:sp>
      <p:pic>
        <p:nvPicPr>
          <p:cNvPr id="11267" name="Picture 7" descr="MCj0338388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3000375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0" y="6521450"/>
            <a:ext cx="198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Discussion with Professor Jimmie Hinze</a:t>
            </a:r>
          </a:p>
          <a:p>
            <a:pPr eaLnBrk="1" hangingPunct="1"/>
            <a:r>
              <a:rPr lang="en-US" sz="800"/>
              <a:t>Pictures from Microsoft Clip 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Best Practices Cont.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Always load the pitchfork/garden fork with foot </a:t>
            </a:r>
            <a:r>
              <a:rPr lang="en-US" dirty="0" smtClean="0">
                <a:latin typeface="Arial" charset="0"/>
              </a:rPr>
              <a:t>pressure.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Always lift loaded pitchfork/garden fork with your legs (not your back</a:t>
            </a:r>
            <a:r>
              <a:rPr lang="en-US" dirty="0" smtClean="0">
                <a:latin typeface="Arial" charset="0"/>
              </a:rPr>
              <a:t>). 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Always inspect the handle to make sure it is not </a:t>
            </a:r>
            <a:r>
              <a:rPr lang="en-US" dirty="0" smtClean="0">
                <a:latin typeface="Arial" charset="0"/>
              </a:rPr>
              <a:t>cracked.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Also make sure that the handles attachment to the head is </a:t>
            </a:r>
            <a:r>
              <a:rPr lang="en-US" dirty="0" smtClean="0">
                <a:latin typeface="Arial" charset="0"/>
              </a:rPr>
              <a:t>solid. </a:t>
            </a:r>
            <a:endParaRPr lang="en-US" dirty="0">
              <a:latin typeface="Arial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6643688"/>
            <a:ext cx="19891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Discussion with Professor Jimmie Hinze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 noChangeArrowheads="1"/>
          </p:cNvSpPr>
          <p:nvPr>
            <p:ph idx="1"/>
          </p:nvPr>
        </p:nvSpPr>
        <p:spPr>
          <a:xfrm>
            <a:off x="1608138" y="0"/>
            <a:ext cx="6324600" cy="6858000"/>
          </a:xfrm>
        </p:spPr>
        <p:txBody>
          <a:bodyPr/>
          <a:lstStyle/>
          <a:p>
            <a:pPr algn="ctr"/>
            <a:endParaRPr lang="en-US" dirty="0">
              <a:solidFill>
                <a:srgbClr val="FFFF00"/>
              </a:solidFill>
              <a:latin typeface="Arial" charset="0"/>
            </a:endParaRPr>
          </a:p>
          <a:p>
            <a:pPr algn="ctr"/>
            <a:endParaRPr lang="en-US" dirty="0">
              <a:solidFill>
                <a:srgbClr val="FFFF00"/>
              </a:solidFill>
              <a:latin typeface="Arial" charset="0"/>
            </a:endParaRPr>
          </a:p>
          <a:p>
            <a:pPr algn="ctr"/>
            <a:endParaRPr lang="en-US" dirty="0">
              <a:solidFill>
                <a:srgbClr val="FFFF00"/>
              </a:solidFill>
              <a:latin typeface="Arial" charset="0"/>
            </a:endParaRPr>
          </a:p>
          <a:p>
            <a:pPr algn="ctr">
              <a:buFontTx/>
              <a:buNone/>
            </a:pPr>
            <a:r>
              <a:rPr lang="en-US" sz="5400" b="1" dirty="0">
                <a:solidFill>
                  <a:srgbClr val="FFFF00"/>
                </a:solidFill>
                <a:latin typeface="Arial" charset="0"/>
              </a:rPr>
              <a:t>Think Safety</a:t>
            </a:r>
          </a:p>
          <a:p>
            <a:pPr algn="ctr">
              <a:buFontTx/>
              <a:buNone/>
            </a:pPr>
            <a:endParaRPr lang="en-US" sz="54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buFontTx/>
              <a:buNone/>
            </a:pPr>
            <a:r>
              <a:rPr lang="en-US" sz="5400" b="1" dirty="0">
                <a:solidFill>
                  <a:srgbClr val="FFFF00"/>
                </a:solidFill>
                <a:latin typeface="Arial" charset="0"/>
              </a:rPr>
              <a:t>Work Safely</a:t>
            </a:r>
          </a:p>
        </p:txBody>
      </p:sp>
      <p:pic>
        <p:nvPicPr>
          <p:cNvPr id="13314" name="Picture 9" descr="MCj0235279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24200"/>
            <a:ext cx="317341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0" y="6521450"/>
            <a:ext cx="1608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800"/>
          </a:p>
          <a:p>
            <a:pPr eaLnBrk="1" hangingPunct="1"/>
            <a:r>
              <a:rPr lang="en-US" sz="800"/>
              <a:t>Pictures from Microsoft Clip 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General Description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Pitchforks and Garden forks are tools that have a long </a:t>
            </a:r>
            <a:r>
              <a:rPr lang="en-US" dirty="0" smtClean="0">
                <a:latin typeface="Arial" charset="0"/>
              </a:rPr>
              <a:t>handle </a:t>
            </a:r>
            <a:r>
              <a:rPr lang="en-US" dirty="0">
                <a:latin typeface="Arial" charset="0"/>
              </a:rPr>
              <a:t>attached to long, thin, widely separated tines which are used to lift loose material and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altLang="ja-JP" dirty="0">
                <a:latin typeface="Arial" charset="0"/>
              </a:rPr>
              <a:t>pitch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altLang="ja-JP" dirty="0">
                <a:latin typeface="Arial" charset="0"/>
              </a:rPr>
              <a:t> it.</a:t>
            </a:r>
          </a:p>
          <a:p>
            <a:r>
              <a:rPr lang="en-US" dirty="0">
                <a:latin typeface="Arial" charset="0"/>
              </a:rPr>
              <a:t>They generally have wooden handles with steel heads and tines.</a:t>
            </a:r>
          </a:p>
          <a:p>
            <a:r>
              <a:rPr lang="en-US" dirty="0">
                <a:latin typeface="Arial" charset="0"/>
              </a:rPr>
              <a:t>The number </a:t>
            </a:r>
            <a:r>
              <a:rPr lang="en-US" dirty="0" smtClean="0">
                <a:latin typeface="Arial" charset="0"/>
              </a:rPr>
              <a:t>of, </a:t>
            </a:r>
            <a:r>
              <a:rPr lang="en-US" dirty="0">
                <a:latin typeface="Arial" charset="0"/>
              </a:rPr>
              <a:t>and spacing between </a:t>
            </a:r>
            <a:r>
              <a:rPr lang="en-US" dirty="0" smtClean="0">
                <a:latin typeface="Arial" charset="0"/>
              </a:rPr>
              <a:t>tines, </a:t>
            </a:r>
            <a:r>
              <a:rPr lang="en-US" dirty="0">
                <a:latin typeface="Arial" charset="0"/>
              </a:rPr>
              <a:t>can vary depending on the purpose.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6521450"/>
            <a:ext cx="2365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http://en.wikipedia.org/wiki/Garden_fork</a:t>
            </a:r>
          </a:p>
          <a:p>
            <a:pPr eaLnBrk="1" hangingPunct="1"/>
            <a:r>
              <a:rPr lang="en-US" sz="800"/>
              <a:t>http://en.wikipedia.org/wiki/Pitchfork#cite_note-0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Historical Origins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Pitchforks were first used in Europe in the early Middle Ages.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They have often been seen by stereotypical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angry mobs</a:t>
            </a:r>
            <a:r>
              <a:rPr lang="ja-JP" altLang="en-US" sz="2400" dirty="0">
                <a:latin typeface="Arial" charset="0"/>
              </a:rPr>
              <a:t>”</a:t>
            </a:r>
            <a:r>
              <a:rPr lang="en-US" altLang="ja-JP" sz="2400" dirty="0">
                <a:latin typeface="Arial" charset="0"/>
              </a:rPr>
              <a:t> carrying flaming torches, pitchforks and clubs.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A pitchforks is also </a:t>
            </a:r>
            <a:r>
              <a:rPr lang="en-US" sz="2400" dirty="0">
                <a:latin typeface="Arial" charset="0"/>
              </a:rPr>
              <a:t>pictured in the famous painting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American Gothic.</a:t>
            </a:r>
            <a:r>
              <a:rPr lang="ja-JP" altLang="en-US" sz="2400" dirty="0">
                <a:latin typeface="Arial" charset="0"/>
              </a:rPr>
              <a:t>”</a:t>
            </a:r>
            <a:endParaRPr lang="en-US" sz="2400" dirty="0">
              <a:latin typeface="Arial" charset="0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6521450"/>
            <a:ext cx="421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/>
              <a:t>http://</a:t>
            </a:r>
            <a:r>
              <a:rPr lang="en-US" sz="800" dirty="0" err="1"/>
              <a:t>en.wikipedia.org</a:t>
            </a:r>
            <a:r>
              <a:rPr lang="en-US" sz="800" dirty="0"/>
              <a:t>/wiki/Pitchfork#cite_note-0</a:t>
            </a:r>
          </a:p>
          <a:p>
            <a:pPr eaLnBrk="1" hangingPunct="1"/>
            <a:r>
              <a:rPr lang="en-US" sz="800" dirty="0"/>
              <a:t>http://</a:t>
            </a:r>
            <a:r>
              <a:rPr lang="en-US" sz="800" dirty="0" err="1"/>
              <a:t>smithmeadows.com</a:t>
            </a:r>
            <a:r>
              <a:rPr lang="en-US" sz="800" dirty="0"/>
              <a:t>/kitchen/farm-raised-local-</a:t>
            </a:r>
            <a:r>
              <a:rPr lang="en-US" sz="800" dirty="0" err="1"/>
              <a:t>valentin</a:t>
            </a:r>
            <a:r>
              <a:rPr lang="en-US" sz="800" dirty="0"/>
              <a:t>/attachment/</a:t>
            </a:r>
            <a:r>
              <a:rPr lang="en-US" sz="800" dirty="0" err="1"/>
              <a:t>american</a:t>
            </a:r>
            <a:r>
              <a:rPr lang="en-US" sz="800" dirty="0"/>
              <a:t>-gothic/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447800"/>
            <a:ext cx="3545107" cy="4546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Differences</a:t>
            </a:r>
            <a:br>
              <a:rPr lang="en-US" sz="4000" dirty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</a:br>
            <a:r>
              <a:rPr lang="en-US" sz="4000" dirty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Pitchfork vs. Garden Fork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41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Garden forks have much shorter handles and usually have only </a:t>
            </a:r>
            <a:r>
              <a:rPr lang="en-US" sz="2400" u="sng" dirty="0">
                <a:latin typeface="Arial" charset="0"/>
              </a:rPr>
              <a:t>4 tines</a:t>
            </a:r>
            <a:r>
              <a:rPr lang="en-US" sz="2400" dirty="0">
                <a:latin typeface="Arial" charset="0"/>
              </a:rPr>
              <a:t>, they are most commonly used for disturbing the soil in gardening or farming applications.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Pitchforks have longer handles and </a:t>
            </a:r>
            <a:r>
              <a:rPr lang="en-US" sz="2400" dirty="0" smtClean="0">
                <a:latin typeface="Arial" charset="0"/>
              </a:rPr>
              <a:t>have anywhere between </a:t>
            </a:r>
            <a:r>
              <a:rPr lang="en-US" sz="2400" u="sng" dirty="0">
                <a:latin typeface="Arial" charset="0"/>
              </a:rPr>
              <a:t>3 to 10 tines (usually 5</a:t>
            </a:r>
            <a:r>
              <a:rPr lang="en-US" sz="2400" u="sng" dirty="0" smtClean="0">
                <a:latin typeface="Arial" charset="0"/>
              </a:rPr>
              <a:t>)</a:t>
            </a:r>
            <a:r>
              <a:rPr lang="en-US" sz="2400" dirty="0" smtClean="0">
                <a:latin typeface="Arial" charset="0"/>
              </a:rPr>
              <a:t>, </a:t>
            </a:r>
            <a:r>
              <a:rPr lang="en-US" sz="2400" dirty="0">
                <a:latin typeface="Arial" charset="0"/>
              </a:rPr>
              <a:t>and are used to move loose materials such as leaves, hay and compost.</a:t>
            </a:r>
          </a:p>
        </p:txBody>
      </p:sp>
      <p:pic>
        <p:nvPicPr>
          <p:cNvPr id="5125" name="Picture 9" descr="MPj02896250000[1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" r="20181"/>
          <a:stretch/>
        </p:blipFill>
        <p:spPr>
          <a:xfrm>
            <a:off x="4953000" y="4061472"/>
            <a:ext cx="3505200" cy="2567928"/>
          </a:xfrm>
          <a:solidFill>
            <a:srgbClr val="FFFFFF">
              <a:shade val="85000"/>
            </a:srgbClr>
          </a:solidFill>
          <a:ln w="88900" cap="sq">
            <a:solidFill>
              <a:srgbClr val="0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4" name="Picture 7" descr="MPj0289622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0"/>
            <a:ext cx="3505200" cy="23246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638800" y="4510088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</a:rPr>
              <a:t>Pitchfork</a:t>
            </a: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5410200" y="1828800"/>
            <a:ext cx="146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</a:rPr>
              <a:t>Garden Fork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0" y="6400800"/>
            <a:ext cx="2514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/>
              <a:t>http://</a:t>
            </a:r>
            <a:r>
              <a:rPr lang="en-US" sz="800" dirty="0" err="1"/>
              <a:t>en.wikipedia.org</a:t>
            </a:r>
            <a:r>
              <a:rPr lang="en-US" sz="800" dirty="0"/>
              <a:t>/wiki/</a:t>
            </a:r>
            <a:r>
              <a:rPr lang="en-US" sz="800" dirty="0" err="1"/>
              <a:t>Garden_fork</a:t>
            </a:r>
            <a:endParaRPr lang="en-US" sz="800" dirty="0"/>
          </a:p>
          <a:p>
            <a:pPr eaLnBrk="1" hangingPunct="1"/>
            <a:r>
              <a:rPr lang="en-US" sz="800" dirty="0"/>
              <a:t>http://</a:t>
            </a:r>
            <a:r>
              <a:rPr lang="en-US" sz="800" dirty="0" err="1"/>
              <a:t>en.wikipedia.org</a:t>
            </a:r>
            <a:r>
              <a:rPr lang="en-US" sz="800" dirty="0"/>
              <a:t>/wiki/Pitchfork#cite_note-0</a:t>
            </a:r>
          </a:p>
          <a:p>
            <a:pPr eaLnBrk="1" hangingPunct="1"/>
            <a:r>
              <a:rPr lang="en-US" sz="800" dirty="0"/>
              <a:t>Images from Microsoft Clip Art</a:t>
            </a:r>
          </a:p>
          <a:p>
            <a:pPr eaLnBrk="1" hangingPunct="1"/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Standard Usage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4572000" cy="4525963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Both pitchforks and garden forks are generally used in the agricultural industry, but are occasionally used for landscaping and/or site work in the construction </a:t>
            </a:r>
            <a:r>
              <a:rPr lang="en-US" sz="2800" dirty="0" smtClean="0">
                <a:latin typeface="Arial" charset="0"/>
              </a:rPr>
              <a:t>sector.</a:t>
            </a:r>
            <a:endParaRPr lang="en-US" sz="2800" dirty="0">
              <a:latin typeface="Arial" charset="0"/>
            </a:endParaRPr>
          </a:p>
          <a:p>
            <a:endParaRPr lang="en-US" sz="2800" dirty="0">
              <a:latin typeface="Arial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6477000"/>
            <a:ext cx="594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Discussion with Professor Jimmie Hinze</a:t>
            </a:r>
          </a:p>
          <a:p>
            <a:pPr eaLnBrk="1" hangingPunct="1"/>
            <a:r>
              <a:rPr lang="en-US" sz="800"/>
              <a:t>Picture: </a:t>
            </a:r>
            <a:r>
              <a:rPr lang="de-DE" sz="800"/>
              <a:t>http://www.hgtv.com/landscaping/starting-a-garden/index.html</a:t>
            </a:r>
            <a:endParaRPr lang="en-US" sz="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447800"/>
            <a:ext cx="3378200" cy="4495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Potential Hazards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dirty="0">
                <a:latin typeface="Arial" charset="0"/>
              </a:rPr>
              <a:t>Punctures</a:t>
            </a:r>
          </a:p>
          <a:p>
            <a:pPr lvl="1"/>
            <a:r>
              <a:rPr lang="en-US" sz="2400" dirty="0">
                <a:latin typeface="Arial" charset="0"/>
              </a:rPr>
              <a:t>The most common and most dangerous </a:t>
            </a:r>
            <a:r>
              <a:rPr lang="en-US" sz="2400" dirty="0" smtClean="0">
                <a:latin typeface="Arial" charset="0"/>
              </a:rPr>
              <a:t>hazard.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This usually happens when one person stabs their own foot.</a:t>
            </a:r>
          </a:p>
          <a:p>
            <a:pPr lvl="1"/>
            <a:r>
              <a:rPr lang="en-US" sz="2400" dirty="0">
                <a:latin typeface="Arial" charset="0"/>
              </a:rPr>
              <a:t>It can also happen if one person punctures another person due to carelessness.</a:t>
            </a:r>
          </a:p>
          <a:p>
            <a:endParaRPr lang="en-US" sz="2800" dirty="0">
              <a:latin typeface="Arial" charset="0"/>
            </a:endParaRPr>
          </a:p>
        </p:txBody>
      </p:sp>
      <p:pic>
        <p:nvPicPr>
          <p:cNvPr id="10246" name="Picture 6" descr="MCj0334822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71472">
            <a:off x="6646863" y="779463"/>
            <a:ext cx="2049462" cy="4508500"/>
          </a:xfrm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6521450"/>
            <a:ext cx="1989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Discussion with Professor Jimmie Hinze</a:t>
            </a:r>
          </a:p>
          <a:p>
            <a:pPr eaLnBrk="1" hangingPunct="1"/>
            <a:r>
              <a:rPr lang="en-US" sz="800"/>
              <a:t>Pictures from Microsoft Clip Art</a:t>
            </a:r>
          </a:p>
        </p:txBody>
      </p:sp>
      <p:pic>
        <p:nvPicPr>
          <p:cNvPr id="7173" name="Picture 10" descr="MCj044040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03723">
            <a:off x="4451350" y="3300413"/>
            <a:ext cx="3138487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288 -0.44216 L 0.00278 0.0687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5" y="255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Potential Hazards </a:t>
            </a:r>
            <a:r>
              <a:rPr lang="en-US" dirty="0" smtClean="0">
                <a:solidFill>
                  <a:srgbClr val="FFFF00"/>
                </a:solidFill>
                <a:latin typeface="Arial" charset="0"/>
              </a:rPr>
              <a:t>(Cont.)</a:t>
            </a:r>
            <a:endParaRPr lang="en-US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charset="0"/>
              </a:rPr>
              <a:t>Dehydration:   </a:t>
            </a:r>
            <a:r>
              <a:rPr lang="en-US" sz="2400" dirty="0" smtClean="0">
                <a:latin typeface="Arial" charset="0"/>
              </a:rPr>
              <a:t>Becoming </a:t>
            </a:r>
            <a:r>
              <a:rPr lang="en-US" sz="2400" dirty="0">
                <a:latin typeface="Arial" charset="0"/>
              </a:rPr>
              <a:t>dehydrated while working outdoors is always a safety hazard; be sure to drink plenty of water.</a:t>
            </a:r>
          </a:p>
          <a:p>
            <a:endParaRPr lang="en-US" sz="2800" dirty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Back strain:   P</a:t>
            </a:r>
            <a:r>
              <a:rPr lang="en-US" sz="2400" dirty="0" smtClean="0">
                <a:latin typeface="Arial" charset="0"/>
              </a:rPr>
              <a:t>roper </a:t>
            </a:r>
            <a:r>
              <a:rPr lang="en-US" sz="2400" dirty="0">
                <a:latin typeface="Arial" charset="0"/>
              </a:rPr>
              <a:t>technique should be used to avoid straining </a:t>
            </a:r>
            <a:r>
              <a:rPr lang="en-US" sz="2400" dirty="0" smtClean="0">
                <a:latin typeface="Arial" charset="0"/>
              </a:rPr>
              <a:t>the back</a:t>
            </a:r>
            <a:r>
              <a:rPr lang="en-US" sz="2400" dirty="0" smtClean="0">
                <a:latin typeface="Arial" charset="0"/>
              </a:rPr>
              <a:t>. </a:t>
            </a:r>
            <a:endParaRPr lang="en-US" sz="2400" dirty="0">
              <a:latin typeface="Arial" charset="0"/>
            </a:endParaRPr>
          </a:p>
          <a:p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Blisters:   </a:t>
            </a:r>
            <a:r>
              <a:rPr lang="en-US" sz="2400" dirty="0" smtClean="0">
                <a:latin typeface="Arial" charset="0"/>
              </a:rPr>
              <a:t>Proper </a:t>
            </a:r>
            <a:r>
              <a:rPr lang="en-US" sz="2400" dirty="0">
                <a:latin typeface="Arial" charset="0"/>
              </a:rPr>
              <a:t>measures must be taken to avoid blistering while using these tools; wear gloves</a:t>
            </a:r>
            <a:r>
              <a:rPr lang="en-US" sz="2400" dirty="0" smtClean="0">
                <a:latin typeface="Arial" charset="0"/>
              </a:rPr>
              <a:t>.</a:t>
            </a:r>
          </a:p>
          <a:p>
            <a:pPr lvl="1"/>
            <a:endParaRPr lang="en-US" sz="2400" dirty="0">
              <a:latin typeface="Arial" charset="0"/>
            </a:endParaRPr>
          </a:p>
          <a:p>
            <a:pPr lvl="1"/>
            <a:endParaRPr lang="en-US" sz="2400" dirty="0">
              <a:latin typeface="Arial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0" y="6643688"/>
            <a:ext cx="19891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Discussion with Professor Jimmie Hinze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00"/>
                </a:solidFill>
                <a:latin typeface="Arial" charset="0"/>
              </a:rPr>
              <a:t>How to Avoid Back Problems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Workers should </a:t>
            </a:r>
            <a:r>
              <a:rPr lang="en-US" sz="2000" u="sng" dirty="0">
                <a:latin typeface="Arial" charset="0"/>
              </a:rPr>
              <a:t>keep their feet well separated</a:t>
            </a:r>
            <a:r>
              <a:rPr lang="en-US" sz="2000" dirty="0">
                <a:latin typeface="Arial" charset="0"/>
              </a:rPr>
              <a:t> for good balance, always keeping their knees flexed.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When using a pitchfork for mulch relocation/spreading, workers </a:t>
            </a:r>
            <a:r>
              <a:rPr lang="en-US" sz="2000" dirty="0">
                <a:latin typeface="Arial" charset="0"/>
              </a:rPr>
              <a:t>should </a:t>
            </a:r>
            <a:r>
              <a:rPr lang="en-US" sz="2000" u="sng" dirty="0">
                <a:latin typeface="Arial" charset="0"/>
              </a:rPr>
              <a:t>load their </a:t>
            </a:r>
            <a:r>
              <a:rPr lang="en-US" sz="2000" u="sng" dirty="0" smtClean="0">
                <a:latin typeface="Arial" charset="0"/>
              </a:rPr>
              <a:t>pitchfork </a:t>
            </a:r>
            <a:r>
              <a:rPr lang="en-US" sz="2000" u="sng" dirty="0">
                <a:latin typeface="Arial" charset="0"/>
              </a:rPr>
              <a:t>sparingly on their first load and gradually increase their next load size until they reach the capacity</a:t>
            </a:r>
            <a:r>
              <a:rPr lang="en-US" sz="2000" dirty="0">
                <a:latin typeface="Arial" charset="0"/>
              </a:rPr>
              <a:t>, which they can handle in a safe and efficient manner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Workers should </a:t>
            </a:r>
            <a:r>
              <a:rPr lang="en-US" sz="2000" u="sng" dirty="0" smtClean="0">
                <a:latin typeface="Arial" charset="0"/>
              </a:rPr>
              <a:t>bend their knees but not their backs</a:t>
            </a:r>
            <a:r>
              <a:rPr lang="en-US" sz="2000" dirty="0" smtClean="0">
                <a:latin typeface="Arial" charset="0"/>
              </a:rPr>
              <a:t> while using a pitchfork. Their knees should be flexed so that their leg muscles take most of the load.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Workers should be </a:t>
            </a:r>
            <a:r>
              <a:rPr lang="en-US" sz="2000" u="sng" dirty="0" smtClean="0">
                <a:latin typeface="Arial" charset="0"/>
              </a:rPr>
              <a:t>keeping their arms and elbows close to their body </a:t>
            </a:r>
            <a:r>
              <a:rPr lang="en-US" sz="2000" dirty="0" smtClean="0">
                <a:latin typeface="Arial" charset="0"/>
              </a:rPr>
              <a:t>while handling loads. This move will set worker</a:t>
            </a:r>
            <a:r>
              <a:rPr lang="ja-JP" altLang="en-US" sz="2000" dirty="0" smtClean="0">
                <a:latin typeface="Arial" charset="0"/>
              </a:rPr>
              <a:t>’</a:t>
            </a:r>
            <a:r>
              <a:rPr lang="en-US" altLang="ja-JP" sz="2000" dirty="0" smtClean="0">
                <a:latin typeface="Arial" charset="0"/>
              </a:rPr>
              <a:t>s </a:t>
            </a:r>
            <a:r>
              <a:rPr lang="en-US" altLang="ja-JP" sz="2000" dirty="0" smtClean="0">
                <a:latin typeface="Arial" charset="0"/>
              </a:rPr>
              <a:t>body  </a:t>
            </a:r>
            <a:r>
              <a:rPr lang="en-US" altLang="ja-JP" sz="2000" dirty="0" smtClean="0">
                <a:latin typeface="Arial" charset="0"/>
              </a:rPr>
              <a:t>in balance and in a power position.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643688"/>
            <a:ext cx="322421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/>
              <a:t>http://</a:t>
            </a:r>
            <a:r>
              <a:rPr lang="en-US" sz="800" dirty="0" err="1"/>
              <a:t>www.ehow.com</a:t>
            </a:r>
            <a:r>
              <a:rPr lang="en-US" sz="800" dirty="0"/>
              <a:t>/how_6055655_dig-hole-injuring-yourself.html</a:t>
            </a:r>
          </a:p>
        </p:txBody>
      </p:sp>
    </p:spTree>
    <p:extLst>
      <p:ext uri="{BB962C8B-B14F-4D97-AF65-F5344CB8AC3E}">
        <p14:creationId xmlns:p14="http://schemas.microsoft.com/office/powerpoint/2010/main" val="33440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" charset="0"/>
              </a:rPr>
              <a:t>Fatality Data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362200"/>
            <a:ext cx="7772400" cy="37338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There were </a:t>
            </a:r>
            <a:r>
              <a:rPr lang="en-US" b="1" u="sng" dirty="0">
                <a:latin typeface="Arial" charset="0"/>
              </a:rPr>
              <a:t>no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pitchfork-related </a:t>
            </a:r>
            <a:r>
              <a:rPr lang="en-US" dirty="0">
                <a:latin typeface="Arial" charset="0"/>
              </a:rPr>
              <a:t>or garden </a:t>
            </a:r>
            <a:r>
              <a:rPr lang="en-US" dirty="0" smtClean="0">
                <a:latin typeface="Arial" charset="0"/>
              </a:rPr>
              <a:t>fork-related fatalities investigated by OSHA </a:t>
            </a:r>
            <a:r>
              <a:rPr lang="en-US" dirty="0">
                <a:latin typeface="Arial" charset="0"/>
              </a:rPr>
              <a:t>from 1990 to 2009.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0" y="6491288"/>
            <a:ext cx="339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/>
              <a:t>Source: Extracted from OSHA Accident Investigation Data </a:t>
            </a:r>
            <a:r>
              <a:rPr lang="en-US" sz="800" dirty="0" smtClean="0"/>
              <a:t>1990-2009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730</TotalTime>
  <Words>659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</vt:lpstr>
      <vt:lpstr>Pitch Forks /  Garden Forks</vt:lpstr>
      <vt:lpstr>General Description</vt:lpstr>
      <vt:lpstr>Historical Origins</vt:lpstr>
      <vt:lpstr>Differences Pitchfork vs. Garden Fork</vt:lpstr>
      <vt:lpstr>Standard Usage</vt:lpstr>
      <vt:lpstr>Potential Hazards</vt:lpstr>
      <vt:lpstr>Potential Hazards (Cont.)</vt:lpstr>
      <vt:lpstr>How to Avoid Back Problems</vt:lpstr>
      <vt:lpstr>Fatality Data</vt:lpstr>
      <vt:lpstr>OSHA Regulations</vt:lpstr>
      <vt:lpstr>Best Practices</vt:lpstr>
      <vt:lpstr>Best Practices Cont.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Forks /  Garden Forks</dc:title>
  <dc:creator>Erica Hager</dc:creator>
  <cp:lastModifiedBy>Hinze</cp:lastModifiedBy>
  <cp:revision>39</cp:revision>
  <dcterms:created xsi:type="dcterms:W3CDTF">2009-11-30T19:26:02Z</dcterms:created>
  <dcterms:modified xsi:type="dcterms:W3CDTF">2013-03-10T01:44:28Z</dcterms:modified>
</cp:coreProperties>
</file>