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56" r:id="rId3"/>
    <p:sldId id="257" r:id="rId4"/>
    <p:sldId id="263" r:id="rId5"/>
    <p:sldId id="264" r:id="rId6"/>
    <p:sldId id="258" r:id="rId7"/>
    <p:sldId id="267" r:id="rId8"/>
    <p:sldId id="261" r:id="rId9"/>
    <p:sldId id="259" r:id="rId10"/>
    <p:sldId id="260" r:id="rId11"/>
    <p:sldId id="268" r:id="rId12"/>
    <p:sldId id="262" r:id="rId13"/>
    <p:sldId id="269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8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476" y="-6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78C81-772A-4376-88D5-BBA2C7705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3D258-6518-4004-B8D3-8FA495E7C4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65C36-2AF1-4C15-8778-CD8BAC7FD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F8AB5-B08B-4CF1-86F0-3A67079BA7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A1978-FC30-44A5-B46A-4BC5F82259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4AAB7-9BC9-4CB8-B0FC-E3F18DAFED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8B438-A486-4FC9-A7ED-4A283ADA92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7F7EA-E7E2-4C95-82F9-6A5D4113F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3368D-5484-49E5-8CC0-C728F25F4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10109-0257-4564-BA6C-07D36A9DB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6F2AE-CF88-4290-A368-73C06E6846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3EFDCDA0-EA04-4DD2-B40C-CA25DC19AC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litarystencils.com/images/SpecialtyDecals/Medical/Helmet%20Cross%203inch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en.wikipedia.org/wiki/File:Urtica_dioica_hairs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upload.wikimedia.org/wikipedia/commons/5/57/Urtikaria_Fuss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2"/>
          <p:cNvSpPr>
            <a:spLocks noChangeArrowheads="1"/>
          </p:cNvSpPr>
          <p:nvPr/>
        </p:nvSpPr>
        <p:spPr bwMode="auto">
          <a:xfrm>
            <a:off x="2514600" y="2199858"/>
            <a:ext cx="4419600" cy="3352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1524000" y="685800"/>
            <a:ext cx="62484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 b="1" dirty="0">
                <a:solidFill>
                  <a:schemeClr val="folHlink"/>
                </a:solidFill>
                <a:latin typeface="Century Gothic" pitchFamily="-111" charset="0"/>
              </a:rPr>
              <a:t>BULL NETTLE</a:t>
            </a:r>
          </a:p>
          <a:p>
            <a:pPr>
              <a:spcBef>
                <a:spcPct val="50000"/>
              </a:spcBef>
            </a:pPr>
            <a:endParaRPr lang="en-US" sz="4000" dirty="0">
              <a:solidFill>
                <a:schemeClr val="folHlink"/>
              </a:solidFill>
              <a:latin typeface="Century Gothic" pitchFamily="-111" charset="0"/>
            </a:endParaRPr>
          </a:p>
        </p:txBody>
      </p:sp>
      <p:pic>
        <p:nvPicPr>
          <p:cNvPr id="2052" name="Picture 6" descr="Nettle-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2276058"/>
            <a:ext cx="4267200" cy="319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1"/>
          <p:cNvSpPr>
            <a:spLocks noChangeArrowheads="1"/>
          </p:cNvSpPr>
          <p:nvPr/>
        </p:nvSpPr>
        <p:spPr bwMode="auto">
          <a:xfrm>
            <a:off x="1143000" y="1447800"/>
            <a:ext cx="2590800" cy="2590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19" name="Rectangle 12"/>
          <p:cNvSpPr>
            <a:spLocks noChangeArrowheads="1"/>
          </p:cNvSpPr>
          <p:nvPr/>
        </p:nvSpPr>
        <p:spPr bwMode="auto">
          <a:xfrm>
            <a:off x="1828800" y="4495800"/>
            <a:ext cx="2057400" cy="2057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0" name="Rectangle 13"/>
          <p:cNvSpPr>
            <a:spLocks noChangeArrowheads="1"/>
          </p:cNvSpPr>
          <p:nvPr/>
        </p:nvSpPr>
        <p:spPr bwMode="auto">
          <a:xfrm>
            <a:off x="4343400" y="1600200"/>
            <a:ext cx="3505200" cy="4343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folHlink"/>
                </a:solidFill>
                <a:latin typeface="Century Gothic" pitchFamily="-111" charset="0"/>
              </a:rPr>
              <a:t>SAFETY PRECAUTIONS</a:t>
            </a:r>
          </a:p>
        </p:txBody>
      </p:sp>
      <p:pic>
        <p:nvPicPr>
          <p:cNvPr id="9222" name="Picture 5" descr="Pants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9600" y="1676400"/>
            <a:ext cx="3352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 descr="Leather_Working_Glo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0" y="45720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9" descr="work_shoe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15240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5" name="Text Box 14"/>
          <p:cNvSpPr txBox="1">
            <a:spLocks noChangeArrowheads="1"/>
          </p:cNvSpPr>
          <p:nvPr/>
        </p:nvSpPr>
        <p:spPr bwMode="auto">
          <a:xfrm>
            <a:off x="6629400" y="1219200"/>
            <a:ext cx="25146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Long Thick Pants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226" name="Text Box 15"/>
          <p:cNvSpPr txBox="1">
            <a:spLocks noChangeArrowheads="1"/>
          </p:cNvSpPr>
          <p:nvPr/>
        </p:nvSpPr>
        <p:spPr bwMode="auto">
          <a:xfrm>
            <a:off x="457200" y="4021138"/>
            <a:ext cx="25908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/>
              <a:t>Close-Toed </a:t>
            </a:r>
            <a:r>
              <a:rPr lang="en-US" b="1" dirty="0"/>
              <a:t>Shoes</a:t>
            </a:r>
          </a:p>
          <a:p>
            <a:pPr>
              <a:spcBef>
                <a:spcPct val="50000"/>
              </a:spcBef>
            </a:pPr>
            <a:endParaRPr lang="en-US" b="1" dirty="0"/>
          </a:p>
        </p:txBody>
      </p:sp>
      <p:sp>
        <p:nvSpPr>
          <p:cNvPr id="9227" name="Text Box 16"/>
          <p:cNvSpPr txBox="1">
            <a:spLocks noChangeArrowheads="1"/>
          </p:cNvSpPr>
          <p:nvPr/>
        </p:nvSpPr>
        <p:spPr bwMode="auto">
          <a:xfrm>
            <a:off x="3886200" y="5943600"/>
            <a:ext cx="19812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Working Gloves</a:t>
            </a:r>
          </a:p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228" name="Text Box 7"/>
          <p:cNvSpPr txBox="1">
            <a:spLocks noChangeArrowheads="1"/>
          </p:cNvSpPr>
          <p:nvPr/>
        </p:nvSpPr>
        <p:spPr bwMode="auto">
          <a:xfrm>
            <a:off x="5181600" y="6335713"/>
            <a:ext cx="4114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Source: www.made-in-china.com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folHlink"/>
                </a:solidFill>
                <a:latin typeface="Century Gothic" pitchFamily="-111" charset="0"/>
              </a:rPr>
              <a:t>SAFETY PRECAUTIONS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The most effective precaution is </a:t>
            </a:r>
            <a:r>
              <a:rPr lang="en-US" smtClean="0">
                <a:solidFill>
                  <a:srgbClr val="FFFF00"/>
                </a:solidFill>
              </a:rPr>
              <a:t>avoidance of contact</a:t>
            </a:r>
            <a:r>
              <a:rPr lang="en-US" smtClean="0"/>
              <a:t>.</a:t>
            </a:r>
            <a:r>
              <a:rPr lang="en-US" smtClean="0">
                <a:solidFill>
                  <a:srgbClr val="FFFF00"/>
                </a:solidFill>
              </a:rPr>
              <a:t> </a:t>
            </a:r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r>
              <a:rPr lang="en-US" smtClean="0"/>
              <a:t>To avoid contact, workers must be able to </a:t>
            </a:r>
            <a:r>
              <a:rPr lang="en-US" smtClean="0">
                <a:solidFill>
                  <a:srgbClr val="FFFF00"/>
                </a:solidFill>
              </a:rPr>
              <a:t>identify</a:t>
            </a:r>
            <a:r>
              <a:rPr lang="en-US" smtClean="0"/>
              <a:t> nettle on site.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/>
          <p:cNvSpPr>
            <a:spLocks noChangeArrowheads="1"/>
          </p:cNvSpPr>
          <p:nvPr/>
        </p:nvSpPr>
        <p:spPr bwMode="auto">
          <a:xfrm>
            <a:off x="5181600" y="3124200"/>
            <a:ext cx="3124200" cy="3124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5" name="Rectangle 9"/>
          <p:cNvSpPr>
            <a:spLocks noChangeArrowheads="1"/>
          </p:cNvSpPr>
          <p:nvPr/>
        </p:nvSpPr>
        <p:spPr bwMode="auto">
          <a:xfrm>
            <a:off x="1371600" y="3048000"/>
            <a:ext cx="1676400" cy="32766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folHlink"/>
                </a:solidFill>
                <a:latin typeface="Century Gothic" pitchFamily="-111" charset="0"/>
              </a:rPr>
              <a:t>SAFETY PROCEDURES</a:t>
            </a: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8100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Minor rashes – Apply sting relief cream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mtClean="0"/>
          </a:p>
        </p:txBody>
      </p:sp>
      <p:pic>
        <p:nvPicPr>
          <p:cNvPr id="13318" name="Picture 5" descr="FAM_STING_STUFF_CREAM_1OZ-5819"/>
          <p:cNvPicPr>
            <a:picLocks noChangeAspect="1" noChangeArrowheads="1"/>
          </p:cNvPicPr>
          <p:nvPr/>
        </p:nvPicPr>
        <p:blipFill>
          <a:blip r:embed="rId2"/>
          <a:srcRect l="24138" r="27586"/>
          <a:stretch>
            <a:fillRect/>
          </a:stretch>
        </p:blipFill>
        <p:spPr bwMode="auto">
          <a:xfrm>
            <a:off x="1447800" y="3124200"/>
            <a:ext cx="15081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 descr="See full size image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3200400"/>
            <a:ext cx="29718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Rectangle 11"/>
          <p:cNvSpPr>
            <a:spLocks noChangeArrowheads="1"/>
          </p:cNvSpPr>
          <p:nvPr/>
        </p:nvSpPr>
        <p:spPr bwMode="auto">
          <a:xfrm>
            <a:off x="4724400" y="1600200"/>
            <a:ext cx="38100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3200" dirty="0"/>
              <a:t>Severe rashes – </a:t>
            </a:r>
            <a:r>
              <a:rPr lang="en-US" sz="3200" dirty="0" smtClean="0"/>
              <a:t>Obtain Medical Treatment</a:t>
            </a:r>
            <a:endParaRPr lang="en-US" sz="32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32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32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3200" dirty="0"/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3200" dirty="0"/>
          </a:p>
        </p:txBody>
      </p:sp>
      <p:sp>
        <p:nvSpPr>
          <p:cNvPr id="13321" name="Text Box 7"/>
          <p:cNvSpPr txBox="1">
            <a:spLocks noChangeArrowheads="1"/>
          </p:cNvSpPr>
          <p:nvPr/>
        </p:nvSpPr>
        <p:spPr bwMode="auto">
          <a:xfrm>
            <a:off x="3429000" y="6248400"/>
            <a:ext cx="434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Source: www.firstaidmonster.com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86152" y="1981200"/>
            <a:ext cx="523790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Think safety</a:t>
            </a:r>
          </a:p>
          <a:p>
            <a:pPr algn="ctr"/>
            <a:endParaRPr lang="en-US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Work Safely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2"/>
          <p:cNvSpPr>
            <a:spLocks noChangeArrowheads="1"/>
          </p:cNvSpPr>
          <p:nvPr/>
        </p:nvSpPr>
        <p:spPr bwMode="auto">
          <a:xfrm>
            <a:off x="4267200" y="2971800"/>
            <a:ext cx="4419600" cy="3352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1447800" y="381000"/>
            <a:ext cx="62484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folHlink"/>
                </a:solidFill>
                <a:latin typeface="Century Gothic" pitchFamily="-111" charset="0"/>
              </a:rPr>
              <a:t>BULL NETTLE</a:t>
            </a:r>
          </a:p>
          <a:p>
            <a:pPr>
              <a:spcBef>
                <a:spcPct val="50000"/>
              </a:spcBef>
            </a:pPr>
            <a:endParaRPr lang="en-US" sz="4000">
              <a:solidFill>
                <a:schemeClr val="folHlink"/>
              </a:solidFill>
              <a:latin typeface="Century Gothic" pitchFamily="-111" charset="0"/>
            </a:endParaRPr>
          </a:p>
        </p:txBody>
      </p:sp>
      <p:pic>
        <p:nvPicPr>
          <p:cNvPr id="2052" name="Picture 6" descr="Nettle-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3048000"/>
            <a:ext cx="4267200" cy="319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 Box 7"/>
          <p:cNvSpPr txBox="1">
            <a:spLocks noChangeArrowheads="1"/>
          </p:cNvSpPr>
          <p:nvPr/>
        </p:nvSpPr>
        <p:spPr bwMode="auto">
          <a:xfrm>
            <a:off x="381000" y="1219200"/>
            <a:ext cx="35052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 Coarse prickly weed </a:t>
            </a:r>
          </a:p>
          <a:p>
            <a:pPr>
              <a:spcBef>
                <a:spcPct val="50000"/>
              </a:spcBef>
            </a:pPr>
            <a:r>
              <a:rPr lang="en-US"/>
              <a:t>- Fragrant white flowers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 Common throughout southern and eastern United States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 Blooms from April to August.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 Other names include Cnidoscolus texanus, Mala Mujer, stinging nettle, horse nettle, ball nettle, and ball nightshade. 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 Normally an indicator of compaction and anaerobic soil, meaning there is very little oxygen available.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 Grows to be about 80 cm tall</a:t>
            </a:r>
          </a:p>
        </p:txBody>
      </p:sp>
      <p:sp>
        <p:nvSpPr>
          <p:cNvPr id="2054" name="Text Box 9"/>
          <p:cNvSpPr txBox="1">
            <a:spLocks noChangeArrowheads="1"/>
          </p:cNvSpPr>
          <p:nvPr/>
        </p:nvSpPr>
        <p:spPr bwMode="auto">
          <a:xfrm>
            <a:off x="4495800" y="1219200"/>
            <a:ext cx="4343400" cy="174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 Has a large, finger-shaped deep branching root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 Leaves have 3 to 5 lobes which are toothed similar to a maple leaf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en-US"/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4267200" y="6389688"/>
            <a:ext cx="35052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dirty="0"/>
              <a:t>Source: Jimmie W. </a:t>
            </a:r>
            <a:r>
              <a:rPr lang="en-US" sz="800" dirty="0" err="1"/>
              <a:t>Hinze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2"/>
          <p:cNvSpPr>
            <a:spLocks noChangeArrowheads="1"/>
          </p:cNvSpPr>
          <p:nvPr/>
        </p:nvSpPr>
        <p:spPr bwMode="auto">
          <a:xfrm>
            <a:off x="5029200" y="304800"/>
            <a:ext cx="3124200" cy="3124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Rectangle 11"/>
          <p:cNvSpPr>
            <a:spLocks noChangeArrowheads="1"/>
          </p:cNvSpPr>
          <p:nvPr/>
        </p:nvSpPr>
        <p:spPr bwMode="auto">
          <a:xfrm>
            <a:off x="533400" y="2743200"/>
            <a:ext cx="2971800" cy="25146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Rectangle 10"/>
          <p:cNvSpPr>
            <a:spLocks noChangeArrowheads="1"/>
          </p:cNvSpPr>
          <p:nvPr/>
        </p:nvSpPr>
        <p:spPr bwMode="auto">
          <a:xfrm>
            <a:off x="4191000" y="3962400"/>
            <a:ext cx="3429000" cy="2590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838200"/>
            <a:ext cx="4191000" cy="11430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chemeClr val="folHlink"/>
                </a:solidFill>
                <a:latin typeface="Century Gothic" pitchFamily="-111" charset="0"/>
              </a:rPr>
              <a:t>BULL NETTLE</a:t>
            </a:r>
            <a:r>
              <a:rPr lang="en-US" sz="4000" smtClean="0">
                <a:solidFill>
                  <a:schemeClr val="folHlink"/>
                </a:solidFill>
              </a:rPr>
              <a:t> - ANATOMY</a:t>
            </a:r>
          </a:p>
        </p:txBody>
      </p:sp>
      <p:pic>
        <p:nvPicPr>
          <p:cNvPr id="3078" name="Picture 5" descr="225px-Urtica_dioica_hairs">
            <a:hlinkClick r:id="rId2" tooltip="Close-up detail of the stinging hairs.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4038600"/>
            <a:ext cx="32766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 descr="Nettle-G"/>
          <p:cNvPicPr>
            <a:picLocks noChangeAspect="1" noChangeArrowheads="1"/>
          </p:cNvPicPr>
          <p:nvPr/>
        </p:nvPicPr>
        <p:blipFill>
          <a:blip r:embed="rId4"/>
          <a:srcRect l="37500" t="35417" r="40625" b="35416"/>
          <a:stretch>
            <a:fillRect/>
          </a:stretch>
        </p:blipFill>
        <p:spPr bwMode="auto">
          <a:xfrm>
            <a:off x="5105400" y="3810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9" descr="Nettle-G"/>
          <p:cNvPicPr>
            <a:picLocks noChangeAspect="1" noChangeArrowheads="1"/>
          </p:cNvPicPr>
          <p:nvPr/>
        </p:nvPicPr>
        <p:blipFill>
          <a:blip r:embed="rId4"/>
          <a:srcRect l="19913" t="71761" r="54935"/>
          <a:stretch>
            <a:fillRect/>
          </a:stretch>
        </p:blipFill>
        <p:spPr bwMode="auto">
          <a:xfrm>
            <a:off x="609600" y="2819400"/>
            <a:ext cx="2819400" cy="237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Text Box 13"/>
          <p:cNvSpPr txBox="1">
            <a:spLocks noChangeArrowheads="1"/>
          </p:cNvSpPr>
          <p:nvPr/>
        </p:nvSpPr>
        <p:spPr bwMode="auto">
          <a:xfrm>
            <a:off x="1143000" y="5257800"/>
            <a:ext cx="198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White Flowers</a:t>
            </a:r>
          </a:p>
        </p:txBody>
      </p:sp>
      <p:sp>
        <p:nvSpPr>
          <p:cNvPr id="3082" name="Text Box 14"/>
          <p:cNvSpPr txBox="1">
            <a:spLocks noChangeArrowheads="1"/>
          </p:cNvSpPr>
          <p:nvPr/>
        </p:nvSpPr>
        <p:spPr bwMode="auto">
          <a:xfrm>
            <a:off x="5715000" y="3443288"/>
            <a:ext cx="2209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5 Lobe Leaves</a:t>
            </a:r>
          </a:p>
        </p:txBody>
      </p:sp>
      <p:sp>
        <p:nvSpPr>
          <p:cNvPr id="3083" name="Text Box 15"/>
          <p:cNvSpPr txBox="1">
            <a:spLocks noChangeArrowheads="1"/>
          </p:cNvSpPr>
          <p:nvPr/>
        </p:nvSpPr>
        <p:spPr bwMode="auto">
          <a:xfrm>
            <a:off x="4038600" y="3352800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084" name="Text Box 16"/>
          <p:cNvSpPr txBox="1">
            <a:spLocks noChangeArrowheads="1"/>
          </p:cNvSpPr>
          <p:nvPr/>
        </p:nvSpPr>
        <p:spPr bwMode="auto">
          <a:xfrm>
            <a:off x="2286000" y="5791200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Glass-like Hairs</a:t>
            </a:r>
          </a:p>
        </p:txBody>
      </p:sp>
      <p:sp>
        <p:nvSpPr>
          <p:cNvPr id="3085" name="Text Box 7"/>
          <p:cNvSpPr txBox="1">
            <a:spLocks noChangeArrowheads="1"/>
          </p:cNvSpPr>
          <p:nvPr/>
        </p:nvSpPr>
        <p:spPr bwMode="auto">
          <a:xfrm>
            <a:off x="228600" y="6400800"/>
            <a:ext cx="35052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dirty="0"/>
              <a:t>Source: Jimmie W. </a:t>
            </a:r>
            <a:r>
              <a:rPr lang="en-US" sz="800" dirty="0" err="1"/>
              <a:t>Hinze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1"/>
          <p:cNvSpPr>
            <a:spLocks noChangeArrowheads="1"/>
          </p:cNvSpPr>
          <p:nvPr/>
        </p:nvSpPr>
        <p:spPr bwMode="auto">
          <a:xfrm>
            <a:off x="3962400" y="1752600"/>
            <a:ext cx="4876800" cy="3733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7" name="Rectangle 9"/>
          <p:cNvSpPr>
            <a:spLocks noChangeArrowheads="1"/>
          </p:cNvSpPr>
          <p:nvPr/>
        </p:nvSpPr>
        <p:spPr bwMode="auto">
          <a:xfrm>
            <a:off x="533400" y="1066800"/>
            <a:ext cx="3124200" cy="2362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8" name="Rectangle 10"/>
          <p:cNvSpPr>
            <a:spLocks noChangeArrowheads="1"/>
          </p:cNvSpPr>
          <p:nvPr/>
        </p:nvSpPr>
        <p:spPr bwMode="auto">
          <a:xfrm>
            <a:off x="533400" y="3733800"/>
            <a:ext cx="3124200" cy="2362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4572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folHlink"/>
                </a:solidFill>
                <a:latin typeface="Century Gothic" pitchFamily="-111" charset="0"/>
              </a:rPr>
              <a:t>IDENTIFICATION</a:t>
            </a:r>
          </a:p>
        </p:txBody>
      </p:sp>
      <p:pic>
        <p:nvPicPr>
          <p:cNvPr id="11270" name="Picture 6" descr="Nettle-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8600" y="186690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 descr="Nettle-J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14300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 descr="Nettle-H (2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379095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3" name="Text Box 7"/>
          <p:cNvSpPr txBox="1">
            <a:spLocks noChangeArrowheads="1"/>
          </p:cNvSpPr>
          <p:nvPr/>
        </p:nvSpPr>
        <p:spPr bwMode="auto">
          <a:xfrm>
            <a:off x="5410200" y="6400800"/>
            <a:ext cx="350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/>
              <a:t>Source: Jimmie W. </a:t>
            </a:r>
            <a:r>
              <a:rPr lang="en-US" sz="1000" dirty="0" err="1"/>
              <a:t>Hinze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9"/>
          <p:cNvSpPr>
            <a:spLocks noChangeArrowheads="1"/>
          </p:cNvSpPr>
          <p:nvPr/>
        </p:nvSpPr>
        <p:spPr bwMode="auto">
          <a:xfrm>
            <a:off x="457200" y="1981200"/>
            <a:ext cx="4648200" cy="3505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1" name="Rectangle 10"/>
          <p:cNvSpPr>
            <a:spLocks noChangeArrowheads="1"/>
          </p:cNvSpPr>
          <p:nvPr/>
        </p:nvSpPr>
        <p:spPr bwMode="auto">
          <a:xfrm>
            <a:off x="5334000" y="3581400"/>
            <a:ext cx="3352800" cy="25908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2" name="Rectangle 11"/>
          <p:cNvSpPr>
            <a:spLocks noChangeArrowheads="1"/>
          </p:cNvSpPr>
          <p:nvPr/>
        </p:nvSpPr>
        <p:spPr bwMode="auto">
          <a:xfrm>
            <a:off x="5334000" y="609600"/>
            <a:ext cx="3352800" cy="25146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>
          <a:xfrm>
            <a:off x="-1295400" y="6858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folHlink"/>
                </a:solidFill>
                <a:latin typeface="Century Gothic" pitchFamily="-111" charset="0"/>
              </a:rPr>
              <a:t>IDENTIFICATION</a:t>
            </a:r>
          </a:p>
        </p:txBody>
      </p:sp>
      <p:pic>
        <p:nvPicPr>
          <p:cNvPr id="12294" name="Picture 3" descr="Nettle-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36957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4" descr="Nettle-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6858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5" descr="Nettle-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2057400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7" name="Text Box 7"/>
          <p:cNvSpPr txBox="1">
            <a:spLocks noChangeArrowheads="1"/>
          </p:cNvSpPr>
          <p:nvPr/>
        </p:nvSpPr>
        <p:spPr bwMode="auto">
          <a:xfrm>
            <a:off x="457200" y="6400800"/>
            <a:ext cx="35052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dirty="0"/>
              <a:t>Source: Jimmie W. </a:t>
            </a:r>
            <a:r>
              <a:rPr lang="en-US" sz="1000" dirty="0" err="1"/>
              <a:t>Hinze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folHlink"/>
                </a:solidFill>
                <a:latin typeface="Century Gothic" pitchFamily="-111" charset="0"/>
              </a:rPr>
              <a:t>SAFETY CONCERNS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Releases a toxin into skin when touched</a:t>
            </a:r>
          </a:p>
          <a:p>
            <a:pPr eaLnBrk="1" hangingPunct="1"/>
            <a:r>
              <a:rPr lang="en-US" smtClean="0"/>
              <a:t>Toxin causes an intense burning sensation</a:t>
            </a:r>
          </a:p>
          <a:p>
            <a:pPr eaLnBrk="1" hangingPunct="1"/>
            <a:r>
              <a:rPr lang="en-US" smtClean="0"/>
              <a:t>Can remain red and swollen for a number of days after initial contact.  </a:t>
            </a:r>
          </a:p>
          <a:p>
            <a:pPr eaLnBrk="1" hangingPunct="1"/>
            <a:r>
              <a:rPr lang="en-US" smtClean="0"/>
              <a:t>Burning sensation can be intensified if allergic to Bull Nettle</a:t>
            </a:r>
          </a:p>
          <a:p>
            <a:pPr eaLnBrk="1" hangingPunct="1"/>
            <a:r>
              <a:rPr lang="en-US" smtClean="0"/>
              <a:t>If allergic, contact with the plant may be fatal.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folHlink"/>
                </a:solidFill>
                <a:latin typeface="Century Gothic" pitchFamily="-111" charset="0"/>
              </a:rPr>
              <a:t>REPORTED FATALITIES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>
                <a:solidFill>
                  <a:srgbClr val="FFFF00"/>
                </a:solidFill>
              </a:rPr>
              <a:t>No fatalities </a:t>
            </a:r>
            <a:r>
              <a:rPr lang="en-US" dirty="0" smtClean="0"/>
              <a:t>were </a:t>
            </a:r>
            <a:r>
              <a:rPr lang="en-US" dirty="0" smtClean="0"/>
              <a:t>investigated by </a:t>
            </a:r>
            <a:r>
              <a:rPr lang="en-US" dirty="0" smtClean="0"/>
              <a:t>OSHA </a:t>
            </a:r>
            <a:r>
              <a:rPr lang="en-US" dirty="0" smtClean="0"/>
              <a:t>from </a:t>
            </a:r>
            <a:r>
              <a:rPr lang="en-US" dirty="0" smtClean="0"/>
              <a:t>1990 </a:t>
            </a:r>
            <a:r>
              <a:rPr lang="en-US" dirty="0" smtClean="0"/>
              <a:t>thru 2007 that pertained to nettle.</a:t>
            </a:r>
            <a:endParaRPr lang="en-US" dirty="0" smtClean="0"/>
          </a:p>
          <a:p>
            <a:pPr eaLnBrk="1" hangingPunct="1">
              <a:buFontTx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"/>
          <p:cNvSpPr>
            <a:spLocks noChangeArrowheads="1"/>
          </p:cNvSpPr>
          <p:nvPr/>
        </p:nvSpPr>
        <p:spPr bwMode="auto">
          <a:xfrm>
            <a:off x="1143000" y="3733800"/>
            <a:ext cx="2895600" cy="22860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1" name="Rectangle 11"/>
          <p:cNvSpPr>
            <a:spLocks noChangeArrowheads="1"/>
          </p:cNvSpPr>
          <p:nvPr/>
        </p:nvSpPr>
        <p:spPr bwMode="auto">
          <a:xfrm>
            <a:off x="914400" y="457200"/>
            <a:ext cx="3276600" cy="25146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2" name="Rectangle 12"/>
          <p:cNvSpPr>
            <a:spLocks noChangeArrowheads="1"/>
          </p:cNvSpPr>
          <p:nvPr/>
        </p:nvSpPr>
        <p:spPr bwMode="auto">
          <a:xfrm>
            <a:off x="4953000" y="1752600"/>
            <a:ext cx="3581400" cy="4724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762000"/>
            <a:ext cx="4267200" cy="592138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chemeClr val="folHlink"/>
                </a:solidFill>
              </a:rPr>
              <a:t>NETTLE RASH- URTICARIA</a:t>
            </a:r>
          </a:p>
        </p:txBody>
      </p:sp>
      <p:pic>
        <p:nvPicPr>
          <p:cNvPr id="7174" name="Picture 5" descr="File:Urtikaria Fuss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53340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 descr="Urticaria_ar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1828800"/>
            <a:ext cx="3457575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9" descr="nettle_ras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0" y="3763963"/>
            <a:ext cx="2743200" cy="217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7" name="Text Box 7"/>
          <p:cNvSpPr txBox="1">
            <a:spLocks noChangeArrowheads="1"/>
          </p:cNvSpPr>
          <p:nvPr/>
        </p:nvSpPr>
        <p:spPr bwMode="auto">
          <a:xfrm>
            <a:off x="304800" y="6172200"/>
            <a:ext cx="3505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Source: www.wikipedia.com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folHlink"/>
                </a:solidFill>
                <a:latin typeface="Century Gothic" pitchFamily="-111" charset="0"/>
              </a:rPr>
              <a:t>OSHA 1926.604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Site Clearing</a:t>
            </a:r>
            <a:endParaRPr lang="en-US" smtClean="0"/>
          </a:p>
          <a:p>
            <a:pPr eaLnBrk="1" hangingPunct="1">
              <a:buFontTx/>
              <a:buNone/>
            </a:pPr>
            <a:r>
              <a:rPr lang="en-US" smtClean="0"/>
              <a:t>	(a) General requirements</a:t>
            </a:r>
          </a:p>
          <a:p>
            <a:pPr eaLnBrk="1" hangingPunct="1">
              <a:buFontTx/>
              <a:buNone/>
            </a:pPr>
            <a:r>
              <a:rPr lang="en-US" smtClean="0"/>
              <a:t>      (1) Workers engaged in site clearing must have protection from </a:t>
            </a:r>
            <a:r>
              <a:rPr lang="en-US" smtClean="0">
                <a:solidFill>
                  <a:schemeClr val="folHlink"/>
                </a:solidFill>
              </a:rPr>
              <a:t>plants</a:t>
            </a:r>
            <a:r>
              <a:rPr lang="en-US" smtClean="0"/>
              <a:t>, insects, and animals that may be hazardous.  They must also know first aid for these hazards.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273</Words>
  <Application>Microsoft Office PowerPoint</Application>
  <PresentationFormat>On-screen Show (4:3)</PresentationFormat>
  <Paragraphs>55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Default Design</vt:lpstr>
      <vt:lpstr>PowerPoint Presentation</vt:lpstr>
      <vt:lpstr>PowerPoint Presentation</vt:lpstr>
      <vt:lpstr>BULL NETTLE - ANATOMY</vt:lpstr>
      <vt:lpstr>IDENTIFICATION</vt:lpstr>
      <vt:lpstr>IDENTIFICATION</vt:lpstr>
      <vt:lpstr>SAFETY CONCERNS</vt:lpstr>
      <vt:lpstr>REPORTED FATALITIES</vt:lpstr>
      <vt:lpstr>NETTLE RASH- URTICARIA</vt:lpstr>
      <vt:lpstr>OSHA 1926.604</vt:lpstr>
      <vt:lpstr>SAFETY PRECAUTIONS</vt:lpstr>
      <vt:lpstr>SAFETY PRECAUTIONS</vt:lpstr>
      <vt:lpstr>SAFETY PROCEDURES</vt:lpstr>
      <vt:lpstr>PowerPoint Presentation</vt:lpstr>
    </vt:vector>
  </TitlesOfParts>
  <Company>shgi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Jimmie</cp:lastModifiedBy>
  <cp:revision>16</cp:revision>
  <dcterms:created xsi:type="dcterms:W3CDTF">2009-03-02T23:32:14Z</dcterms:created>
  <dcterms:modified xsi:type="dcterms:W3CDTF">2013-03-29T23:26:44Z</dcterms:modified>
</cp:coreProperties>
</file>