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8" r:id="rId1"/>
  </p:sldMasterIdLst>
  <p:notesMasterIdLst>
    <p:notesMasterId r:id="rId28"/>
  </p:notesMasterIdLst>
  <p:sldIdLst>
    <p:sldId id="256" r:id="rId2"/>
    <p:sldId id="276" r:id="rId3"/>
    <p:sldId id="257" r:id="rId4"/>
    <p:sldId id="258" r:id="rId5"/>
    <p:sldId id="259" r:id="rId6"/>
    <p:sldId id="277" r:id="rId7"/>
    <p:sldId id="275" r:id="rId8"/>
    <p:sldId id="260" r:id="rId9"/>
    <p:sldId id="278" r:id="rId10"/>
    <p:sldId id="279" r:id="rId11"/>
    <p:sldId id="261" r:id="rId12"/>
    <p:sldId id="281" r:id="rId13"/>
    <p:sldId id="262" r:id="rId14"/>
    <p:sldId id="274" r:id="rId15"/>
    <p:sldId id="270" r:id="rId16"/>
    <p:sldId id="267" r:id="rId17"/>
    <p:sldId id="280" r:id="rId18"/>
    <p:sldId id="263" r:id="rId19"/>
    <p:sldId id="264" r:id="rId20"/>
    <p:sldId id="265" r:id="rId21"/>
    <p:sldId id="268" r:id="rId22"/>
    <p:sldId id="266" r:id="rId23"/>
    <p:sldId id="271" r:id="rId24"/>
    <p:sldId id="282" r:id="rId25"/>
    <p:sldId id="272" r:id="rId26"/>
    <p:sldId id="27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17" autoAdjust="0"/>
    <p:restoredTop sz="94660"/>
  </p:normalViewPr>
  <p:slideViewPr>
    <p:cSldViewPr>
      <p:cViewPr>
        <p:scale>
          <a:sx n="100" d="100"/>
          <a:sy n="100" d="100"/>
        </p:scale>
        <p:origin x="-570"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66E644-2537-AF44-BD1F-8193F56522E5}" type="datetimeFigureOut">
              <a:rPr lang="en-US" smtClean="0"/>
              <a:pPr/>
              <a:t>4/6/2013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F9E717-1BA5-114E-BD08-62806E7CA11B}" type="slidenum">
              <a:rPr lang="en-US" smtClean="0"/>
              <a:pPr/>
              <a:t>‹#›</a:t>
            </a:fld>
            <a:endParaRPr lang="en-US"/>
          </a:p>
        </p:txBody>
      </p:sp>
    </p:spTree>
    <p:extLst>
      <p:ext uri="{BB962C8B-B14F-4D97-AF65-F5344CB8AC3E}">
        <p14:creationId xmlns:p14="http://schemas.microsoft.com/office/powerpoint/2010/main" val="2137646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F9E717-1BA5-114E-BD08-62806E7CA11B}"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p>
            <a:fld id="{5894809B-AA4B-4939-B7EE-59F9E34439D2}" type="datetimeFigureOut">
              <a:rPr lang="en-US" smtClean="0"/>
              <a:pPr/>
              <a:t>4/6/2013</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lstStyle>
          <a:p>
            <a:fld id="{4F59604A-DDD4-4BE5-9F0F-C50D317D165F}"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894809B-AA4B-4939-B7EE-59F9E34439D2}" type="datetimeFigureOut">
              <a:rPr lang="en-US" smtClean="0"/>
              <a:pPr/>
              <a:t>4/6/2013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6ABF8-6E40-42ED-A95F-0728C4E52047}"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894809B-AA4B-4939-B7EE-59F9E34439D2}" type="datetimeFigureOut">
              <a:rPr lang="en-US" smtClean="0"/>
              <a:pPr/>
              <a:t>4/6/2013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6ABF8-6E40-42ED-A95F-0728C4E52047}"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894809B-AA4B-4939-B7EE-59F9E34439D2}" type="datetimeFigureOut">
              <a:rPr lang="en-US" smtClean="0"/>
              <a:pPr/>
              <a:t>4/6/2013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6ABF8-6E40-42ED-A95F-0728C4E52047}"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5894809B-AA4B-4939-B7EE-59F9E34439D2}" type="datetimeFigureOut">
              <a:rPr lang="en-US" smtClean="0"/>
              <a:pPr/>
              <a:t>4/6/2013</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lstStyle>
          <a:p>
            <a:fld id="{BF77D87C-65A5-496D-87B3-2194CD1739D5}"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894809B-AA4B-4939-B7EE-59F9E34439D2}" type="datetimeFigureOut">
              <a:rPr lang="en-US" smtClean="0"/>
              <a:pPr/>
              <a:t>4/6/2013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p>
            <a:fld id="{4D96ABF8-6E40-42ED-A95F-0728C4E52047}"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894809B-AA4B-4939-B7EE-59F9E34439D2}" type="datetimeFigureOut">
              <a:rPr lang="en-US" smtClean="0"/>
              <a:pPr/>
              <a:t>4/6/2013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p>
            <a:fld id="{4D96ABF8-6E40-42ED-A95F-0728C4E52047}"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894809B-AA4B-4939-B7EE-59F9E34439D2}" type="datetimeFigureOut">
              <a:rPr lang="en-US" smtClean="0"/>
              <a:pPr/>
              <a:t>4/6/2013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96ABF8-6E40-42ED-A95F-0728C4E52047}"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94809B-AA4B-4939-B7EE-59F9E34439D2}" type="datetimeFigureOut">
              <a:rPr lang="en-US" smtClean="0"/>
              <a:pPr/>
              <a:t>4/6/2013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96ABF8-6E40-42ED-A95F-0728C4E52047}"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5894809B-AA4B-4939-B7EE-59F9E34439D2}" type="datetimeFigureOut">
              <a:rPr lang="en-US" smtClean="0"/>
              <a:pPr/>
              <a:t>4/6/2013</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lstStyle>
          <a:p>
            <a:fld id="{4D96ABF8-6E40-42ED-A95F-0728C4E52047}"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5894809B-AA4B-4939-B7EE-59F9E34439D2}" type="datetimeFigureOut">
              <a:rPr lang="en-US" smtClean="0"/>
              <a:pPr/>
              <a:t>4/6/2013</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lstStyle>
          <a:p>
            <a:fld id="{4D96ABF8-6E40-42ED-A95F-0728C4E52047}"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lstStyle>
          <a:p>
            <a:fld id="{5894809B-AA4B-4939-B7EE-59F9E34439D2}" type="datetimeFigureOut">
              <a:rPr lang="en-US" smtClean="0"/>
              <a:pPr/>
              <a:t>4/6/2013</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lstStyle>
          <a:p>
            <a:fld id="{4D96ABF8-6E40-42ED-A95F-0728C4E52047}"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fade/>
  </p:transition>
  <p:timing>
    <p:tnLst>
      <p:par>
        <p:cTn id="1" dur="indefinite" restart="never" nodeType="tmRoot"/>
      </p:par>
    </p:tnLst>
  </p:timing>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tractorbynet.com/forums/safety/105872-another-death-overturned-tractor.html" TargetMode="Externa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images.google.com/imgres?imgurl=http://www.northerntool.com/images/product/images/8484_lg.jpg&amp;imgrefurl=http://www.northerntool.com/webapp/wcs/stores/servlet/product_6970_200314408_200314408&amp;usg=__dYjirxVzZLWBVpRhOCL6YbYgwvY=&amp;h=400&amp;w=400&amp;sz=31&amp;hl=en&amp;start=1&amp;tbnid=XSR44R9OWuFhaM:&amp;tbnh=124&amp;tbnw=124&amp;prev=/images?q=heavy+duty+gloves&amp;hl=en" TargetMode="External"/><Relationship Id="rId13"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19.jpeg"/><Relationship Id="rId12" Type="http://schemas.openxmlformats.org/officeDocument/2006/relationships/hyperlink" Target="http://images.google.com/imgres?imgurl=http://firefighterclosecalls.com/images/seat_belt5.jpg&amp;imgrefurl=http://www.firefighterclosecalls.com/downloads.php&amp;usg=__AgxFAs5c8JsgfwYfoyzH1R1P9Yk=&amp;h=220&amp;w=225&amp;sz=17&amp;hl=en&amp;start=5&amp;tbnid=aT19nqywg8463M:&amp;tbnh=106&amp;tbnw=108&amp;prev=/images?q=seat+belt+sign&amp;hl=en" TargetMode="External"/><Relationship Id="rId2" Type="http://schemas.openxmlformats.org/officeDocument/2006/relationships/hyperlink" Target="http://www.northerntool.com/images/product/images/174634_lg.jpg" TargetMode="External"/><Relationship Id="rId1" Type="http://schemas.openxmlformats.org/officeDocument/2006/relationships/slideLayout" Target="../slideLayouts/slideLayout2.xml"/><Relationship Id="rId6" Type="http://schemas.openxmlformats.org/officeDocument/2006/relationships/hyperlink" Target="http://images.google.com/imgres?imgurl=http://www.bolderclaims.co.uk/Images/hard%20hat.jpg&amp;imgrefurl=http://www.bolderclaims.co.uk/Examples%20Page.html&amp;usg=__IJ1i9za5tFgH0cieZX0AdN0odPI=&amp;h=350&amp;w=350&amp;sz=8&amp;hl=en&amp;start=1&amp;tbnid=IaKJrEuDF4z1AM:&amp;tbnh=120&amp;tbnw=120&amp;prev=/images?q=hard+hat&amp;hl=en" TargetMode="External"/><Relationship Id="rId11" Type="http://schemas.openxmlformats.org/officeDocument/2006/relationships/image" Target="../media/image21.jpeg"/><Relationship Id="rId5" Type="http://schemas.openxmlformats.org/officeDocument/2006/relationships/image" Target="../media/image18.jpeg"/><Relationship Id="rId10" Type="http://schemas.openxmlformats.org/officeDocument/2006/relationships/hyperlink" Target="http://images.google.com/imgres?imgurl=http://1.bp.blogspot.com/_ha-mK0OjlT8/SYB6SiRkOUI/AAAAAAAAAi8/53QECuSnOmE/s400/biker-boots-774529.jpg&amp;imgrefurl=http://straight-friendly.blogspot.com/2009/01/counting-on-kindness.html&amp;usg=__PVpoy79W8zepsVYS1tMLxWh5aTc=&amp;h=281&amp;w=328&amp;sz=32&amp;hl=en&amp;start=6&amp;tbnid=UpeWHLG96UCddM:&amp;tbnh=101&amp;tbnw=118&amp;prev=/images?q=work+boots&amp;hl=en" TargetMode="External"/><Relationship Id="rId4" Type="http://schemas.openxmlformats.org/officeDocument/2006/relationships/hyperlink" Target="http://images.google.com/imgres?imgurl=http://news.thomasnet.com/images/large/481/481889.jpg&amp;imgrefurl=http://news.thomasnet.com/fullstory/481889&amp;usg=__5dX4AbIijHWj1cZ2V-davlShQTk=&amp;h=794&amp;w=850&amp;sz=297&amp;hl=en&amp;start=12&amp;tbnid=AJhJt6m6aNqJTM:&amp;tbnh=135&amp;tbnw=145&amp;prev=/images?q=ear+plugs&amp;hl=en" TargetMode="External"/><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portfolio.hkeely.com/2008/07/local-man-killed-in-bush-hog-accident.html"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pPr algn="ctr"/>
            <a:r>
              <a:rPr lang="en-US" dirty="0" smtClean="0">
                <a:solidFill>
                  <a:srgbClr val="FFFF00"/>
                </a:solidFill>
                <a:latin typeface="Arial"/>
                <a:cs typeface="Arial"/>
              </a:rPr>
              <a:t/>
            </a:r>
            <a:br>
              <a:rPr lang="en-US" dirty="0" smtClean="0">
                <a:solidFill>
                  <a:srgbClr val="FFFF00"/>
                </a:solidFill>
                <a:latin typeface="Arial"/>
                <a:cs typeface="Arial"/>
              </a:rPr>
            </a:br>
            <a:r>
              <a:rPr lang="en-US" dirty="0" smtClean="0">
                <a:solidFill>
                  <a:srgbClr val="FFFF00"/>
                </a:solidFill>
                <a:latin typeface="Arial"/>
                <a:cs typeface="Arial"/>
              </a:rPr>
              <a:t/>
            </a:r>
            <a:br>
              <a:rPr lang="en-US" dirty="0" smtClean="0">
                <a:solidFill>
                  <a:srgbClr val="FFFF00"/>
                </a:solidFill>
                <a:latin typeface="Arial"/>
                <a:cs typeface="Arial"/>
              </a:rPr>
            </a:br>
            <a:r>
              <a:rPr lang="en-US" dirty="0" smtClean="0">
                <a:solidFill>
                  <a:srgbClr val="FFFF00"/>
                </a:solidFill>
                <a:latin typeface="Arial"/>
                <a:cs typeface="Arial"/>
              </a:rPr>
              <a:t/>
            </a:r>
            <a:br>
              <a:rPr lang="en-US" dirty="0" smtClean="0">
                <a:solidFill>
                  <a:srgbClr val="FFFF00"/>
                </a:solidFill>
                <a:latin typeface="Arial"/>
                <a:cs typeface="Arial"/>
              </a:rPr>
            </a:br>
            <a:r>
              <a:rPr lang="en-US" dirty="0" smtClean="0">
                <a:solidFill>
                  <a:srgbClr val="FFFF00"/>
                </a:solidFill>
                <a:latin typeface="Arial"/>
                <a:cs typeface="Arial"/>
              </a:rPr>
              <a:t/>
            </a:r>
            <a:br>
              <a:rPr lang="en-US" dirty="0" smtClean="0">
                <a:solidFill>
                  <a:srgbClr val="FFFF00"/>
                </a:solidFill>
                <a:latin typeface="Arial"/>
                <a:cs typeface="Arial"/>
              </a:rPr>
            </a:br>
            <a:r>
              <a:rPr lang="en-US" dirty="0" smtClean="0">
                <a:solidFill>
                  <a:srgbClr val="FFFF00"/>
                </a:solidFill>
                <a:latin typeface="Arial"/>
                <a:cs typeface="Arial"/>
              </a:rPr>
              <a:t>Mowing Decks</a:t>
            </a:r>
            <a:r>
              <a:rPr lang="en-US" dirty="0" smtClean="0">
                <a:solidFill>
                  <a:srgbClr val="FFFF00"/>
                </a:solidFill>
              </a:rPr>
              <a:t/>
            </a:r>
            <a:br>
              <a:rPr lang="en-US" dirty="0" smtClean="0">
                <a:solidFill>
                  <a:srgbClr val="FFFF00"/>
                </a:solidFill>
              </a:rPr>
            </a:br>
            <a:endParaRPr lang="en-US" dirty="0">
              <a:solidFill>
                <a:srgbClr val="FFFF00"/>
              </a:solidFill>
            </a:endParaRPr>
          </a:p>
        </p:txBody>
      </p:sp>
      <p:pic>
        <p:nvPicPr>
          <p:cNvPr id="11" name="Content Placeholder 10" descr="yourfile.gif.jpeg.gif"/>
          <p:cNvPicPr>
            <a:picLocks noGrp="1" noChangeAspect="1"/>
          </p:cNvPicPr>
          <p:nvPr>
            <p:ph sz="half" idx="1"/>
          </p:nvPr>
        </p:nvPicPr>
        <p:blipFill>
          <a:blip r:embed="rId2" cstate="print"/>
          <a:srcRect t="-34332" b="-34332"/>
          <a:stretch>
            <a:fillRect/>
          </a:stretch>
        </p:blipFill>
        <p:spPr>
          <a:xfrm>
            <a:off x="457200" y="1341120"/>
            <a:ext cx="4038600" cy="4526280"/>
          </a:xfrm>
        </p:spPr>
      </p:pic>
      <p:sp>
        <p:nvSpPr>
          <p:cNvPr id="10" name="Content Placeholder 9"/>
          <p:cNvSpPr>
            <a:spLocks noGrp="1"/>
          </p:cNvSpPr>
          <p:nvPr>
            <p:ph sz="half" idx="2"/>
          </p:nvPr>
        </p:nvSpPr>
        <p:spPr/>
        <p:txBody>
          <a:bodyPr/>
          <a:lstStyle/>
          <a:p>
            <a:endParaRPr lang="en-US" dirty="0"/>
          </a:p>
        </p:txBody>
      </p:sp>
      <p:sp>
        <p:nvSpPr>
          <p:cNvPr id="6" name="TextBox 5"/>
          <p:cNvSpPr txBox="1"/>
          <p:nvPr/>
        </p:nvSpPr>
        <p:spPr>
          <a:xfrm>
            <a:off x="457200" y="5029200"/>
            <a:ext cx="1677679" cy="276999"/>
          </a:xfrm>
          <a:prstGeom prst="rect">
            <a:avLst/>
          </a:prstGeom>
          <a:noFill/>
        </p:spPr>
        <p:txBody>
          <a:bodyPr wrap="none" rtlCol="0">
            <a:spAutoFit/>
          </a:bodyPr>
          <a:lstStyle/>
          <a:p>
            <a:r>
              <a:rPr lang="en-US" sz="1200" i="1" dirty="0" smtClean="0">
                <a:solidFill>
                  <a:schemeClr val="bg1"/>
                </a:solidFill>
              </a:rPr>
              <a:t>Single spindle model</a:t>
            </a:r>
            <a:endParaRPr lang="en-US" sz="1200" i="1" dirty="0">
              <a:solidFill>
                <a:schemeClr val="bg1"/>
              </a:solidFill>
            </a:endParaRPr>
          </a:p>
        </p:txBody>
      </p:sp>
      <p:sp>
        <p:nvSpPr>
          <p:cNvPr id="7" name="TextBox 6"/>
          <p:cNvSpPr txBox="1"/>
          <p:nvPr/>
        </p:nvSpPr>
        <p:spPr>
          <a:xfrm>
            <a:off x="5105400" y="5029200"/>
            <a:ext cx="1383871" cy="276999"/>
          </a:xfrm>
          <a:prstGeom prst="rect">
            <a:avLst/>
          </a:prstGeom>
          <a:noFill/>
        </p:spPr>
        <p:txBody>
          <a:bodyPr wrap="none" rtlCol="0">
            <a:spAutoFit/>
          </a:bodyPr>
          <a:lstStyle/>
          <a:p>
            <a:r>
              <a:rPr lang="en-US" sz="1200" i="1" dirty="0" smtClean="0">
                <a:solidFill>
                  <a:srgbClr val="000000"/>
                </a:solidFill>
              </a:rPr>
              <a:t>Flex-wing model</a:t>
            </a:r>
            <a:endParaRPr lang="en-US" sz="1200" i="1" dirty="0">
              <a:solidFill>
                <a:srgbClr val="000000"/>
              </a:solidFill>
            </a:endParaRPr>
          </a:p>
        </p:txBody>
      </p:sp>
      <p:pic>
        <p:nvPicPr>
          <p:cNvPr id="8" name="Picture 7" descr="Screen shot 2010-03-23 at 6.48.41 PM.png"/>
          <p:cNvPicPr>
            <a:picLocks noChangeAspect="1"/>
          </p:cNvPicPr>
          <p:nvPr/>
        </p:nvPicPr>
        <p:blipFill>
          <a:blip r:embed="rId3" cstate="print"/>
          <a:stretch>
            <a:fillRect/>
          </a:stretch>
        </p:blipFill>
        <p:spPr>
          <a:xfrm>
            <a:off x="5100728" y="2286000"/>
            <a:ext cx="3464583" cy="25908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dirty="0" smtClean="0">
                <a:solidFill>
                  <a:srgbClr val="DFCF04"/>
                </a:solidFill>
                <a:latin typeface="Arial"/>
                <a:cs typeface="Arial"/>
              </a:rPr>
              <a:t>Mowing Deck Fatalities</a:t>
            </a:r>
            <a:endParaRPr lang="en-US" dirty="0">
              <a:solidFill>
                <a:srgbClr val="DFCF04"/>
              </a:solidFill>
              <a:latin typeface="Arial"/>
              <a:cs typeface="Arial"/>
            </a:endParaRPr>
          </a:p>
        </p:txBody>
      </p:sp>
      <p:sp>
        <p:nvSpPr>
          <p:cNvPr id="2" name="Text Placeholder 1"/>
          <p:cNvSpPr>
            <a:spLocks noGrp="1"/>
          </p:cNvSpPr>
          <p:nvPr>
            <p:ph type="body" idx="1"/>
          </p:nvPr>
        </p:nvSpPr>
        <p:spPr/>
        <p:txBody>
          <a:bodyPr/>
          <a:lstStyle/>
          <a:p>
            <a:endParaRPr lang="en-US"/>
          </a:p>
        </p:txBody>
      </p:sp>
      <p:sp>
        <p:nvSpPr>
          <p:cNvPr id="6" name="Text Placeholder 5"/>
          <p:cNvSpPr>
            <a:spLocks noGrp="1"/>
          </p:cNvSpPr>
          <p:nvPr>
            <p:ph type="body" sz="half" idx="3"/>
          </p:nvPr>
        </p:nvSpPr>
        <p:spPr/>
        <p:txBody>
          <a:bodyPr/>
          <a:lstStyle/>
          <a:p>
            <a:endParaRPr lang="en-US"/>
          </a:p>
        </p:txBody>
      </p:sp>
      <p:sp>
        <p:nvSpPr>
          <p:cNvPr id="3" name="Content Placeholder 2"/>
          <p:cNvSpPr>
            <a:spLocks noGrp="1"/>
          </p:cNvSpPr>
          <p:nvPr>
            <p:ph sz="quarter" idx="2"/>
          </p:nvPr>
        </p:nvSpPr>
        <p:spPr/>
        <p:txBody>
          <a:bodyPr/>
          <a:lstStyle/>
          <a:p>
            <a:endParaRPr lang="en-US" sz="2400" dirty="0" smtClean="0">
              <a:latin typeface="Arial"/>
              <a:cs typeface="Arial"/>
            </a:endParaRPr>
          </a:p>
          <a:p>
            <a:r>
              <a:rPr lang="en-US" sz="2400" dirty="0" smtClean="0">
                <a:latin typeface="Arial"/>
                <a:cs typeface="Arial"/>
              </a:rPr>
              <a:t>Man propped his mowing deck up to access the bottom for maintenance. The piece of equipment fell directly on him crushing him to death because he did not secure it well enough</a:t>
            </a:r>
            <a:r>
              <a:rPr lang="en-US" sz="1200" dirty="0" smtClean="0">
                <a:latin typeface="Arial"/>
                <a:cs typeface="Arial"/>
              </a:rPr>
              <a:t>                                                                                                  </a:t>
            </a:r>
            <a:r>
              <a:rPr lang="en-US" sz="1200" dirty="0" smtClean="0">
                <a:hlinkClick r:id="rId2"/>
              </a:rPr>
              <a:t>www.tractorbynet.com</a:t>
            </a:r>
            <a:endParaRPr lang="en-US" sz="1200" i="1" dirty="0" smtClean="0"/>
          </a:p>
          <a:p>
            <a:endParaRPr lang="en-US" dirty="0"/>
          </a:p>
        </p:txBody>
      </p:sp>
      <p:pic>
        <p:nvPicPr>
          <p:cNvPr id="7" name="Content Placeholder 6" descr="20100415205637_4m55s.png"/>
          <p:cNvPicPr>
            <a:picLocks noGrp="1" noChangeAspect="1"/>
          </p:cNvPicPr>
          <p:nvPr>
            <p:ph sz="quarter" idx="4"/>
          </p:nvPr>
        </p:nvPicPr>
        <p:blipFill>
          <a:blip r:embed="rId3" cstate="print"/>
          <a:srcRect t="-15017" b="-15017"/>
          <a:stretch>
            <a:fillRect/>
          </a:stretch>
        </p:blipFill>
        <p:spPr/>
      </p:pic>
      <p:pic>
        <p:nvPicPr>
          <p:cNvPr id="8" name="Picture 7" descr="20100415215904_4m34s.png"/>
          <p:cNvPicPr>
            <a:picLocks noChangeAspect="1"/>
          </p:cNvPicPr>
          <p:nvPr/>
        </p:nvPicPr>
        <p:blipFill>
          <a:blip r:embed="rId4" cstate="print"/>
          <a:stretch>
            <a:fillRect/>
          </a:stretch>
        </p:blipFill>
        <p:spPr>
          <a:xfrm>
            <a:off x="4648200" y="2819400"/>
            <a:ext cx="4038599" cy="3028949"/>
          </a:xfrm>
          <a:prstGeom prst="rect">
            <a:avLst/>
          </a:prstGeom>
        </p:spPr>
      </p:pic>
      <p:pic>
        <p:nvPicPr>
          <p:cNvPr id="9" name="Picture 8" descr="20100415221447_5m9s.png"/>
          <p:cNvPicPr>
            <a:picLocks noChangeAspect="1"/>
          </p:cNvPicPr>
          <p:nvPr/>
        </p:nvPicPr>
        <p:blipFill>
          <a:blip r:embed="rId5" cstate="print"/>
          <a:stretch>
            <a:fillRect/>
          </a:stretch>
        </p:blipFill>
        <p:spPr>
          <a:xfrm>
            <a:off x="4648200" y="2819400"/>
            <a:ext cx="4038600" cy="30289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latin typeface="Arial"/>
                <a:cs typeface="Arial"/>
              </a:rPr>
              <a:t>OSHA Data: Injuries and Fatalities</a:t>
            </a:r>
            <a:endParaRPr lang="en-US" dirty="0">
              <a:solidFill>
                <a:srgbClr val="FFFF00"/>
              </a:solidFill>
              <a:latin typeface="Arial"/>
              <a:cs typeface="Arial"/>
            </a:endParaRPr>
          </a:p>
        </p:txBody>
      </p:sp>
      <p:sp>
        <p:nvSpPr>
          <p:cNvPr id="3" name="Content Placeholder 2"/>
          <p:cNvSpPr>
            <a:spLocks noGrp="1"/>
          </p:cNvSpPr>
          <p:nvPr>
            <p:ph sz="half" idx="1"/>
          </p:nvPr>
        </p:nvSpPr>
        <p:spPr/>
        <p:txBody>
          <a:bodyPr>
            <a:normAutofit fontScale="70000" lnSpcReduction="20000"/>
          </a:bodyPr>
          <a:lstStyle/>
          <a:p>
            <a:pPr>
              <a:buClr>
                <a:schemeClr val="tx1"/>
              </a:buClr>
              <a:buNone/>
            </a:pPr>
            <a:endParaRPr lang="en-US" sz="2118" dirty="0" smtClean="0">
              <a:latin typeface="Arial"/>
              <a:cs typeface="Arial"/>
            </a:endParaRPr>
          </a:p>
          <a:p>
            <a:pPr>
              <a:buClr>
                <a:schemeClr val="tx1"/>
              </a:buClr>
            </a:pPr>
            <a:r>
              <a:rPr lang="en-US" sz="2323" dirty="0" smtClean="0">
                <a:latin typeface="Arial"/>
                <a:cs typeface="Arial"/>
              </a:rPr>
              <a:t>Worker was mowing tall grass with a tractor and an attached Bush </a:t>
            </a:r>
            <a:r>
              <a:rPr lang="en-US" sz="2323" dirty="0" smtClean="0">
                <a:latin typeface="Arial"/>
                <a:cs typeface="Arial"/>
              </a:rPr>
              <a:t>Hog. </a:t>
            </a:r>
            <a:r>
              <a:rPr lang="en-US" sz="2323" dirty="0" smtClean="0">
                <a:latin typeface="Arial"/>
                <a:cs typeface="Arial"/>
              </a:rPr>
              <a:t>He was later found underneath the 48” Bush Hog with his head sticking out.</a:t>
            </a:r>
          </a:p>
          <a:p>
            <a:pPr>
              <a:buClr>
                <a:schemeClr val="tx1"/>
              </a:buClr>
              <a:buNone/>
            </a:pPr>
            <a:endParaRPr lang="en-US" sz="2323" dirty="0" smtClean="0"/>
          </a:p>
          <a:p>
            <a:pPr>
              <a:buClr>
                <a:schemeClr val="tx1"/>
              </a:buClr>
              <a:buNone/>
            </a:pPr>
            <a:endParaRPr lang="en-US" sz="2323" dirty="0" smtClean="0">
              <a:latin typeface="Arial"/>
              <a:cs typeface="Arial"/>
            </a:endParaRPr>
          </a:p>
          <a:p>
            <a:pPr>
              <a:buClr>
                <a:schemeClr val="tx1"/>
              </a:buClr>
              <a:buNone/>
            </a:pPr>
            <a:endParaRPr lang="en-US" sz="2323" dirty="0" smtClean="0">
              <a:latin typeface="Arial"/>
              <a:cs typeface="Arial"/>
            </a:endParaRPr>
          </a:p>
          <a:p>
            <a:pPr>
              <a:buClr>
                <a:schemeClr val="tx1"/>
              </a:buClr>
            </a:pPr>
            <a:r>
              <a:rPr lang="en-US" sz="2323" dirty="0" smtClean="0">
                <a:latin typeface="Arial"/>
                <a:cs typeface="Arial"/>
              </a:rPr>
              <a:t>Worker tied a rope around himself and a coworker held the other end to help stabilize him so he could clear brush around a pond. A tractor with an attached bush hog was mowing grass in the area. The loose end of the rope got caught in the bush hog and pulled the employee into the tractor’s protective cage. Employee died from head injuries.</a:t>
            </a:r>
          </a:p>
          <a:p>
            <a:pPr>
              <a:buNone/>
            </a:pPr>
            <a:r>
              <a:rPr lang="en-US" sz="2118" dirty="0" smtClean="0">
                <a:latin typeface="Arial"/>
                <a:cs typeface="Arial"/>
              </a:rPr>
              <a:t>				</a:t>
            </a:r>
            <a:r>
              <a:rPr lang="en-US" sz="1419" i="1" dirty="0" smtClean="0">
                <a:solidFill>
                  <a:schemeClr val="bg2"/>
                </a:solidFill>
                <a:latin typeface="Arial"/>
                <a:cs typeface="Arial"/>
              </a:rPr>
              <a:t>Information extracted from OSHA construction worker fatality data (1990-2007</a:t>
            </a:r>
            <a:r>
              <a:rPr lang="en-US" sz="2118" i="1" dirty="0" smtClean="0">
                <a:solidFill>
                  <a:schemeClr val="bg2"/>
                </a:solidFill>
                <a:latin typeface="Arial"/>
                <a:cs typeface="Arial"/>
              </a:rPr>
              <a:t>)</a:t>
            </a:r>
            <a:endParaRPr lang="en-US" sz="2118" i="1" dirty="0">
              <a:solidFill>
                <a:schemeClr val="bg2"/>
              </a:solidFill>
              <a:latin typeface="Arial"/>
              <a:cs typeface="Arial"/>
            </a:endParaRPr>
          </a:p>
        </p:txBody>
      </p:sp>
      <p:pic>
        <p:nvPicPr>
          <p:cNvPr id="5" name="Content Placeholder 4" descr="2829000637_08432b69b3_o.jpg"/>
          <p:cNvPicPr>
            <a:picLocks noGrp="1" noChangeAspect="1"/>
          </p:cNvPicPr>
          <p:nvPr>
            <p:ph sz="half" idx="2"/>
          </p:nvPr>
        </p:nvPicPr>
        <p:blipFill>
          <a:blip r:embed="rId2" cstate="print"/>
          <a:srcRect t="-49815" b="-49815"/>
          <a:stretch>
            <a:fillRect/>
          </a:stretch>
        </p:blipFill>
        <p:spPr>
          <a:xfrm>
            <a:off x="4648200" y="1371600"/>
            <a:ext cx="4038600" cy="4526280"/>
          </a:xfrm>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rgbClr val="FFFF00"/>
                </a:solidFill>
                <a:latin typeface="Arial"/>
                <a:cs typeface="Arial"/>
              </a:rPr>
              <a:t>OSHA Data: Injuries and Fatalities</a:t>
            </a:r>
            <a:endParaRPr lang="en-US" dirty="0">
              <a:solidFill>
                <a:srgbClr val="FFFF00"/>
              </a:solidFill>
              <a:latin typeface="Arial"/>
              <a:cs typeface="Arial"/>
            </a:endParaRPr>
          </a:p>
        </p:txBody>
      </p:sp>
      <p:sp>
        <p:nvSpPr>
          <p:cNvPr id="5" name="Content Placeholder 4"/>
          <p:cNvSpPr>
            <a:spLocks noGrp="1"/>
          </p:cNvSpPr>
          <p:nvPr>
            <p:ph sz="half" idx="1"/>
          </p:nvPr>
        </p:nvSpPr>
        <p:spPr/>
        <p:txBody>
          <a:bodyPr>
            <a:normAutofit/>
          </a:bodyPr>
          <a:lstStyle/>
          <a:p>
            <a:pPr>
              <a:buClr>
                <a:schemeClr val="tx1"/>
              </a:buClr>
            </a:pPr>
            <a:r>
              <a:rPr lang="en-US" sz="2400" dirty="0" smtClean="0">
                <a:latin typeface="Arial"/>
                <a:cs typeface="Arial"/>
              </a:rPr>
              <a:t>Worker was driving his personal farm tractor with an attached bush hog while clearing vegetation on a construction lot. Employee drove tractor assembly close to an embankment when the tractor overturned and pinned him under the right side of the tractor.</a:t>
            </a:r>
          </a:p>
          <a:p>
            <a:endParaRPr lang="en-US" dirty="0"/>
          </a:p>
        </p:txBody>
      </p:sp>
      <p:pic>
        <p:nvPicPr>
          <p:cNvPr id="12" name="Content Placeholder 11" descr="20100415115231_5m19s.png"/>
          <p:cNvPicPr>
            <a:picLocks noGrp="1" noChangeAspect="1"/>
          </p:cNvPicPr>
          <p:nvPr>
            <p:ph sz="half" idx="2"/>
          </p:nvPr>
        </p:nvPicPr>
        <p:blipFill>
          <a:blip r:embed="rId2" cstate="print"/>
          <a:srcRect t="-24712" b="-24712"/>
          <a:stretch>
            <a:fillRect/>
          </a:stretch>
        </p:blipFill>
        <p:spPr/>
      </p:pic>
      <p:pic>
        <p:nvPicPr>
          <p:cNvPr id="13" name="Picture 12" descr="20100415120616_5m2s.png"/>
          <p:cNvPicPr>
            <a:picLocks noChangeAspect="1"/>
          </p:cNvPicPr>
          <p:nvPr/>
        </p:nvPicPr>
        <p:blipFill>
          <a:blip r:embed="rId3" cstate="print"/>
          <a:stretch>
            <a:fillRect/>
          </a:stretch>
        </p:blipFill>
        <p:spPr>
          <a:xfrm>
            <a:off x="4648200" y="2362200"/>
            <a:ext cx="4064000" cy="304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Autofit/>
          </a:bodyPr>
          <a:lstStyle/>
          <a:p>
            <a:pPr algn="l"/>
            <a:r>
              <a:rPr lang="en-US" sz="2000" dirty="0" smtClean="0">
                <a:solidFill>
                  <a:srgbClr val="FFFF00"/>
                </a:solidFill>
                <a:latin typeface="Arial"/>
                <a:cs typeface="Arial"/>
              </a:rPr>
              <a:t/>
            </a:r>
            <a:br>
              <a:rPr lang="en-US" sz="2000" dirty="0" smtClean="0">
                <a:solidFill>
                  <a:srgbClr val="FFFF00"/>
                </a:solidFill>
                <a:latin typeface="Arial"/>
                <a:cs typeface="Arial"/>
              </a:rPr>
            </a:br>
            <a:r>
              <a:rPr lang="en-US" sz="3600" dirty="0" smtClean="0">
                <a:solidFill>
                  <a:srgbClr val="FFFF00"/>
                </a:solidFill>
                <a:latin typeface="Arial"/>
                <a:cs typeface="Arial"/>
              </a:rPr>
              <a:t>OSHA Regulations</a:t>
            </a:r>
            <a:r>
              <a:rPr lang="en-US" sz="2000" dirty="0" smtClean="0">
                <a:solidFill>
                  <a:srgbClr val="FFFF00"/>
                </a:solidFill>
                <a:latin typeface="Arial"/>
                <a:cs typeface="Arial"/>
              </a:rPr>
              <a:t/>
            </a:r>
            <a:br>
              <a:rPr lang="en-US" sz="2000" dirty="0" smtClean="0">
                <a:solidFill>
                  <a:srgbClr val="FFFF00"/>
                </a:solidFill>
                <a:latin typeface="Arial"/>
                <a:cs typeface="Arial"/>
              </a:rPr>
            </a:br>
            <a:r>
              <a:rPr lang="en-US" sz="1800" dirty="0" smtClean="0">
                <a:solidFill>
                  <a:schemeClr val="tx2">
                    <a:lumMod val="25000"/>
                  </a:schemeClr>
                </a:solidFill>
                <a:latin typeface="Arial"/>
                <a:cs typeface="Arial"/>
              </a:rPr>
              <a:t>U.S. Public Law 91-596 (The Williams-</a:t>
            </a:r>
            <a:r>
              <a:rPr lang="en-US" sz="1800" dirty="0" err="1" smtClean="0">
                <a:solidFill>
                  <a:schemeClr val="tx2">
                    <a:lumMod val="25000"/>
                  </a:schemeClr>
                </a:solidFill>
                <a:latin typeface="Arial"/>
                <a:cs typeface="Arial"/>
              </a:rPr>
              <a:t>Steiger</a:t>
            </a:r>
            <a:r>
              <a:rPr lang="en-US" sz="1800" dirty="0" smtClean="0">
                <a:solidFill>
                  <a:schemeClr val="tx2">
                    <a:lumMod val="25000"/>
                  </a:schemeClr>
                </a:solidFill>
                <a:latin typeface="Arial"/>
                <a:cs typeface="Arial"/>
              </a:rPr>
              <a:t> Occupational and Health Act of 1970) OSHA</a:t>
            </a:r>
            <a:endParaRPr lang="en-US" sz="1800" dirty="0">
              <a:solidFill>
                <a:schemeClr val="tx2">
                  <a:lumMod val="25000"/>
                </a:schemeClr>
              </a:solidFill>
              <a:latin typeface="Arial"/>
              <a:cs typeface="Arial"/>
            </a:endParaRPr>
          </a:p>
        </p:txBody>
      </p:sp>
      <p:sp>
        <p:nvSpPr>
          <p:cNvPr id="3" name="Content Placeholder 2"/>
          <p:cNvSpPr>
            <a:spLocks noGrp="1"/>
          </p:cNvSpPr>
          <p:nvPr>
            <p:ph idx="1"/>
          </p:nvPr>
        </p:nvSpPr>
        <p:spPr>
          <a:xfrm>
            <a:off x="457200" y="1371600"/>
            <a:ext cx="8229600" cy="5029200"/>
          </a:xfrm>
        </p:spPr>
        <p:txBody>
          <a:bodyPr>
            <a:normAutofit/>
          </a:bodyPr>
          <a:lstStyle/>
          <a:p>
            <a:pPr>
              <a:buNone/>
            </a:pPr>
            <a:r>
              <a:rPr lang="en-US" sz="1800" dirty="0" smtClean="0">
                <a:solidFill>
                  <a:srgbClr val="FFFF00"/>
                </a:solidFill>
                <a:latin typeface="Arial"/>
                <a:cs typeface="Arial"/>
              </a:rPr>
              <a:t>	</a:t>
            </a:r>
            <a:r>
              <a:rPr lang="en-US" sz="1800" u="sng" dirty="0" smtClean="0">
                <a:solidFill>
                  <a:srgbClr val="FFFF00"/>
                </a:solidFill>
                <a:latin typeface="Arial"/>
                <a:cs typeface="Arial"/>
              </a:rPr>
              <a:t>Current OSHA regulations state (but are not limited to) instructions to</a:t>
            </a:r>
            <a:r>
              <a:rPr lang="en-US" sz="1800" dirty="0" smtClean="0">
                <a:solidFill>
                  <a:srgbClr val="FFFF00"/>
                </a:solidFill>
                <a:latin typeface="Arial"/>
                <a:cs typeface="Arial"/>
              </a:rPr>
              <a:t>:</a:t>
            </a:r>
          </a:p>
          <a:p>
            <a:pPr>
              <a:buNone/>
            </a:pPr>
            <a:endParaRPr lang="en-US" dirty="0" smtClean="0">
              <a:solidFill>
                <a:srgbClr val="FFFF00"/>
              </a:solidFill>
              <a:latin typeface="Arial"/>
              <a:cs typeface="Arial"/>
            </a:endParaRPr>
          </a:p>
          <a:p>
            <a:pPr>
              <a:buClr>
                <a:schemeClr val="tx1"/>
              </a:buClr>
            </a:pPr>
            <a:r>
              <a:rPr lang="en-US" dirty="0" smtClean="0">
                <a:latin typeface="Arial"/>
                <a:cs typeface="Arial"/>
              </a:rPr>
              <a:t>Keep all guards in place when the machine is in operation</a:t>
            </a:r>
          </a:p>
          <a:p>
            <a:pPr>
              <a:buClr>
                <a:schemeClr val="tx1"/>
              </a:buClr>
            </a:pPr>
            <a:endParaRPr lang="en-US" dirty="0" smtClean="0">
              <a:latin typeface="Arial"/>
              <a:cs typeface="Arial"/>
            </a:endParaRPr>
          </a:p>
          <a:p>
            <a:pPr>
              <a:buClr>
                <a:schemeClr val="tx1"/>
              </a:buClr>
            </a:pPr>
            <a:r>
              <a:rPr lang="en-US" dirty="0" smtClean="0">
                <a:latin typeface="Arial"/>
                <a:cs typeface="Arial"/>
              </a:rPr>
              <a:t>Permit no riders on equipment</a:t>
            </a:r>
          </a:p>
          <a:p>
            <a:pPr>
              <a:buClr>
                <a:schemeClr val="tx1"/>
              </a:buClr>
            </a:pPr>
            <a:endParaRPr lang="en-US" dirty="0" smtClean="0">
              <a:latin typeface="Arial"/>
              <a:cs typeface="Arial"/>
            </a:endParaRPr>
          </a:p>
          <a:p>
            <a:pPr>
              <a:buClr>
                <a:schemeClr val="tx1"/>
              </a:buClr>
            </a:pPr>
            <a:r>
              <a:rPr lang="en-US" dirty="0" smtClean="0"/>
              <a:t>Make sure everyone is clear of machinery before starting the engine, engaging power, or operating the machine.</a:t>
            </a:r>
          </a:p>
          <a:p>
            <a:pPr>
              <a:buClr>
                <a:schemeClr val="tx1"/>
              </a:buClr>
              <a:buNone/>
            </a:pPr>
            <a:endParaRPr lang="en-US" dirty="0" smtClean="0">
              <a:solidFill>
                <a:schemeClr val="bg1">
                  <a:lumMod val="95000"/>
                </a:schemeClr>
              </a:solidFill>
              <a:latin typeface="Arial"/>
              <a:cs typeface="Arial"/>
            </a:endParaRPr>
          </a:p>
          <a:p>
            <a:pPr>
              <a:buNone/>
            </a:pPr>
            <a:endParaRPr lang="en-US" dirty="0">
              <a:latin typeface="Arial"/>
              <a:cs typeface="Arial"/>
            </a:endParaRPr>
          </a:p>
        </p:txBody>
      </p:sp>
      <p:sp>
        <p:nvSpPr>
          <p:cNvPr id="4" name="TextBox 3"/>
          <p:cNvSpPr txBox="1"/>
          <p:nvPr/>
        </p:nvSpPr>
        <p:spPr>
          <a:xfrm>
            <a:off x="3886200" y="5791200"/>
            <a:ext cx="4893198" cy="461665"/>
          </a:xfrm>
          <a:prstGeom prst="rect">
            <a:avLst/>
          </a:prstGeom>
          <a:noFill/>
        </p:spPr>
        <p:txBody>
          <a:bodyPr wrap="none" rtlCol="0">
            <a:spAutoFit/>
          </a:bodyPr>
          <a:lstStyle/>
          <a:p>
            <a:r>
              <a:rPr lang="en-US" sz="1200" dirty="0" smtClean="0">
                <a:latin typeface="Arial"/>
                <a:cs typeface="Arial"/>
              </a:rPr>
              <a:t>Bush Hog 3715 Operator’s Manual, Available at </a:t>
            </a:r>
          </a:p>
          <a:p>
            <a:r>
              <a:rPr lang="en-US" sz="1200" i="1" dirty="0" smtClean="0">
                <a:latin typeface="Arial"/>
                <a:cs typeface="Arial"/>
              </a:rPr>
              <a:t>http://www.bushhog.com/ContentFiles/Documents/Manuals/3715.pdf</a:t>
            </a:r>
            <a:endParaRPr lang="en-US" sz="1200" i="1" dirty="0">
              <a:latin typeface="Arial"/>
              <a:cs typeface="Aria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latin typeface="Arial"/>
                <a:cs typeface="Arial"/>
              </a:rPr>
              <a:t>Safety Precautions- PPE</a:t>
            </a:r>
            <a:endParaRPr lang="en-US" dirty="0">
              <a:solidFill>
                <a:srgbClr val="FFFF00"/>
              </a:solidFill>
              <a:latin typeface="Arial"/>
              <a:cs typeface="Arial"/>
            </a:endParaRPr>
          </a:p>
        </p:txBody>
      </p:sp>
      <p:sp>
        <p:nvSpPr>
          <p:cNvPr id="3" name="Content Placeholder 2"/>
          <p:cNvSpPr>
            <a:spLocks noGrp="1"/>
          </p:cNvSpPr>
          <p:nvPr>
            <p:ph idx="1"/>
          </p:nvPr>
        </p:nvSpPr>
        <p:spPr>
          <a:xfrm>
            <a:off x="457200" y="1600201"/>
            <a:ext cx="8229600" cy="2057399"/>
          </a:xfrm>
        </p:spPr>
        <p:txBody>
          <a:bodyPr>
            <a:normAutofit fontScale="92500" lnSpcReduction="20000"/>
          </a:bodyPr>
          <a:lstStyle/>
          <a:p>
            <a:pPr lvl="0">
              <a:buClr>
                <a:schemeClr val="tx1"/>
              </a:buClr>
            </a:pPr>
            <a:r>
              <a:rPr lang="en-US" dirty="0" smtClean="0">
                <a:latin typeface="Arial"/>
                <a:cs typeface="Arial"/>
              </a:rPr>
              <a:t>Personal protective equipment such as, protection for eyes, hearing, feet, hands, and head,  along with seatbelt should be worn by operator at all times during operation and maintenance.</a:t>
            </a:r>
          </a:p>
          <a:p>
            <a:pPr>
              <a:buNone/>
            </a:pPr>
            <a:endParaRPr lang="en-US" dirty="0"/>
          </a:p>
        </p:txBody>
      </p:sp>
      <p:pic>
        <p:nvPicPr>
          <p:cNvPr id="24578" name="Picture 2" descr="See full size image">
            <a:hlinkClick r:id="rId2"/>
          </p:cNvPr>
          <p:cNvPicPr>
            <a:picLocks noChangeAspect="1" noChangeArrowheads="1"/>
          </p:cNvPicPr>
          <p:nvPr/>
        </p:nvPicPr>
        <p:blipFill>
          <a:blip r:embed="rId3" cstate="print"/>
          <a:srcRect/>
          <a:stretch>
            <a:fillRect/>
          </a:stretch>
        </p:blipFill>
        <p:spPr bwMode="auto">
          <a:xfrm>
            <a:off x="533400" y="4191000"/>
            <a:ext cx="1219200" cy="1219200"/>
          </a:xfrm>
          <a:prstGeom prst="rect">
            <a:avLst/>
          </a:prstGeom>
          <a:noFill/>
        </p:spPr>
      </p:pic>
      <p:pic>
        <p:nvPicPr>
          <p:cNvPr id="24580" name="Picture 4" descr="http://tbn1.google.com/images?q=tbn:AJhJt6m6aNqJTM:http://news.thomasnet.com/images/large/481/481889.jpg">
            <a:hlinkClick r:id="rId4"/>
          </p:cNvPr>
          <p:cNvPicPr>
            <a:picLocks noChangeAspect="1" noChangeArrowheads="1"/>
          </p:cNvPicPr>
          <p:nvPr/>
        </p:nvPicPr>
        <p:blipFill>
          <a:blip r:embed="rId5" cstate="print"/>
          <a:srcRect/>
          <a:stretch>
            <a:fillRect/>
          </a:stretch>
        </p:blipFill>
        <p:spPr bwMode="auto">
          <a:xfrm>
            <a:off x="2057400" y="4191000"/>
            <a:ext cx="1381125" cy="1285876"/>
          </a:xfrm>
          <a:prstGeom prst="rect">
            <a:avLst/>
          </a:prstGeom>
          <a:noFill/>
        </p:spPr>
      </p:pic>
      <p:pic>
        <p:nvPicPr>
          <p:cNvPr id="24582" name="Picture 6" descr="http://tbn1.google.com/images?q=tbn:IaKJrEuDF4z1AM:http://www.bolderclaims.co.uk/Images/hard%2520hat.jpg">
            <a:hlinkClick r:id="rId6"/>
          </p:cNvPr>
          <p:cNvPicPr>
            <a:picLocks noChangeAspect="1" noChangeArrowheads="1"/>
          </p:cNvPicPr>
          <p:nvPr/>
        </p:nvPicPr>
        <p:blipFill>
          <a:blip r:embed="rId7" cstate="print"/>
          <a:srcRect/>
          <a:stretch>
            <a:fillRect/>
          </a:stretch>
        </p:blipFill>
        <p:spPr bwMode="auto">
          <a:xfrm>
            <a:off x="3886200" y="3657600"/>
            <a:ext cx="1143000" cy="1143001"/>
          </a:xfrm>
          <a:prstGeom prst="rect">
            <a:avLst/>
          </a:prstGeom>
          <a:noFill/>
        </p:spPr>
      </p:pic>
      <p:pic>
        <p:nvPicPr>
          <p:cNvPr id="24584" name="Picture 8" descr="http://tbn0.google.com/images?q=tbn:XSR44R9OWuFhaM:http://www.northerntool.com/images/product/images/8484_lg.jpg">
            <a:hlinkClick r:id="rId8"/>
          </p:cNvPr>
          <p:cNvPicPr>
            <a:picLocks noChangeAspect="1" noChangeArrowheads="1"/>
          </p:cNvPicPr>
          <p:nvPr/>
        </p:nvPicPr>
        <p:blipFill>
          <a:blip r:embed="rId9" cstate="print"/>
          <a:srcRect/>
          <a:stretch>
            <a:fillRect/>
          </a:stretch>
        </p:blipFill>
        <p:spPr bwMode="auto">
          <a:xfrm>
            <a:off x="5562600" y="4114800"/>
            <a:ext cx="1181100" cy="1181101"/>
          </a:xfrm>
          <a:prstGeom prst="rect">
            <a:avLst/>
          </a:prstGeom>
          <a:noFill/>
        </p:spPr>
      </p:pic>
      <p:pic>
        <p:nvPicPr>
          <p:cNvPr id="24586" name="Picture 10" descr="http://tbn2.google.com/images?q=tbn:UpeWHLG96UCddM:http://1.bp.blogspot.com/_ha-mK0OjlT8/SYB6SiRkOUI/AAAAAAAAAi8/53QECuSnOmE/s400/biker-boots-774529.jpg">
            <a:hlinkClick r:id="rId10"/>
          </p:cNvPr>
          <p:cNvPicPr>
            <a:picLocks noChangeAspect="1" noChangeArrowheads="1"/>
          </p:cNvPicPr>
          <p:nvPr/>
        </p:nvPicPr>
        <p:blipFill>
          <a:blip r:embed="rId11" cstate="print"/>
          <a:srcRect/>
          <a:stretch>
            <a:fillRect/>
          </a:stretch>
        </p:blipFill>
        <p:spPr bwMode="auto">
          <a:xfrm>
            <a:off x="7239000" y="4191000"/>
            <a:ext cx="1123950" cy="962025"/>
          </a:xfrm>
          <a:prstGeom prst="rect">
            <a:avLst/>
          </a:prstGeom>
          <a:noFill/>
        </p:spPr>
      </p:pic>
      <p:pic>
        <p:nvPicPr>
          <p:cNvPr id="24588" name="Picture 12" descr="http://tbn1.google.com/images?q=tbn:aT19nqywg8463M:http://firefighterclosecalls.com/images/seat_belt5.jpg">
            <a:hlinkClick r:id="rId12"/>
          </p:cNvPr>
          <p:cNvPicPr>
            <a:picLocks noChangeAspect="1" noChangeArrowheads="1"/>
          </p:cNvPicPr>
          <p:nvPr/>
        </p:nvPicPr>
        <p:blipFill>
          <a:blip r:embed="rId13" cstate="print"/>
          <a:srcRect/>
          <a:stretch>
            <a:fillRect/>
          </a:stretch>
        </p:blipFill>
        <p:spPr bwMode="auto">
          <a:xfrm>
            <a:off x="3733800" y="5105400"/>
            <a:ext cx="1447800" cy="1420989"/>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latin typeface="Arial"/>
                <a:cs typeface="Arial"/>
              </a:rPr>
              <a:t>Safety Precautions</a:t>
            </a:r>
            <a:endParaRPr lang="en-US" dirty="0">
              <a:solidFill>
                <a:srgbClr val="FFFF00"/>
              </a:solidFill>
              <a:latin typeface="Arial"/>
              <a:cs typeface="Arial"/>
            </a:endParaRPr>
          </a:p>
        </p:txBody>
      </p:sp>
      <p:sp>
        <p:nvSpPr>
          <p:cNvPr id="3" name="Content Placeholder 2"/>
          <p:cNvSpPr>
            <a:spLocks noGrp="1"/>
          </p:cNvSpPr>
          <p:nvPr>
            <p:ph idx="1"/>
          </p:nvPr>
        </p:nvSpPr>
        <p:spPr>
          <a:xfrm>
            <a:off x="457200" y="1600200"/>
            <a:ext cx="4572000" cy="4525963"/>
          </a:xfrm>
        </p:spPr>
        <p:txBody>
          <a:bodyPr>
            <a:normAutofit/>
          </a:bodyPr>
          <a:lstStyle/>
          <a:p>
            <a:pPr>
              <a:buClr>
                <a:schemeClr val="tx1"/>
              </a:buClr>
            </a:pPr>
            <a:r>
              <a:rPr lang="en-US" sz="2800" dirty="0" smtClean="0">
                <a:latin typeface="Arial"/>
                <a:cs typeface="Arial"/>
              </a:rPr>
              <a:t>First and foremost- READ OPERATOR’S MANUAL</a:t>
            </a:r>
          </a:p>
          <a:p>
            <a:pPr>
              <a:buClr>
                <a:schemeClr val="tx1"/>
              </a:buClr>
              <a:buNone/>
            </a:pPr>
            <a:endParaRPr lang="en-US" sz="2800" dirty="0" smtClean="0">
              <a:latin typeface="Arial"/>
              <a:cs typeface="Arial"/>
            </a:endParaRPr>
          </a:p>
          <a:p>
            <a:pPr>
              <a:buClr>
                <a:schemeClr val="tx1"/>
              </a:buClr>
            </a:pPr>
            <a:r>
              <a:rPr lang="en-US" sz="2800" dirty="0" smtClean="0">
                <a:latin typeface="Arial"/>
                <a:cs typeface="Arial"/>
              </a:rPr>
              <a:t>By becoming familiar with this manual, operator will learn pertinent facts on maintenance and safety procedures.</a:t>
            </a:r>
            <a:endParaRPr lang="en-US" sz="2800" dirty="0">
              <a:latin typeface="Arial"/>
              <a:cs typeface="Arial"/>
            </a:endParaRPr>
          </a:p>
        </p:txBody>
      </p:sp>
      <p:pic>
        <p:nvPicPr>
          <p:cNvPr id="27650" name="Picture 2" descr="http://www.financialnut.com/wp-content/uploads/2008/12/boy_reading_-_cartoon_2.jpg"/>
          <p:cNvPicPr>
            <a:picLocks noChangeAspect="1" noChangeArrowheads="1"/>
          </p:cNvPicPr>
          <p:nvPr/>
        </p:nvPicPr>
        <p:blipFill>
          <a:blip r:embed="rId2" cstate="print"/>
          <a:srcRect/>
          <a:stretch>
            <a:fillRect/>
          </a:stretch>
        </p:blipFill>
        <p:spPr bwMode="auto">
          <a:xfrm>
            <a:off x="5638800" y="1905000"/>
            <a:ext cx="2667000" cy="3333750"/>
          </a:xfrm>
          <a:prstGeom prst="rect">
            <a:avLst/>
          </a:prstGeom>
          <a:noFill/>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FFFF00"/>
                </a:solidFill>
                <a:latin typeface="Arial"/>
                <a:cs typeface="Arial"/>
              </a:rPr>
              <a:t>Safety Precautions cont.</a:t>
            </a:r>
            <a:endParaRPr lang="en-US" dirty="0">
              <a:solidFill>
                <a:srgbClr val="FFFF00"/>
              </a:solidFill>
              <a:latin typeface="Arial"/>
              <a:cs typeface="Arial"/>
            </a:endParaRPr>
          </a:p>
        </p:txBody>
      </p:sp>
      <p:sp>
        <p:nvSpPr>
          <p:cNvPr id="3" name="Content Placeholder 2"/>
          <p:cNvSpPr>
            <a:spLocks noGrp="1"/>
          </p:cNvSpPr>
          <p:nvPr>
            <p:ph idx="1"/>
          </p:nvPr>
        </p:nvSpPr>
        <p:spPr>
          <a:xfrm>
            <a:off x="457200" y="1600200"/>
            <a:ext cx="3886200" cy="4267199"/>
          </a:xfrm>
        </p:spPr>
        <p:txBody>
          <a:bodyPr>
            <a:normAutofit fontScale="77500" lnSpcReduction="20000"/>
          </a:bodyPr>
          <a:lstStyle/>
          <a:p>
            <a:pPr lvl="0">
              <a:buClr>
                <a:schemeClr val="tx1"/>
              </a:buClr>
            </a:pPr>
            <a:r>
              <a:rPr lang="en-US" dirty="0" smtClean="0">
                <a:latin typeface="Arial"/>
                <a:cs typeface="Arial"/>
              </a:rPr>
              <a:t>Before starting or operating the equipment, make a walk around inspection to check for any defects on the equipment.</a:t>
            </a:r>
          </a:p>
          <a:p>
            <a:pPr lvl="0">
              <a:buClr>
                <a:schemeClr val="tx1"/>
              </a:buClr>
              <a:buNone/>
            </a:pPr>
            <a:endParaRPr lang="en-US" dirty="0" smtClean="0">
              <a:latin typeface="Arial"/>
              <a:cs typeface="Arial"/>
            </a:endParaRPr>
          </a:p>
          <a:p>
            <a:pPr>
              <a:buClr>
                <a:schemeClr val="tx1"/>
              </a:buClr>
            </a:pPr>
            <a:r>
              <a:rPr lang="en-US" dirty="0" smtClean="0">
                <a:latin typeface="Arial"/>
                <a:cs typeface="Arial"/>
              </a:rPr>
              <a:t>Do not operate shredder without all guards and shields in place and in good condition.</a:t>
            </a:r>
            <a:endParaRPr lang="en-US" dirty="0">
              <a:latin typeface="Arial"/>
              <a:cs typeface="Arial"/>
            </a:endParaRPr>
          </a:p>
        </p:txBody>
      </p:sp>
      <p:pic>
        <p:nvPicPr>
          <p:cNvPr id="21507" name="Picture 3"/>
          <p:cNvPicPr>
            <a:picLocks noChangeAspect="1" noChangeArrowheads="1"/>
          </p:cNvPicPr>
          <p:nvPr/>
        </p:nvPicPr>
        <p:blipFill>
          <a:blip r:embed="rId2" cstate="print"/>
          <a:srcRect/>
          <a:stretch>
            <a:fillRect/>
          </a:stretch>
        </p:blipFill>
        <p:spPr bwMode="auto">
          <a:xfrm>
            <a:off x="4876800" y="2209800"/>
            <a:ext cx="3571874" cy="3214687"/>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FFFF00"/>
                </a:solidFill>
                <a:latin typeface="Arial"/>
                <a:cs typeface="Arial"/>
              </a:rPr>
              <a:t>Safety Precautions cont.</a:t>
            </a:r>
            <a:endParaRPr lang="en-US" dirty="0">
              <a:solidFill>
                <a:srgbClr val="FFFF00"/>
              </a:solidFill>
              <a:latin typeface="Arial"/>
              <a:cs typeface="Arial"/>
            </a:endParaRPr>
          </a:p>
        </p:txBody>
      </p:sp>
      <p:sp>
        <p:nvSpPr>
          <p:cNvPr id="7" name="Content Placeholder 6"/>
          <p:cNvSpPr>
            <a:spLocks noGrp="1"/>
          </p:cNvSpPr>
          <p:nvPr>
            <p:ph sz="half" idx="1"/>
          </p:nvPr>
        </p:nvSpPr>
        <p:spPr>
          <a:xfrm>
            <a:off x="152400" y="1600200"/>
            <a:ext cx="3886200" cy="4572000"/>
          </a:xfrm>
        </p:spPr>
        <p:txBody>
          <a:bodyPr/>
          <a:lstStyle/>
          <a:p>
            <a:r>
              <a:rPr lang="en-US" dirty="0" smtClean="0"/>
              <a:t>Do not operate machinery while other workers are working in the relative vicinity</a:t>
            </a:r>
            <a:r>
              <a:rPr lang="en-US" dirty="0" smtClean="0">
                <a:solidFill>
                  <a:schemeClr val="bg1"/>
                </a:solidFill>
              </a:rPr>
              <a:t>.</a:t>
            </a:r>
            <a:endParaRPr lang="en-US" dirty="0">
              <a:solidFill>
                <a:schemeClr val="bg1"/>
              </a:solidFill>
            </a:endParaRPr>
          </a:p>
        </p:txBody>
      </p:sp>
      <p:pic>
        <p:nvPicPr>
          <p:cNvPr id="9" name="Content Placeholder 8" descr="20100415112722_2m37s.png"/>
          <p:cNvPicPr>
            <a:picLocks noGrp="1" noChangeAspect="1"/>
          </p:cNvPicPr>
          <p:nvPr>
            <p:ph sz="half" idx="2"/>
          </p:nvPr>
        </p:nvPicPr>
        <p:blipFill>
          <a:blip r:embed="rId2" cstate="print"/>
          <a:srcRect t="-24712" b="-24712"/>
          <a:stretch>
            <a:fillRect/>
          </a:stretch>
        </p:blipFill>
        <p:spPr>
          <a:xfrm>
            <a:off x="3962400" y="914400"/>
            <a:ext cx="4724400" cy="5294894"/>
          </a:xfr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FFFF00"/>
                </a:solidFill>
                <a:latin typeface="Arial"/>
                <a:cs typeface="Arial"/>
              </a:rPr>
              <a:t>Safety Precautions cont.</a:t>
            </a:r>
            <a:endParaRPr lang="en-US" dirty="0">
              <a:solidFill>
                <a:srgbClr val="FFFF00"/>
              </a:solidFill>
              <a:latin typeface="Arial"/>
              <a:cs typeface="Arial"/>
            </a:endParaRPr>
          </a:p>
        </p:txBody>
      </p:sp>
      <p:sp>
        <p:nvSpPr>
          <p:cNvPr id="3" name="Content Placeholder 2"/>
          <p:cNvSpPr>
            <a:spLocks noGrp="1"/>
          </p:cNvSpPr>
          <p:nvPr>
            <p:ph idx="1"/>
          </p:nvPr>
        </p:nvSpPr>
        <p:spPr>
          <a:xfrm>
            <a:off x="457200" y="1600200"/>
            <a:ext cx="4038600" cy="4525963"/>
          </a:xfrm>
        </p:spPr>
        <p:txBody>
          <a:bodyPr>
            <a:normAutofit/>
          </a:bodyPr>
          <a:lstStyle/>
          <a:p>
            <a:pPr lvl="0">
              <a:buClr>
                <a:schemeClr val="tx1"/>
              </a:buClr>
            </a:pPr>
            <a:r>
              <a:rPr lang="en-US" dirty="0" smtClean="0">
                <a:latin typeface="Arial"/>
                <a:cs typeface="Arial"/>
              </a:rPr>
              <a:t>Pay attention to and become aware of all safety alert symbols and signs</a:t>
            </a:r>
            <a:r>
              <a:rPr lang="en-US" dirty="0" smtClean="0">
                <a:solidFill>
                  <a:schemeClr val="bg1">
                    <a:lumMod val="95000"/>
                  </a:schemeClr>
                </a:solidFill>
                <a:latin typeface="Arial"/>
                <a:cs typeface="Arial"/>
              </a:rPr>
              <a:t>.</a:t>
            </a:r>
          </a:p>
        </p:txBody>
      </p:sp>
      <p:pic>
        <p:nvPicPr>
          <p:cNvPr id="1029" name="Picture 5" descr="http://www.wpclipart.com/signs_symbol/safety_signs/caution_sign_w_exclamation.png"/>
          <p:cNvPicPr>
            <a:picLocks noChangeAspect="1" noChangeArrowheads="1"/>
          </p:cNvPicPr>
          <p:nvPr/>
        </p:nvPicPr>
        <p:blipFill>
          <a:blip r:embed="rId2" cstate="print"/>
          <a:srcRect/>
          <a:stretch>
            <a:fillRect/>
          </a:stretch>
        </p:blipFill>
        <p:spPr bwMode="auto">
          <a:xfrm>
            <a:off x="5486400" y="3429000"/>
            <a:ext cx="2819400" cy="1783419"/>
          </a:xfrm>
          <a:prstGeom prst="rect">
            <a:avLst/>
          </a:prstGeom>
          <a:noFill/>
        </p:spPr>
      </p:pic>
      <p:pic>
        <p:nvPicPr>
          <p:cNvPr id="1031" name="Picture 7" descr="http://www.cksinfo.com/clipart/education/signs/danger.png"/>
          <p:cNvPicPr>
            <a:picLocks noChangeAspect="1" noChangeArrowheads="1"/>
          </p:cNvPicPr>
          <p:nvPr/>
        </p:nvPicPr>
        <p:blipFill>
          <a:blip r:embed="rId3" cstate="print"/>
          <a:srcRect/>
          <a:stretch>
            <a:fillRect/>
          </a:stretch>
        </p:blipFill>
        <p:spPr bwMode="auto">
          <a:xfrm>
            <a:off x="5638800" y="1524000"/>
            <a:ext cx="2654423" cy="1828800"/>
          </a:xfrm>
          <a:prstGeom prst="rect">
            <a:avLst/>
          </a:prstGeom>
          <a:noFill/>
        </p:spPr>
      </p:pic>
      <p:pic>
        <p:nvPicPr>
          <p:cNvPr id="1032" name="Picture 8" descr="C:\Users\wafaa\Desktop\Richard%20Tell%20Associates%20RF%20Warning%20sign.jpg"/>
          <p:cNvPicPr>
            <a:picLocks noChangeAspect="1" noChangeArrowheads="1"/>
          </p:cNvPicPr>
          <p:nvPr/>
        </p:nvPicPr>
        <p:blipFill>
          <a:blip r:embed="rId4" cstate="print"/>
          <a:srcRect/>
          <a:stretch>
            <a:fillRect/>
          </a:stretch>
        </p:blipFill>
        <p:spPr bwMode="auto">
          <a:xfrm>
            <a:off x="4343400" y="5334000"/>
            <a:ext cx="4000500" cy="1143000"/>
          </a:xfrm>
          <a:prstGeom prst="rect">
            <a:avLst/>
          </a:prstGeom>
          <a:noFill/>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FFFF00"/>
                </a:solidFill>
                <a:latin typeface="Arial"/>
                <a:cs typeface="Arial"/>
              </a:rPr>
              <a:t>Safety Precautions cont.</a:t>
            </a:r>
            <a:endParaRPr lang="en-US" dirty="0">
              <a:solidFill>
                <a:srgbClr val="FFFF00"/>
              </a:solidFill>
              <a:latin typeface="Arial"/>
              <a:cs typeface="Arial"/>
            </a:endParaRPr>
          </a:p>
        </p:txBody>
      </p:sp>
      <p:sp>
        <p:nvSpPr>
          <p:cNvPr id="3" name="Content Placeholder 2"/>
          <p:cNvSpPr>
            <a:spLocks noGrp="1"/>
          </p:cNvSpPr>
          <p:nvPr>
            <p:ph idx="1"/>
          </p:nvPr>
        </p:nvSpPr>
        <p:spPr>
          <a:xfrm>
            <a:off x="457200" y="1600200"/>
            <a:ext cx="4038600" cy="4267199"/>
          </a:xfrm>
        </p:spPr>
        <p:txBody>
          <a:bodyPr>
            <a:normAutofit/>
          </a:bodyPr>
          <a:lstStyle/>
          <a:p>
            <a:pPr>
              <a:buClr>
                <a:schemeClr val="tx1"/>
              </a:buClr>
            </a:pPr>
            <a:r>
              <a:rPr lang="en-US" dirty="0" smtClean="0">
                <a:latin typeface="Arial"/>
                <a:cs typeface="Arial"/>
              </a:rPr>
              <a:t>Make sure that all equipment, tractor and mowing deck, has appropriate safety signs and are visible at all times</a:t>
            </a:r>
          </a:p>
        </p:txBody>
      </p:sp>
      <p:pic>
        <p:nvPicPr>
          <p:cNvPr id="14" name="Picture 13" descr="2567052604_d2935bff6e_b.jpg"/>
          <p:cNvPicPr>
            <a:picLocks noChangeAspect="1"/>
          </p:cNvPicPr>
          <p:nvPr/>
        </p:nvPicPr>
        <p:blipFill>
          <a:blip r:embed="rId2" cstate="print"/>
          <a:stretch>
            <a:fillRect/>
          </a:stretch>
        </p:blipFill>
        <p:spPr>
          <a:xfrm>
            <a:off x="5257800" y="4191094"/>
            <a:ext cx="3006725" cy="2255962"/>
          </a:xfrm>
          <a:prstGeom prst="rect">
            <a:avLst/>
          </a:prstGeom>
        </p:spPr>
      </p:pic>
      <p:pic>
        <p:nvPicPr>
          <p:cNvPr id="15" name="Picture 14" descr="2566232211_e34f9a645c_b.jpg"/>
          <p:cNvPicPr>
            <a:picLocks noChangeAspect="1"/>
          </p:cNvPicPr>
          <p:nvPr/>
        </p:nvPicPr>
        <p:blipFill>
          <a:blip r:embed="rId3" cstate="print"/>
          <a:stretch>
            <a:fillRect/>
          </a:stretch>
        </p:blipFill>
        <p:spPr>
          <a:xfrm>
            <a:off x="5214590" y="1676400"/>
            <a:ext cx="3046760" cy="2286000"/>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dirty="0" smtClean="0">
                <a:solidFill>
                  <a:schemeClr val="tx2">
                    <a:lumMod val="50000"/>
                  </a:schemeClr>
                </a:solidFill>
              </a:rPr>
              <a:t>Also known as a:</a:t>
            </a:r>
            <a:endParaRPr lang="en-US" dirty="0">
              <a:solidFill>
                <a:schemeClr val="tx2">
                  <a:lumMod val="50000"/>
                </a:schemeClr>
              </a:solidFill>
            </a:endParaRPr>
          </a:p>
        </p:txBody>
      </p:sp>
      <p:pic>
        <p:nvPicPr>
          <p:cNvPr id="4" name="Content Placeholder 3" descr="3806115929_a491477d0e_o.jpg"/>
          <p:cNvPicPr>
            <a:picLocks noGrp="1" noChangeAspect="1"/>
          </p:cNvPicPr>
          <p:nvPr>
            <p:ph idx="1"/>
          </p:nvPr>
        </p:nvPicPr>
        <p:blipFill>
          <a:blip r:embed="rId2" cstate="print"/>
          <a:srcRect l="-9977" r="-9977"/>
          <a:stretch>
            <a:fillRect/>
          </a:stretch>
        </p:blipFill>
        <p:spPr>
          <a:xfrm>
            <a:off x="1143000" y="2057400"/>
            <a:ext cx="6583680" cy="3657600"/>
          </a:xfrm>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FFFF00"/>
                </a:solidFill>
                <a:latin typeface="Arial"/>
                <a:cs typeface="Arial"/>
              </a:rPr>
              <a:t>Safety Precautions cont.</a:t>
            </a:r>
            <a:endParaRPr lang="en-US" dirty="0">
              <a:solidFill>
                <a:srgbClr val="FFFF00"/>
              </a:solidFill>
              <a:latin typeface="Arial"/>
              <a:cs typeface="Arial"/>
            </a:endParaRPr>
          </a:p>
        </p:txBody>
      </p:sp>
      <p:sp>
        <p:nvSpPr>
          <p:cNvPr id="3" name="Content Placeholder 2"/>
          <p:cNvSpPr>
            <a:spLocks noGrp="1"/>
          </p:cNvSpPr>
          <p:nvPr>
            <p:ph idx="1"/>
          </p:nvPr>
        </p:nvSpPr>
        <p:spPr>
          <a:xfrm>
            <a:off x="457200" y="1600200"/>
            <a:ext cx="4191000" cy="4724399"/>
          </a:xfrm>
        </p:spPr>
        <p:txBody>
          <a:bodyPr>
            <a:normAutofit/>
          </a:bodyPr>
          <a:lstStyle/>
          <a:p>
            <a:pPr>
              <a:buClr>
                <a:schemeClr val="tx1"/>
              </a:buClr>
            </a:pPr>
            <a:r>
              <a:rPr lang="en-US" dirty="0" smtClean="0">
                <a:latin typeface="Arial"/>
                <a:cs typeface="Arial"/>
              </a:rPr>
              <a:t>Never touch equipment while running. Keep hands and feet away from the blades, and do not start the equipment if a person is in close proximity.</a:t>
            </a:r>
            <a:endParaRPr lang="en-US" dirty="0">
              <a:latin typeface="Arial"/>
              <a:cs typeface="Arial"/>
            </a:endParaRPr>
          </a:p>
        </p:txBody>
      </p:sp>
      <p:pic>
        <p:nvPicPr>
          <p:cNvPr id="5" name="Picture 4" descr="Screen shot 2010-04-15 at 9.24.03 PM.png"/>
          <p:cNvPicPr>
            <a:picLocks noChangeAspect="1"/>
          </p:cNvPicPr>
          <p:nvPr/>
        </p:nvPicPr>
        <p:blipFill>
          <a:blip r:embed="rId2" cstate="print"/>
          <a:stretch>
            <a:fillRect/>
          </a:stretch>
        </p:blipFill>
        <p:spPr>
          <a:xfrm>
            <a:off x="4343400" y="1676400"/>
            <a:ext cx="4400216" cy="2814163"/>
          </a:xfrm>
          <a:prstGeom prst="rect">
            <a:avLst/>
          </a:prstGeom>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FFFF00"/>
                </a:solidFill>
                <a:latin typeface="Arial"/>
                <a:cs typeface="Arial"/>
              </a:rPr>
              <a:t>Safety Precautions cont.</a:t>
            </a:r>
            <a:endParaRPr lang="en-US" dirty="0">
              <a:solidFill>
                <a:srgbClr val="FFFF00"/>
              </a:solidFill>
              <a:latin typeface="Arial"/>
              <a:cs typeface="Arial"/>
            </a:endParaRPr>
          </a:p>
        </p:txBody>
      </p:sp>
      <p:sp>
        <p:nvSpPr>
          <p:cNvPr id="3" name="Content Placeholder 2"/>
          <p:cNvSpPr>
            <a:spLocks noGrp="1"/>
          </p:cNvSpPr>
          <p:nvPr>
            <p:ph idx="1"/>
          </p:nvPr>
        </p:nvSpPr>
        <p:spPr>
          <a:xfrm>
            <a:off x="457200" y="1600200"/>
            <a:ext cx="4114800" cy="4525963"/>
          </a:xfrm>
        </p:spPr>
        <p:txBody>
          <a:bodyPr>
            <a:normAutofit fontScale="85000" lnSpcReduction="20000"/>
          </a:bodyPr>
          <a:lstStyle/>
          <a:p>
            <a:pPr lvl="0">
              <a:buClr>
                <a:schemeClr val="tx1"/>
              </a:buClr>
            </a:pPr>
            <a:r>
              <a:rPr lang="en-US" dirty="0" smtClean="0">
                <a:latin typeface="Arial"/>
                <a:cs typeface="Arial"/>
              </a:rPr>
              <a:t>Clear the area of any object that can be picked up and thrown and inspect terrain conditions for soft spots, ditches, or holes.</a:t>
            </a:r>
          </a:p>
          <a:p>
            <a:pPr lvl="0">
              <a:buClr>
                <a:schemeClr val="tx1"/>
              </a:buClr>
              <a:buNone/>
            </a:pPr>
            <a:endParaRPr lang="en-US" dirty="0" smtClean="0">
              <a:latin typeface="Arial"/>
              <a:cs typeface="Arial"/>
            </a:endParaRPr>
          </a:p>
          <a:p>
            <a:pPr lvl="0">
              <a:buClr>
                <a:schemeClr val="tx1"/>
              </a:buClr>
            </a:pPr>
            <a:endParaRPr lang="en-US" dirty="0" smtClean="0">
              <a:latin typeface="Arial"/>
              <a:cs typeface="Arial"/>
            </a:endParaRPr>
          </a:p>
          <a:p>
            <a:pPr lvl="0">
              <a:buClr>
                <a:schemeClr val="tx1"/>
              </a:buClr>
            </a:pPr>
            <a:r>
              <a:rPr lang="en-US" dirty="0" smtClean="0">
                <a:latin typeface="Arial"/>
                <a:cs typeface="Arial"/>
              </a:rPr>
              <a:t>If possible, work in pairs in order to foresee any problems that the operator might not notice.</a:t>
            </a:r>
          </a:p>
          <a:p>
            <a:endParaRPr lang="en-US" dirty="0"/>
          </a:p>
        </p:txBody>
      </p:sp>
      <p:sp>
        <p:nvSpPr>
          <p:cNvPr id="4" name="TextBox 3"/>
          <p:cNvSpPr txBox="1"/>
          <p:nvPr/>
        </p:nvSpPr>
        <p:spPr>
          <a:xfrm>
            <a:off x="5257800" y="1905000"/>
            <a:ext cx="184731" cy="369332"/>
          </a:xfrm>
          <a:prstGeom prst="rect">
            <a:avLst/>
          </a:prstGeom>
          <a:noFill/>
        </p:spPr>
        <p:txBody>
          <a:bodyPr wrap="none" rtlCol="0">
            <a:spAutoFit/>
          </a:bodyPr>
          <a:lstStyle/>
          <a:p>
            <a:endParaRPr lang="en-US" dirty="0"/>
          </a:p>
        </p:txBody>
      </p:sp>
      <p:pic>
        <p:nvPicPr>
          <p:cNvPr id="23554" name="Picture 2"/>
          <p:cNvPicPr>
            <a:picLocks noChangeAspect="1" noChangeArrowheads="1"/>
          </p:cNvPicPr>
          <p:nvPr/>
        </p:nvPicPr>
        <p:blipFill>
          <a:blip r:embed="rId2" cstate="print"/>
          <a:srcRect/>
          <a:stretch>
            <a:fillRect/>
          </a:stretch>
        </p:blipFill>
        <p:spPr bwMode="auto">
          <a:xfrm>
            <a:off x="5105400" y="1524000"/>
            <a:ext cx="2604747" cy="2362200"/>
          </a:xfrm>
          <a:prstGeom prst="rect">
            <a:avLst/>
          </a:prstGeom>
          <a:noFill/>
          <a:ln w="9525">
            <a:noFill/>
            <a:miter lim="800000"/>
            <a:headEnd/>
            <a:tailEnd/>
          </a:ln>
          <a:effectLst/>
        </p:spPr>
      </p:pic>
      <p:pic>
        <p:nvPicPr>
          <p:cNvPr id="23555" name="Picture 3"/>
          <p:cNvPicPr>
            <a:picLocks noChangeAspect="1" noChangeArrowheads="1"/>
          </p:cNvPicPr>
          <p:nvPr/>
        </p:nvPicPr>
        <p:blipFill>
          <a:blip r:embed="rId3" cstate="print"/>
          <a:srcRect/>
          <a:stretch>
            <a:fillRect/>
          </a:stretch>
        </p:blipFill>
        <p:spPr bwMode="auto">
          <a:xfrm>
            <a:off x="5181600" y="4038600"/>
            <a:ext cx="2514600" cy="2358736"/>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latin typeface="Arial"/>
                <a:cs typeface="Arial"/>
              </a:rPr>
              <a:t>Safety Precautions cont.</a:t>
            </a:r>
            <a:endParaRPr lang="en-US" dirty="0">
              <a:solidFill>
                <a:srgbClr val="FFFF00"/>
              </a:solidFill>
              <a:latin typeface="Arial"/>
              <a:cs typeface="Arial"/>
            </a:endParaRPr>
          </a:p>
        </p:txBody>
      </p:sp>
      <p:sp>
        <p:nvSpPr>
          <p:cNvPr id="3" name="Content Placeholder 2"/>
          <p:cNvSpPr>
            <a:spLocks noGrp="1"/>
          </p:cNvSpPr>
          <p:nvPr>
            <p:ph idx="1"/>
          </p:nvPr>
        </p:nvSpPr>
        <p:spPr/>
        <p:txBody>
          <a:bodyPr>
            <a:normAutofit/>
          </a:bodyPr>
          <a:lstStyle/>
          <a:p>
            <a:pPr>
              <a:buClr>
                <a:schemeClr val="tx1"/>
              </a:buClr>
            </a:pPr>
            <a:r>
              <a:rPr lang="en-US" sz="2800" dirty="0" smtClean="0">
                <a:latin typeface="Arial"/>
                <a:cs typeface="Arial"/>
              </a:rPr>
              <a:t>Determine a reasonable cutting time when there is minimal traffic. While cutting is in operation, maintain a safe working distance from the traffic and bystanders</a:t>
            </a:r>
            <a:endParaRPr lang="en-US" sz="2800" dirty="0">
              <a:latin typeface="Arial"/>
              <a:cs typeface="Arial"/>
            </a:endParaRPr>
          </a:p>
        </p:txBody>
      </p:sp>
      <p:pic>
        <p:nvPicPr>
          <p:cNvPr id="6" name="Picture 5" descr="20901.gif"/>
          <p:cNvPicPr>
            <a:picLocks noChangeAspect="1"/>
          </p:cNvPicPr>
          <p:nvPr/>
        </p:nvPicPr>
        <p:blipFill>
          <a:blip r:embed="rId2" cstate="print"/>
          <a:stretch>
            <a:fillRect/>
          </a:stretch>
        </p:blipFill>
        <p:spPr>
          <a:xfrm>
            <a:off x="6019800" y="3657600"/>
            <a:ext cx="2350535" cy="2789301"/>
          </a:xfrm>
          <a:prstGeom prst="rect">
            <a:avLst/>
          </a:prstGeom>
        </p:spPr>
      </p:pic>
      <p:pic>
        <p:nvPicPr>
          <p:cNvPr id="22530" name="Picture 2"/>
          <p:cNvPicPr>
            <a:picLocks noChangeAspect="1" noChangeArrowheads="1"/>
          </p:cNvPicPr>
          <p:nvPr/>
        </p:nvPicPr>
        <p:blipFill>
          <a:blip r:embed="rId3" cstate="print"/>
          <a:srcRect/>
          <a:stretch>
            <a:fillRect/>
          </a:stretch>
        </p:blipFill>
        <p:spPr bwMode="auto">
          <a:xfrm>
            <a:off x="1143000" y="3657600"/>
            <a:ext cx="3200400" cy="275705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latin typeface="Arial"/>
                <a:cs typeface="Arial"/>
              </a:rPr>
              <a:t>Caring for the Mowing Deck</a:t>
            </a:r>
            <a:endParaRPr lang="en-US" dirty="0">
              <a:solidFill>
                <a:srgbClr val="FFFF00"/>
              </a:solidFill>
              <a:latin typeface="Arial"/>
              <a:cs typeface="Arial"/>
            </a:endParaRPr>
          </a:p>
        </p:txBody>
      </p:sp>
      <p:sp>
        <p:nvSpPr>
          <p:cNvPr id="3" name="Content Placeholder 2"/>
          <p:cNvSpPr>
            <a:spLocks noGrp="1"/>
          </p:cNvSpPr>
          <p:nvPr>
            <p:ph idx="1"/>
          </p:nvPr>
        </p:nvSpPr>
        <p:spPr/>
        <p:txBody>
          <a:bodyPr/>
          <a:lstStyle/>
          <a:p>
            <a:pPr>
              <a:buClr>
                <a:schemeClr val="tx1"/>
              </a:buClr>
            </a:pPr>
            <a:r>
              <a:rPr lang="en-US" dirty="0" smtClean="0">
                <a:latin typeface="Arial"/>
                <a:cs typeface="Arial"/>
              </a:rPr>
              <a:t>Blade sharpness is a key to efficient, safe mowing. Inspect the blades often, and replace them when they become too dull for additional sharpening.</a:t>
            </a:r>
          </a:p>
          <a:p>
            <a:pPr>
              <a:buClr>
                <a:schemeClr val="tx1"/>
              </a:buClr>
            </a:pPr>
            <a:endParaRPr lang="en-US" dirty="0" smtClean="0">
              <a:latin typeface="Arial"/>
              <a:cs typeface="Arial"/>
            </a:endParaRPr>
          </a:p>
          <a:p>
            <a:pPr>
              <a:buClr>
                <a:schemeClr val="tx1"/>
              </a:buClr>
            </a:pPr>
            <a:r>
              <a:rPr lang="en-US" dirty="0" smtClean="0">
                <a:latin typeface="Arial"/>
                <a:cs typeface="Arial"/>
              </a:rPr>
              <a:t>Check hydraulic lines for wear and leaks before every use.</a:t>
            </a:r>
          </a:p>
          <a:p>
            <a:pPr>
              <a:buNone/>
            </a:pPr>
            <a:endParaRPr lang="en-US"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solidFill>
                  <a:srgbClr val="FFFF00"/>
                </a:solidFill>
                <a:latin typeface="Arial"/>
                <a:cs typeface="Arial"/>
              </a:rPr>
              <a:t>Caring for the Mowing Deck</a:t>
            </a:r>
            <a:endParaRPr lang="en-US" dirty="0"/>
          </a:p>
        </p:txBody>
      </p:sp>
      <p:sp>
        <p:nvSpPr>
          <p:cNvPr id="3" name="Content Placeholder 2"/>
          <p:cNvSpPr>
            <a:spLocks noGrp="1"/>
          </p:cNvSpPr>
          <p:nvPr>
            <p:ph sz="half" idx="1"/>
          </p:nvPr>
        </p:nvSpPr>
        <p:spPr/>
        <p:txBody>
          <a:bodyPr>
            <a:normAutofit/>
          </a:bodyPr>
          <a:lstStyle/>
          <a:p>
            <a:pPr>
              <a:buClr>
                <a:schemeClr val="tx1"/>
              </a:buClr>
              <a:buNone/>
            </a:pPr>
            <a:endParaRPr lang="en-US" sz="2400" dirty="0" smtClean="0">
              <a:solidFill>
                <a:schemeClr val="bg1">
                  <a:lumMod val="95000"/>
                </a:schemeClr>
              </a:solidFill>
            </a:endParaRPr>
          </a:p>
          <a:p>
            <a:pPr>
              <a:buClr>
                <a:schemeClr val="tx1"/>
              </a:buClr>
            </a:pPr>
            <a:r>
              <a:rPr lang="en-US" sz="2400" dirty="0" smtClean="0">
                <a:latin typeface="Arial"/>
                <a:cs typeface="Arial"/>
              </a:rPr>
              <a:t>Stop engine, disconnect the power source, and wait for all machine movement to stop before servicing, adjusting, cleaning or unclogging the equipment. </a:t>
            </a:r>
          </a:p>
          <a:p>
            <a:pPr>
              <a:buClr>
                <a:schemeClr val="tx1"/>
              </a:buClr>
            </a:pPr>
            <a:endParaRPr lang="en-US" sz="2400" dirty="0" smtClean="0">
              <a:latin typeface="Arial"/>
              <a:cs typeface="Arial"/>
            </a:endParaRPr>
          </a:p>
          <a:p>
            <a:pPr>
              <a:buClr>
                <a:schemeClr val="tx1"/>
              </a:buClr>
            </a:pPr>
            <a:r>
              <a:rPr lang="en-US" sz="2400" dirty="0" smtClean="0">
                <a:latin typeface="Arial"/>
                <a:cs typeface="Arial"/>
              </a:rPr>
              <a:t>Keeping all parts in good condition is paramount to ensure safe machinery.</a:t>
            </a:r>
          </a:p>
        </p:txBody>
      </p:sp>
      <p:pic>
        <p:nvPicPr>
          <p:cNvPr id="6" name="Content Placeholder 5" descr="entropy.jpg"/>
          <p:cNvPicPr>
            <a:picLocks noGrp="1" noChangeAspect="1"/>
          </p:cNvPicPr>
          <p:nvPr>
            <p:ph sz="half" idx="2"/>
          </p:nvPr>
        </p:nvPicPr>
        <p:blipFill>
          <a:blip r:embed="rId2" cstate="print"/>
          <a:srcRect t="-24712" b="-24712"/>
          <a:stretch>
            <a:fillRect/>
          </a:stretch>
        </p:blipFill>
        <p:spPr>
          <a:xfrm>
            <a:off x="5015344" y="1219200"/>
            <a:ext cx="3671455" cy="4114800"/>
          </a:xfrm>
        </p:spPr>
      </p:pic>
      <p:pic>
        <p:nvPicPr>
          <p:cNvPr id="7" name="Picture 6" descr="yourfile.gif.jpeg.gif"/>
          <p:cNvPicPr>
            <a:picLocks noChangeAspect="1"/>
          </p:cNvPicPr>
          <p:nvPr/>
        </p:nvPicPr>
        <p:blipFill>
          <a:blip r:embed="rId3" cstate="print"/>
          <a:stretch>
            <a:fillRect/>
          </a:stretch>
        </p:blipFill>
        <p:spPr>
          <a:xfrm>
            <a:off x="4595956" y="1905000"/>
            <a:ext cx="4243244" cy="2819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latin typeface="Arial"/>
                <a:cs typeface="Arial"/>
              </a:rPr>
              <a:t>Caring for the Mowing Deck</a:t>
            </a:r>
            <a:endParaRPr lang="en-US" dirty="0">
              <a:solidFill>
                <a:srgbClr val="FFFF00"/>
              </a:solidFill>
              <a:latin typeface="Arial"/>
              <a:cs typeface="Arial"/>
            </a:endParaRPr>
          </a:p>
        </p:txBody>
      </p:sp>
      <p:sp>
        <p:nvSpPr>
          <p:cNvPr id="3" name="Content Placeholder 2"/>
          <p:cNvSpPr>
            <a:spLocks noGrp="1"/>
          </p:cNvSpPr>
          <p:nvPr>
            <p:ph idx="1"/>
          </p:nvPr>
        </p:nvSpPr>
        <p:spPr/>
        <p:txBody>
          <a:bodyPr>
            <a:normAutofit/>
          </a:bodyPr>
          <a:lstStyle/>
          <a:p>
            <a:pPr>
              <a:buClr>
                <a:schemeClr val="tx1"/>
              </a:buClr>
            </a:pPr>
            <a:r>
              <a:rPr lang="en-US" dirty="0" smtClean="0">
                <a:solidFill>
                  <a:schemeClr val="accent6">
                    <a:lumMod val="50000"/>
                  </a:schemeClr>
                </a:solidFill>
                <a:latin typeface="Arial"/>
                <a:cs typeface="Arial"/>
              </a:rPr>
              <a:t>Before each use….</a:t>
            </a:r>
            <a:r>
              <a:rPr lang="en-US" dirty="0" smtClean="0">
                <a:solidFill>
                  <a:srgbClr val="FF0000"/>
                </a:solidFill>
                <a:latin typeface="Arial"/>
                <a:cs typeface="Arial"/>
              </a:rPr>
              <a:t>Lubricate:</a:t>
            </a:r>
          </a:p>
          <a:p>
            <a:pPr>
              <a:buClr>
                <a:srgbClr val="FFFF00"/>
              </a:buClr>
              <a:buFont typeface="Wingdings" pitchFamily="2" charset="2"/>
              <a:buChar char="ü"/>
            </a:pPr>
            <a:r>
              <a:rPr lang="en-US" dirty="0" smtClean="0">
                <a:latin typeface="Arial"/>
                <a:cs typeface="Arial"/>
              </a:rPr>
              <a:t>Driveline Universal joints</a:t>
            </a:r>
          </a:p>
          <a:p>
            <a:pPr>
              <a:buClr>
                <a:srgbClr val="FFFF00"/>
              </a:buClr>
              <a:buFont typeface="Wingdings" pitchFamily="2" charset="2"/>
              <a:buChar char="ü"/>
            </a:pPr>
            <a:r>
              <a:rPr lang="en-US" dirty="0" smtClean="0">
                <a:latin typeface="Arial"/>
                <a:cs typeface="Arial"/>
              </a:rPr>
              <a:t>Driveline Guard</a:t>
            </a:r>
          </a:p>
          <a:p>
            <a:pPr>
              <a:buClr>
                <a:srgbClr val="FFFF00"/>
              </a:buClr>
              <a:buFont typeface="Wingdings" pitchFamily="2" charset="2"/>
              <a:buChar char="ü"/>
            </a:pPr>
            <a:r>
              <a:rPr lang="en-US" dirty="0" smtClean="0">
                <a:latin typeface="Arial"/>
                <a:cs typeface="Arial"/>
              </a:rPr>
              <a:t>Constant Velocity joint</a:t>
            </a:r>
          </a:p>
          <a:p>
            <a:pPr>
              <a:buClr>
                <a:srgbClr val="FFFF00"/>
              </a:buClr>
              <a:buFont typeface="Wingdings" pitchFamily="2" charset="2"/>
              <a:buChar char="ü"/>
            </a:pPr>
            <a:r>
              <a:rPr lang="en-US" dirty="0" smtClean="0">
                <a:latin typeface="Arial"/>
                <a:cs typeface="Arial"/>
              </a:rPr>
              <a:t>Axle Arms</a:t>
            </a:r>
          </a:p>
          <a:p>
            <a:pPr>
              <a:buClr>
                <a:srgbClr val="FFFF00"/>
              </a:buClr>
              <a:buFont typeface="Wingdings" pitchFamily="2" charset="2"/>
              <a:buChar char="ü"/>
            </a:pPr>
            <a:r>
              <a:rPr lang="en-US" dirty="0" smtClean="0">
                <a:latin typeface="Arial"/>
                <a:cs typeface="Arial"/>
              </a:rPr>
              <a:t>Axle Pivots</a:t>
            </a:r>
          </a:p>
          <a:p>
            <a:pPr>
              <a:buClr>
                <a:srgbClr val="FFFF00"/>
              </a:buClr>
              <a:buFont typeface="Wingdings" pitchFamily="2" charset="2"/>
              <a:buChar char="ü"/>
            </a:pPr>
            <a:r>
              <a:rPr lang="en-US" dirty="0" smtClean="0">
                <a:latin typeface="Arial"/>
                <a:cs typeface="Arial"/>
              </a:rPr>
              <a:t>Drivelines</a:t>
            </a:r>
          </a:p>
          <a:p>
            <a:pPr>
              <a:buClr>
                <a:srgbClr val="FFFF00"/>
              </a:buClr>
              <a:buFont typeface="Wingdings" pitchFamily="2" charset="2"/>
              <a:buChar char="ü"/>
            </a:pPr>
            <a:r>
              <a:rPr lang="en-US" dirty="0" smtClean="0">
                <a:latin typeface="Arial"/>
                <a:cs typeface="Arial"/>
              </a:rPr>
              <a:t>Gearboxes</a:t>
            </a:r>
          </a:p>
          <a:p>
            <a:endParaRPr lang="en-US" dirty="0" smtClean="0"/>
          </a:p>
          <a:p>
            <a:pPr>
              <a:buFont typeface="Wingdings" pitchFamily="2" charset="2"/>
              <a:buChar char="ü"/>
            </a:pPr>
            <a:endParaRPr lang="en-US"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6152" y="1981200"/>
            <a:ext cx="5237909" cy="2585323"/>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Think safety</a:t>
            </a:r>
          </a:p>
          <a:p>
            <a:pPr algn="ctr"/>
            <a:endParaRPr lang="en-US" sz="5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endParaRPr>
          </a:p>
          <a:p>
            <a:pPr algn="ctr"/>
            <a:r>
              <a:rPr lang="en-US" sz="5400" b="1" cap="all" spc="0"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Work Safely</a:t>
            </a:r>
            <a:endParaRPr lang="en-US" sz="5400" b="1" cap="all" spc="0"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latin typeface="Arial"/>
                <a:cs typeface="Arial"/>
              </a:rPr>
              <a:t>Mowing Deck Components</a:t>
            </a:r>
            <a:endParaRPr lang="en-US" dirty="0">
              <a:solidFill>
                <a:srgbClr val="FFFF00"/>
              </a:solidFill>
              <a:latin typeface="Arial"/>
              <a:cs typeface="Arial"/>
            </a:endParaRPr>
          </a:p>
        </p:txBody>
      </p:sp>
      <p:pic>
        <p:nvPicPr>
          <p:cNvPr id="1026" name="Picture 2"/>
          <p:cNvPicPr>
            <a:picLocks noGrp="1" noChangeAspect="1" noChangeArrowheads="1"/>
          </p:cNvPicPr>
          <p:nvPr>
            <p:ph idx="1"/>
          </p:nvPr>
        </p:nvPicPr>
        <p:blipFill>
          <a:blip r:embed="rId2" cstate="print"/>
          <a:srcRect t="-29701" b="-29701"/>
          <a:stretch>
            <a:fillRect/>
          </a:stretch>
        </p:blipFill>
        <p:spPr bwMode="auto">
          <a:xfrm>
            <a:off x="457200" y="2026920"/>
            <a:ext cx="8229600" cy="4526280"/>
          </a:xfrm>
          <a:prstGeom prst="rect">
            <a:avLst/>
          </a:prstGeom>
          <a:noFill/>
          <a:ln w="9525">
            <a:noFill/>
            <a:miter lim="800000"/>
            <a:headEnd/>
            <a:tailEnd/>
          </a:ln>
          <a:effectLst/>
        </p:spPr>
      </p:pic>
      <p:cxnSp>
        <p:nvCxnSpPr>
          <p:cNvPr id="9" name="Straight Arrow Connector 8"/>
          <p:cNvCxnSpPr/>
          <p:nvPr/>
        </p:nvCxnSpPr>
        <p:spPr>
          <a:xfrm rot="10800000" flipV="1">
            <a:off x="3124200" y="3200399"/>
            <a:ext cx="1828800" cy="533083"/>
          </a:xfrm>
          <a:prstGeom prst="straightConnector1">
            <a:avLst/>
          </a:prstGeom>
          <a:ln>
            <a:solidFill>
              <a:srgbClr val="FF0000">
                <a:alpha val="83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6324600" y="3657283"/>
            <a:ext cx="5334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762159" y="3733641"/>
            <a:ext cx="761683" cy="152400"/>
          </a:xfrm>
          <a:prstGeom prst="straightConnector1">
            <a:avLst/>
          </a:prstGeom>
          <a:ln>
            <a:solidFill>
              <a:srgbClr val="FF0000">
                <a:alpha val="83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3810000" y="4800283"/>
            <a:ext cx="762000" cy="1588"/>
          </a:xfrm>
          <a:prstGeom prst="straightConnector1">
            <a:avLst/>
          </a:prstGeom>
          <a:ln>
            <a:solidFill>
              <a:srgbClr val="FF0000">
                <a:alpha val="86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flipH="1" flipV="1">
            <a:off x="800894" y="4838383"/>
            <a:ext cx="380206" cy="794"/>
          </a:xfrm>
          <a:prstGeom prst="straightConnector1">
            <a:avLst/>
          </a:prstGeom>
          <a:ln>
            <a:solidFill>
              <a:srgbClr val="FF0000">
                <a:alpha val="79000"/>
              </a:srgbClr>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191000" y="2895600"/>
            <a:ext cx="1981200" cy="276999"/>
          </a:xfrm>
          <a:prstGeom prst="rect">
            <a:avLst/>
          </a:prstGeom>
          <a:noFill/>
        </p:spPr>
        <p:txBody>
          <a:bodyPr wrap="square" rtlCol="0">
            <a:spAutoFit/>
          </a:bodyPr>
          <a:lstStyle/>
          <a:p>
            <a:r>
              <a:rPr lang="en-US" sz="1200" dirty="0">
                <a:solidFill>
                  <a:srgbClr val="FF0000"/>
                </a:solidFill>
              </a:rPr>
              <a:t>Power Divider Gearbox</a:t>
            </a:r>
          </a:p>
        </p:txBody>
      </p:sp>
      <p:sp>
        <p:nvSpPr>
          <p:cNvPr id="28" name="TextBox 27"/>
          <p:cNvSpPr txBox="1"/>
          <p:nvPr/>
        </p:nvSpPr>
        <p:spPr>
          <a:xfrm>
            <a:off x="457200" y="2819400"/>
            <a:ext cx="1701157" cy="461665"/>
          </a:xfrm>
          <a:prstGeom prst="rect">
            <a:avLst/>
          </a:prstGeom>
          <a:noFill/>
        </p:spPr>
        <p:txBody>
          <a:bodyPr wrap="none" rtlCol="0">
            <a:spAutoFit/>
          </a:bodyPr>
          <a:lstStyle/>
          <a:p>
            <a:r>
              <a:rPr lang="en-US" sz="1200" dirty="0" smtClean="0">
                <a:solidFill>
                  <a:srgbClr val="FF0000"/>
                </a:solidFill>
              </a:rPr>
              <a:t>Driveline</a:t>
            </a:r>
          </a:p>
          <a:p>
            <a:r>
              <a:rPr lang="en-US" sz="1200" dirty="0" smtClean="0">
                <a:solidFill>
                  <a:srgbClr val="FF0000"/>
                </a:solidFill>
              </a:rPr>
              <a:t>(operated via the PTO</a:t>
            </a:r>
            <a:r>
              <a:rPr lang="en-US" sz="1200" dirty="0" smtClean="0"/>
              <a:t>)</a:t>
            </a:r>
            <a:endParaRPr lang="en-US" sz="1200" dirty="0"/>
          </a:p>
        </p:txBody>
      </p:sp>
      <p:cxnSp>
        <p:nvCxnSpPr>
          <p:cNvPr id="30" name="Straight Arrow Connector 29"/>
          <p:cNvCxnSpPr/>
          <p:nvPr/>
        </p:nvCxnSpPr>
        <p:spPr>
          <a:xfrm rot="5400000">
            <a:off x="7086600" y="3733483"/>
            <a:ext cx="533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239000" y="3352483"/>
            <a:ext cx="453970" cy="276999"/>
          </a:xfrm>
          <a:prstGeom prst="rect">
            <a:avLst/>
          </a:prstGeom>
          <a:noFill/>
        </p:spPr>
        <p:txBody>
          <a:bodyPr wrap="none" rtlCol="0">
            <a:spAutoFit/>
          </a:bodyPr>
          <a:lstStyle/>
          <a:p>
            <a:r>
              <a:rPr lang="en-US" sz="1200" dirty="0" smtClean="0"/>
              <a:t>Axle</a:t>
            </a:r>
            <a:endParaRPr lang="en-US" sz="1200" dirty="0"/>
          </a:p>
        </p:txBody>
      </p:sp>
      <p:sp>
        <p:nvSpPr>
          <p:cNvPr id="33" name="TextBox 32"/>
          <p:cNvSpPr txBox="1"/>
          <p:nvPr/>
        </p:nvSpPr>
        <p:spPr>
          <a:xfrm>
            <a:off x="6096000" y="3200083"/>
            <a:ext cx="1096967" cy="276999"/>
          </a:xfrm>
          <a:prstGeom prst="rect">
            <a:avLst/>
          </a:prstGeom>
          <a:noFill/>
        </p:spPr>
        <p:txBody>
          <a:bodyPr wrap="none" rtlCol="0">
            <a:spAutoFit/>
          </a:bodyPr>
          <a:lstStyle/>
          <a:p>
            <a:r>
              <a:rPr lang="en-US" sz="1200" dirty="0"/>
              <a:t>Blade Gearbox</a:t>
            </a:r>
          </a:p>
        </p:txBody>
      </p:sp>
      <p:sp>
        <p:nvSpPr>
          <p:cNvPr id="34" name="TextBox 33"/>
          <p:cNvSpPr txBox="1"/>
          <p:nvPr/>
        </p:nvSpPr>
        <p:spPr>
          <a:xfrm>
            <a:off x="533400" y="5028883"/>
            <a:ext cx="1031051" cy="461665"/>
          </a:xfrm>
          <a:prstGeom prst="rect">
            <a:avLst/>
          </a:prstGeom>
          <a:noFill/>
        </p:spPr>
        <p:txBody>
          <a:bodyPr wrap="none" rtlCol="0">
            <a:spAutoFit/>
          </a:bodyPr>
          <a:lstStyle/>
          <a:p>
            <a:r>
              <a:rPr lang="en-US" sz="1200" dirty="0">
                <a:solidFill>
                  <a:srgbClr val="FF0000"/>
                </a:solidFill>
              </a:rPr>
              <a:t>Self Leveling</a:t>
            </a:r>
          </a:p>
          <a:p>
            <a:r>
              <a:rPr lang="en-US" sz="1200" dirty="0">
                <a:solidFill>
                  <a:srgbClr val="FF0000"/>
                </a:solidFill>
              </a:rPr>
              <a:t>Clevis Hitch</a:t>
            </a:r>
          </a:p>
        </p:txBody>
      </p:sp>
      <p:sp>
        <p:nvSpPr>
          <p:cNvPr id="37" name="TextBox 36"/>
          <p:cNvSpPr txBox="1"/>
          <p:nvPr/>
        </p:nvSpPr>
        <p:spPr>
          <a:xfrm>
            <a:off x="3581400" y="5257483"/>
            <a:ext cx="990701" cy="276999"/>
          </a:xfrm>
          <a:prstGeom prst="rect">
            <a:avLst/>
          </a:prstGeom>
          <a:noFill/>
        </p:spPr>
        <p:txBody>
          <a:bodyPr wrap="none" rtlCol="0">
            <a:spAutoFit/>
          </a:bodyPr>
          <a:lstStyle/>
          <a:p>
            <a:r>
              <a:rPr lang="en-US" sz="1200" dirty="0">
                <a:solidFill>
                  <a:srgbClr val="FF0000"/>
                </a:solidFill>
              </a:rPr>
              <a:t>Wing Hinge</a:t>
            </a:r>
          </a:p>
        </p:txBody>
      </p:sp>
      <p:sp>
        <p:nvSpPr>
          <p:cNvPr id="46" name="TextBox 45"/>
          <p:cNvSpPr txBox="1"/>
          <p:nvPr/>
        </p:nvSpPr>
        <p:spPr>
          <a:xfrm>
            <a:off x="1828800" y="5867400"/>
            <a:ext cx="6858000" cy="461665"/>
          </a:xfrm>
          <a:prstGeom prst="rect">
            <a:avLst/>
          </a:prstGeom>
          <a:noFill/>
        </p:spPr>
        <p:txBody>
          <a:bodyPr wrap="square" rtlCol="0">
            <a:spAutoFit/>
          </a:bodyPr>
          <a:lstStyle/>
          <a:p>
            <a:r>
              <a:rPr lang="en-US" sz="1200" dirty="0" smtClean="0">
                <a:solidFill>
                  <a:schemeClr val="bg2"/>
                </a:solidFill>
              </a:rPr>
              <a:t>Bush Hog 3715 Operator’s Manual, Available at </a:t>
            </a:r>
            <a:r>
              <a:rPr lang="en-US" sz="1200" i="1" dirty="0" smtClean="0">
                <a:solidFill>
                  <a:schemeClr val="bg2"/>
                </a:solidFill>
              </a:rPr>
              <a:t>http://www.bushhog.com/ContentFiles/Documents/Manuals/3715.pdf</a:t>
            </a:r>
            <a:endParaRPr lang="en-US" sz="1200" i="1" dirty="0">
              <a:solidFill>
                <a:schemeClr val="bg2"/>
              </a:solidFill>
            </a:endParaRPr>
          </a:p>
        </p:txBody>
      </p:sp>
      <p:sp>
        <p:nvSpPr>
          <p:cNvPr id="25" name="TextBox 24"/>
          <p:cNvSpPr txBox="1"/>
          <p:nvPr/>
        </p:nvSpPr>
        <p:spPr>
          <a:xfrm>
            <a:off x="533401" y="1524000"/>
            <a:ext cx="8229599" cy="830997"/>
          </a:xfrm>
          <a:prstGeom prst="rect">
            <a:avLst/>
          </a:prstGeom>
          <a:noFill/>
        </p:spPr>
        <p:txBody>
          <a:bodyPr wrap="square" rtlCol="0">
            <a:spAutoFit/>
          </a:bodyPr>
          <a:lstStyle/>
          <a:p>
            <a:r>
              <a:rPr lang="en-US" sz="2400" dirty="0" smtClean="0">
                <a:latin typeface="Arial"/>
                <a:cs typeface="Arial"/>
              </a:rPr>
              <a:t>Mowing Deck is bladed rotary mower that is pulled behind a tractor and is </a:t>
            </a:r>
            <a:r>
              <a:rPr lang="en-US" sz="2400" dirty="0" smtClean="0">
                <a:latin typeface="Arial"/>
                <a:cs typeface="Arial"/>
              </a:rPr>
              <a:t>powered </a:t>
            </a:r>
            <a:r>
              <a:rPr lang="en-US" sz="2400" dirty="0" smtClean="0">
                <a:latin typeface="Arial"/>
                <a:cs typeface="Arial"/>
              </a:rPr>
              <a:t>via the Power Take </a:t>
            </a:r>
            <a:r>
              <a:rPr lang="en-US" sz="2400" dirty="0" smtClean="0">
                <a:latin typeface="Arial"/>
                <a:cs typeface="Arial"/>
              </a:rPr>
              <a:t>Off (</a:t>
            </a:r>
            <a:r>
              <a:rPr lang="en-US" sz="2400" dirty="0" smtClean="0">
                <a:latin typeface="Arial"/>
                <a:cs typeface="Arial"/>
              </a:rPr>
              <a:t>PTO)</a:t>
            </a:r>
            <a:endParaRPr lang="en-US" sz="2400" dirty="0">
              <a:latin typeface="Arial"/>
              <a:cs typeface="Aria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latin typeface="Arial"/>
                <a:cs typeface="Arial"/>
              </a:rPr>
              <a:t>Mowing Decks</a:t>
            </a:r>
            <a:endParaRPr lang="en-US" dirty="0">
              <a:solidFill>
                <a:srgbClr val="FFFF00"/>
              </a:solidFill>
              <a:latin typeface="Arial"/>
              <a:cs typeface="Arial"/>
            </a:endParaRPr>
          </a:p>
        </p:txBody>
      </p:sp>
      <p:pic>
        <p:nvPicPr>
          <p:cNvPr id="13" name="Content Placeholder 12" descr="Screen shot 2010-03-23 at 6.47.52 PM.png"/>
          <p:cNvPicPr>
            <a:picLocks noGrp="1" noChangeAspect="1"/>
          </p:cNvPicPr>
          <p:nvPr>
            <p:ph idx="1"/>
          </p:nvPr>
        </p:nvPicPr>
        <p:blipFill>
          <a:blip r:embed="rId2" cstate="print">
            <a:alphaModFix amt="84000"/>
          </a:blip>
          <a:srcRect l="-17660" r="-17660"/>
          <a:stretch>
            <a:fillRect/>
          </a:stretch>
        </p:blipFill>
        <p:spPr>
          <a:xfrm>
            <a:off x="3581400" y="1524000"/>
            <a:ext cx="5760720" cy="3200400"/>
          </a:xfrm>
        </p:spPr>
      </p:pic>
      <p:sp>
        <p:nvSpPr>
          <p:cNvPr id="7" name="TextBox 6"/>
          <p:cNvSpPr txBox="1"/>
          <p:nvPr/>
        </p:nvSpPr>
        <p:spPr>
          <a:xfrm>
            <a:off x="5105400" y="4953000"/>
            <a:ext cx="1318866" cy="307777"/>
          </a:xfrm>
          <a:prstGeom prst="rect">
            <a:avLst/>
          </a:prstGeom>
          <a:noFill/>
        </p:spPr>
        <p:txBody>
          <a:bodyPr wrap="none" rtlCol="0">
            <a:spAutoFit/>
          </a:bodyPr>
          <a:lstStyle/>
          <a:p>
            <a:r>
              <a:rPr lang="en-US" sz="1400" b="1" dirty="0" smtClean="0">
                <a:solidFill>
                  <a:srgbClr val="45472B"/>
                </a:solidFill>
              </a:rPr>
              <a:t>Rotary blade</a:t>
            </a:r>
            <a:endParaRPr lang="en-US" sz="1400" b="1" dirty="0">
              <a:solidFill>
                <a:srgbClr val="45472B"/>
              </a:solidFill>
            </a:endParaRPr>
          </a:p>
        </p:txBody>
      </p:sp>
      <p:sp>
        <p:nvSpPr>
          <p:cNvPr id="8" name="TextBox 7"/>
          <p:cNvSpPr txBox="1"/>
          <p:nvPr/>
        </p:nvSpPr>
        <p:spPr>
          <a:xfrm>
            <a:off x="609600" y="1524000"/>
            <a:ext cx="3276600" cy="2954655"/>
          </a:xfrm>
          <a:prstGeom prst="rect">
            <a:avLst/>
          </a:prstGeom>
          <a:noFill/>
        </p:spPr>
        <p:txBody>
          <a:bodyPr wrap="square" rtlCol="0">
            <a:spAutoFit/>
          </a:bodyPr>
          <a:lstStyle/>
          <a:p>
            <a:pPr>
              <a:buFont typeface="Arial" pitchFamily="34" charset="0"/>
              <a:buChar char="•"/>
            </a:pPr>
            <a:r>
              <a:rPr lang="en-US" sz="2800" dirty="0">
                <a:latin typeface="Arial"/>
                <a:cs typeface="Arial"/>
              </a:rPr>
              <a:t> </a:t>
            </a:r>
            <a:r>
              <a:rPr lang="en-US" sz="2800" dirty="0" smtClean="0">
                <a:latin typeface="Arial"/>
                <a:cs typeface="Arial"/>
              </a:rPr>
              <a:t>Typically used for cutting thick/tall </a:t>
            </a:r>
            <a:r>
              <a:rPr lang="en-US" sz="2800" dirty="0">
                <a:latin typeface="Arial"/>
                <a:cs typeface="Arial"/>
              </a:rPr>
              <a:t>grass or brush on the sides and middle portions of public </a:t>
            </a:r>
            <a:r>
              <a:rPr lang="en-US" sz="2800" dirty="0" smtClean="0">
                <a:latin typeface="Arial"/>
                <a:cs typeface="Arial"/>
              </a:rPr>
              <a:t>roadways</a:t>
            </a:r>
            <a:r>
              <a:rPr lang="en-US" dirty="0" smtClean="0">
                <a:latin typeface="Arial"/>
                <a:cs typeface="Arial"/>
              </a:rPr>
              <a:t> </a:t>
            </a:r>
          </a:p>
          <a:p>
            <a:endParaRPr lang="en-US" dirty="0"/>
          </a:p>
        </p:txBody>
      </p:sp>
      <p:cxnSp>
        <p:nvCxnSpPr>
          <p:cNvPr id="17" name="Straight Arrow Connector 16"/>
          <p:cNvCxnSpPr/>
          <p:nvPr/>
        </p:nvCxnSpPr>
        <p:spPr>
          <a:xfrm rot="5400000" flipH="1" flipV="1">
            <a:off x="5410200" y="3886200"/>
            <a:ext cx="1219200" cy="76200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latin typeface="Arial"/>
                <a:cs typeface="Arial"/>
              </a:rPr>
              <a:t>History of Mowing Decks</a:t>
            </a:r>
            <a:endParaRPr lang="en-US" dirty="0">
              <a:solidFill>
                <a:srgbClr val="FFFF00"/>
              </a:solidFill>
              <a:latin typeface="Arial"/>
              <a:cs typeface="Arial"/>
            </a:endParaRPr>
          </a:p>
        </p:txBody>
      </p:sp>
      <p:sp>
        <p:nvSpPr>
          <p:cNvPr id="3" name="Content Placeholder 2"/>
          <p:cNvSpPr>
            <a:spLocks noGrp="1"/>
          </p:cNvSpPr>
          <p:nvPr>
            <p:ph sz="half" idx="1"/>
          </p:nvPr>
        </p:nvSpPr>
        <p:spPr/>
        <p:txBody>
          <a:bodyPr>
            <a:normAutofit lnSpcReduction="10000"/>
          </a:bodyPr>
          <a:lstStyle/>
          <a:p>
            <a:pPr>
              <a:buClr>
                <a:schemeClr val="tx1"/>
              </a:buClr>
            </a:pPr>
            <a:r>
              <a:rPr lang="en-US" dirty="0" smtClean="0">
                <a:latin typeface="Arial"/>
                <a:cs typeface="Arial"/>
              </a:rPr>
              <a:t>The first mower was invented by English engineer Edwin Beard Budding in 1827</a:t>
            </a:r>
          </a:p>
          <a:p>
            <a:pPr>
              <a:buClr>
                <a:schemeClr val="tx1"/>
              </a:buClr>
            </a:pPr>
            <a:endParaRPr lang="en-US" dirty="0" smtClean="0"/>
          </a:p>
          <a:p>
            <a:pPr>
              <a:buClr>
                <a:schemeClr val="tx1"/>
              </a:buClr>
            </a:pPr>
            <a:r>
              <a:rPr lang="en-US" dirty="0" smtClean="0">
                <a:latin typeface="Arial"/>
                <a:cs typeface="Arial"/>
              </a:rPr>
              <a:t>Rotary mowers were not developed until engines were powerful enough to run the blades at high speeds</a:t>
            </a:r>
          </a:p>
          <a:p>
            <a:pPr>
              <a:buNone/>
            </a:pPr>
            <a:endParaRPr lang="en-US" dirty="0" smtClean="0"/>
          </a:p>
          <a:p>
            <a:endParaRPr lang="en-US" dirty="0"/>
          </a:p>
        </p:txBody>
      </p:sp>
      <p:pic>
        <p:nvPicPr>
          <p:cNvPr id="15" name="Content Placeholder 14" descr="28161951.sepiastepoffdreamfarmtool.jpg"/>
          <p:cNvPicPr>
            <a:picLocks noGrp="1" noChangeAspect="1"/>
          </p:cNvPicPr>
          <p:nvPr>
            <p:ph sz="half" idx="2"/>
          </p:nvPr>
        </p:nvPicPr>
        <p:blipFill>
          <a:blip r:embed="rId2" cstate="print"/>
          <a:srcRect t="-25088" b="-25088"/>
          <a:stretch>
            <a:fillRect/>
          </a:stretch>
        </p:blipFill>
        <p:spPr>
          <a:xfrm>
            <a:off x="4648200" y="990600"/>
            <a:ext cx="4059936" cy="4572000"/>
          </a:xfr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dirty="0" smtClean="0">
                <a:solidFill>
                  <a:srgbClr val="DFCF04"/>
                </a:solidFill>
                <a:latin typeface="Arial"/>
                <a:cs typeface="Arial"/>
              </a:rPr>
              <a:t>History cont.</a:t>
            </a:r>
            <a:endParaRPr lang="en-US" dirty="0">
              <a:solidFill>
                <a:srgbClr val="DFCF04"/>
              </a:solidFill>
              <a:latin typeface="Arial"/>
              <a:cs typeface="Arial"/>
            </a:endParaRPr>
          </a:p>
        </p:txBody>
      </p:sp>
      <p:sp>
        <p:nvSpPr>
          <p:cNvPr id="3" name="Content Placeholder 2"/>
          <p:cNvSpPr>
            <a:spLocks noGrp="1"/>
          </p:cNvSpPr>
          <p:nvPr>
            <p:ph sz="half" idx="1"/>
          </p:nvPr>
        </p:nvSpPr>
        <p:spPr/>
        <p:txBody>
          <a:bodyPr>
            <a:normAutofit fontScale="92500" lnSpcReduction="10000"/>
          </a:bodyPr>
          <a:lstStyle/>
          <a:p>
            <a:pPr>
              <a:buClr>
                <a:schemeClr val="tx1"/>
              </a:buClr>
            </a:pPr>
            <a:r>
              <a:rPr lang="en-US" dirty="0" smtClean="0">
                <a:latin typeface="Arial"/>
                <a:cs typeface="Arial"/>
              </a:rPr>
              <a:t>On May 9, 1899, John Albert Burr designed and patented a rotary blade mower with traction wheels and a rotary blade.</a:t>
            </a:r>
          </a:p>
          <a:p>
            <a:pPr>
              <a:buClr>
                <a:schemeClr val="tx1"/>
              </a:buClr>
            </a:pPr>
            <a:endParaRPr lang="en-US" dirty="0" smtClean="0">
              <a:latin typeface="Arial"/>
              <a:cs typeface="Arial"/>
            </a:endParaRPr>
          </a:p>
          <a:p>
            <a:pPr>
              <a:buClr>
                <a:schemeClr val="tx1"/>
              </a:buClr>
            </a:pPr>
            <a:r>
              <a:rPr lang="en-US" dirty="0" smtClean="0">
                <a:latin typeface="Arial"/>
                <a:cs typeface="Arial"/>
              </a:rPr>
              <a:t>In the 1930’s, Power Specialties Ltd. introduced a gasoline-powered rotary mower.</a:t>
            </a:r>
          </a:p>
          <a:p>
            <a:pPr>
              <a:buNone/>
            </a:pPr>
            <a:endParaRPr lang="en-US" sz="1300" i="1" dirty="0" smtClean="0">
              <a:latin typeface="Arial"/>
              <a:cs typeface="Arial"/>
            </a:endParaRPr>
          </a:p>
          <a:p>
            <a:pPr>
              <a:buNone/>
            </a:pPr>
            <a:r>
              <a:rPr lang="en-US" sz="1300" i="1" dirty="0" smtClean="0">
                <a:latin typeface="Arial"/>
                <a:cs typeface="Arial"/>
              </a:rPr>
              <a:t>						</a:t>
            </a:r>
            <a:r>
              <a:rPr lang="en-US" sz="1300" i="1" dirty="0" smtClean="0">
                <a:solidFill>
                  <a:schemeClr val="bg2"/>
                </a:solidFill>
                <a:latin typeface="Arial"/>
                <a:cs typeface="Arial"/>
              </a:rPr>
              <a:t>http://</a:t>
            </a:r>
            <a:r>
              <a:rPr lang="en-US" sz="1300" i="1" dirty="0" err="1" smtClean="0">
                <a:solidFill>
                  <a:schemeClr val="bg2"/>
                </a:solidFill>
                <a:latin typeface="Arial"/>
                <a:cs typeface="Arial"/>
              </a:rPr>
              <a:t>www.paralumun.com/garmower.htm</a:t>
            </a:r>
            <a:endParaRPr lang="en-US" sz="1300" i="1" dirty="0" smtClean="0">
              <a:solidFill>
                <a:schemeClr val="bg2"/>
              </a:solidFill>
              <a:latin typeface="Arial"/>
              <a:cs typeface="Arial"/>
            </a:endParaRPr>
          </a:p>
          <a:p>
            <a:endParaRPr lang="en-US" dirty="0"/>
          </a:p>
        </p:txBody>
      </p:sp>
      <p:pic>
        <p:nvPicPr>
          <p:cNvPr id="5" name="Content Placeholder 4" descr="Screen shot 2010-03-23 at 6.55.20 PM.png"/>
          <p:cNvPicPr>
            <a:picLocks noGrp="1" noChangeAspect="1"/>
          </p:cNvPicPr>
          <p:nvPr>
            <p:ph sz="half" idx="2"/>
          </p:nvPr>
        </p:nvPicPr>
        <p:blipFill>
          <a:blip r:embed="rId2" cstate="print"/>
          <a:srcRect t="-35676" b="-35676"/>
          <a:stretch>
            <a:fillRect/>
          </a:stretch>
        </p:blipFill>
        <p:spPr>
          <a:xfrm>
            <a:off x="4648200" y="762000"/>
            <a:ext cx="4059936" cy="4572000"/>
          </a:xfr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latin typeface="Arial"/>
                <a:cs typeface="Arial"/>
              </a:rPr>
              <a:t>Typical Hazards/Safety Concerns</a:t>
            </a:r>
            <a:endParaRPr lang="en-US" dirty="0">
              <a:solidFill>
                <a:srgbClr val="FFFF00"/>
              </a:solidFill>
              <a:latin typeface="Arial"/>
              <a:cs typeface="Arial"/>
            </a:endParaRPr>
          </a:p>
        </p:txBody>
      </p:sp>
      <p:sp>
        <p:nvSpPr>
          <p:cNvPr id="3" name="Content Placeholder 2"/>
          <p:cNvSpPr>
            <a:spLocks noGrp="1"/>
          </p:cNvSpPr>
          <p:nvPr>
            <p:ph sz="half" idx="1"/>
          </p:nvPr>
        </p:nvSpPr>
        <p:spPr>
          <a:xfrm>
            <a:off x="457200" y="1645920"/>
            <a:ext cx="4038600" cy="4983480"/>
          </a:xfrm>
        </p:spPr>
        <p:txBody>
          <a:bodyPr>
            <a:normAutofit lnSpcReduction="10000"/>
          </a:bodyPr>
          <a:lstStyle/>
          <a:p>
            <a:r>
              <a:rPr lang="en-US" sz="2700" dirty="0" smtClean="0">
                <a:latin typeface="Arial"/>
                <a:cs typeface="Arial"/>
              </a:rPr>
              <a:t>Holes, ditches, or embankments present in the terrain and whether it is slick or muddy </a:t>
            </a:r>
          </a:p>
          <a:p>
            <a:endParaRPr lang="en-US" sz="2700" dirty="0" smtClean="0">
              <a:latin typeface="Arial"/>
              <a:cs typeface="Arial"/>
            </a:endParaRPr>
          </a:p>
          <a:p>
            <a:r>
              <a:rPr lang="en-US" sz="2700" dirty="0" smtClean="0">
                <a:latin typeface="Arial"/>
                <a:cs typeface="Arial"/>
              </a:rPr>
              <a:t>Sloped or uneven terrain </a:t>
            </a:r>
          </a:p>
          <a:p>
            <a:endParaRPr lang="en-US" sz="2700" dirty="0" smtClean="0">
              <a:latin typeface="Arial"/>
              <a:cs typeface="Arial"/>
            </a:endParaRPr>
          </a:p>
          <a:p>
            <a:r>
              <a:rPr lang="en-US" sz="2700" dirty="0" smtClean="0">
                <a:latin typeface="Arial"/>
                <a:cs typeface="Arial"/>
              </a:rPr>
              <a:t>Rocks and pieces of trash not visible in terrain to become projectiles</a:t>
            </a:r>
            <a:endParaRPr lang="en-US" sz="2700" dirty="0">
              <a:latin typeface="Arial"/>
              <a:cs typeface="Arial"/>
            </a:endParaRPr>
          </a:p>
        </p:txBody>
      </p:sp>
      <p:pic>
        <p:nvPicPr>
          <p:cNvPr id="10" name="Content Placeholder 9" descr="4217252330_2912deed86_b.jpg"/>
          <p:cNvPicPr>
            <a:picLocks noGrp="1" noChangeAspect="1"/>
          </p:cNvPicPr>
          <p:nvPr>
            <p:ph sz="half" idx="2"/>
          </p:nvPr>
        </p:nvPicPr>
        <p:blipFill>
          <a:blip r:embed="rId2" cstate="print"/>
          <a:srcRect t="-25088" b="-25088"/>
          <a:stretch>
            <a:fillRect/>
          </a:stretch>
        </p:blipFill>
        <p:spPr>
          <a:xfrm>
            <a:off x="4648200" y="1295400"/>
            <a:ext cx="4059936" cy="4572000"/>
          </a:xfr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latin typeface="Arial"/>
                <a:cs typeface="Arial"/>
              </a:rPr>
              <a:t>Mowing Deck Fatalities</a:t>
            </a:r>
            <a:endParaRPr lang="en-US" dirty="0">
              <a:solidFill>
                <a:srgbClr val="FFFF00"/>
              </a:solidFill>
              <a:latin typeface="Arial"/>
              <a:cs typeface="Arial"/>
            </a:endParaRPr>
          </a:p>
        </p:txBody>
      </p:sp>
      <p:sp>
        <p:nvSpPr>
          <p:cNvPr id="3" name="Content Placeholder 2"/>
          <p:cNvSpPr>
            <a:spLocks noGrp="1"/>
          </p:cNvSpPr>
          <p:nvPr>
            <p:ph sz="half" idx="1"/>
          </p:nvPr>
        </p:nvSpPr>
        <p:spPr>
          <a:xfrm>
            <a:off x="457200" y="1645920"/>
            <a:ext cx="4038600" cy="4754880"/>
          </a:xfrm>
        </p:spPr>
        <p:txBody>
          <a:bodyPr>
            <a:normAutofit/>
          </a:bodyPr>
          <a:lstStyle/>
          <a:p>
            <a:pPr>
              <a:buClr>
                <a:schemeClr val="tx1"/>
              </a:buClr>
            </a:pPr>
            <a:r>
              <a:rPr lang="en-US" sz="2400" dirty="0">
                <a:latin typeface="Arial"/>
                <a:cs typeface="Arial"/>
              </a:rPr>
              <a:t>M</a:t>
            </a:r>
            <a:r>
              <a:rPr lang="en-US" sz="2400" dirty="0" smtClean="0">
                <a:latin typeface="Arial"/>
                <a:cs typeface="Arial"/>
              </a:rPr>
              <a:t>an was sitting on the fender of the tractor while a boy put the tractor in gear and let out the clutch. The tractor reared up and lurched forward and the man slipped off the fender and fell under the mowing deck and died</a:t>
            </a:r>
          </a:p>
          <a:p>
            <a:pPr>
              <a:buClr>
                <a:schemeClr val="tx1"/>
              </a:buClr>
            </a:pPr>
            <a:endParaRPr lang="en-US" sz="2400" dirty="0" smtClean="0">
              <a:solidFill>
                <a:schemeClr val="bg1">
                  <a:lumMod val="95000"/>
                </a:schemeClr>
              </a:solidFill>
              <a:latin typeface="Arial"/>
              <a:cs typeface="Arial"/>
            </a:endParaRPr>
          </a:p>
          <a:p>
            <a:pPr>
              <a:buClr>
                <a:schemeClr val="tx1"/>
              </a:buClr>
              <a:buNone/>
            </a:pPr>
            <a:r>
              <a:rPr lang="en-US" sz="2400" dirty="0" smtClean="0">
                <a:solidFill>
                  <a:schemeClr val="tx2">
                    <a:lumMod val="25000"/>
                  </a:schemeClr>
                </a:solidFill>
                <a:latin typeface="Arial"/>
                <a:cs typeface="Arial"/>
              </a:rPr>
              <a:t> </a:t>
            </a:r>
            <a:r>
              <a:rPr lang="en-US" sz="1200" i="1" dirty="0" smtClean="0">
                <a:solidFill>
                  <a:schemeClr val="tx2">
                    <a:lumMod val="25000"/>
                  </a:schemeClr>
                </a:solidFill>
                <a:latin typeface="Arial"/>
                <a:cs typeface="Arial"/>
              </a:rPr>
              <a:t>www.tractorbynet.com/forums/safety/5353-killed-brush-hog.html</a:t>
            </a:r>
          </a:p>
        </p:txBody>
      </p:sp>
      <p:pic>
        <p:nvPicPr>
          <p:cNvPr id="5" name="Content Placeholder 4" descr="4283424660_fc8c7cff7f_b.jpg"/>
          <p:cNvPicPr>
            <a:picLocks noGrp="1" noChangeAspect="1"/>
          </p:cNvPicPr>
          <p:nvPr>
            <p:ph sz="half" idx="2"/>
          </p:nvPr>
        </p:nvPicPr>
        <p:blipFill>
          <a:blip r:embed="rId3" cstate="print"/>
          <a:srcRect t="-24809" b="-24809"/>
          <a:stretch>
            <a:fillRect/>
          </a:stretch>
        </p:blipFill>
        <p:spPr>
          <a:xfrm>
            <a:off x="4648200" y="960120"/>
            <a:ext cx="4038600" cy="4526280"/>
          </a:xfr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dirty="0" smtClean="0">
                <a:solidFill>
                  <a:srgbClr val="DFCF04"/>
                </a:solidFill>
                <a:latin typeface="Arial"/>
                <a:cs typeface="Arial"/>
              </a:rPr>
              <a:t>Mowing Deck Fatalities</a:t>
            </a:r>
            <a:endParaRPr lang="en-US" dirty="0">
              <a:solidFill>
                <a:srgbClr val="DFCF04"/>
              </a:solidFill>
              <a:latin typeface="Arial"/>
              <a:cs typeface="Arial"/>
            </a:endParaRPr>
          </a:p>
        </p:txBody>
      </p:sp>
      <p:sp>
        <p:nvSpPr>
          <p:cNvPr id="4" name="Text Placeholder 3"/>
          <p:cNvSpPr>
            <a:spLocks noGrp="1"/>
          </p:cNvSpPr>
          <p:nvPr>
            <p:ph type="body" idx="1"/>
          </p:nvPr>
        </p:nvSpPr>
        <p:spPr/>
        <p:txBody>
          <a:bodyPr/>
          <a:lstStyle/>
          <a:p>
            <a:endParaRPr lang="en-US"/>
          </a:p>
        </p:txBody>
      </p:sp>
      <p:sp>
        <p:nvSpPr>
          <p:cNvPr id="6" name="Text Placeholder 5"/>
          <p:cNvSpPr>
            <a:spLocks noGrp="1"/>
          </p:cNvSpPr>
          <p:nvPr>
            <p:ph type="body" sz="half" idx="3"/>
          </p:nvPr>
        </p:nvSpPr>
        <p:spPr/>
        <p:txBody>
          <a:bodyPr/>
          <a:lstStyle/>
          <a:p>
            <a:endParaRPr lang="en-US"/>
          </a:p>
        </p:txBody>
      </p:sp>
      <p:sp>
        <p:nvSpPr>
          <p:cNvPr id="5" name="Content Placeholder 4"/>
          <p:cNvSpPr>
            <a:spLocks noGrp="1"/>
          </p:cNvSpPr>
          <p:nvPr>
            <p:ph sz="quarter" idx="2"/>
          </p:nvPr>
        </p:nvSpPr>
        <p:spPr/>
        <p:txBody>
          <a:bodyPr>
            <a:normAutofit lnSpcReduction="10000"/>
          </a:bodyPr>
          <a:lstStyle/>
          <a:p>
            <a:pPr>
              <a:buClr>
                <a:schemeClr val="tx1"/>
              </a:buClr>
            </a:pPr>
            <a:r>
              <a:rPr lang="en-US" sz="2800" dirty="0" smtClean="0">
                <a:latin typeface="Arial"/>
                <a:cs typeface="Arial"/>
              </a:rPr>
              <a:t>67 year-old man was driving his mowing deck on the slope of a hill at his property when he hit a stump which threw him off the mower, it then rolled on top of him and killed him </a:t>
            </a:r>
            <a:r>
              <a:rPr lang="en-US" sz="1400" i="1" dirty="0" smtClean="0">
                <a:solidFill>
                  <a:srgbClr val="45472B"/>
                </a:solidFill>
                <a:latin typeface="Arial"/>
                <a:cs typeface="Arial"/>
                <a:hlinkClick r:id="rId2"/>
              </a:rPr>
              <a:t>http://portfolio.hkeely.com/2008/07/local-man-killed-in-bush-hog-accident.html</a:t>
            </a:r>
            <a:endParaRPr lang="en-US" sz="1400" i="1" dirty="0" smtClean="0">
              <a:solidFill>
                <a:srgbClr val="45472B"/>
              </a:solidFill>
              <a:latin typeface="Arial"/>
              <a:cs typeface="Arial"/>
            </a:endParaRPr>
          </a:p>
          <a:p>
            <a:endParaRPr lang="en-US" dirty="0"/>
          </a:p>
        </p:txBody>
      </p:sp>
      <p:pic>
        <p:nvPicPr>
          <p:cNvPr id="8" name="Content Placeholder 7" descr="4283424660_fc8c7cff7f_b.jpg"/>
          <p:cNvPicPr>
            <a:picLocks noGrp="1" noChangeAspect="1"/>
          </p:cNvPicPr>
          <p:nvPr>
            <p:ph sz="quarter" idx="4"/>
          </p:nvPr>
        </p:nvPicPr>
        <p:blipFill>
          <a:blip r:embed="rId3" cstate="print"/>
          <a:srcRect t="-15102" b="-15102"/>
          <a:stretch>
            <a:fillRect/>
          </a:stretch>
        </p:blipFill>
        <p:spPr>
          <a:xfrm>
            <a:off x="4645025" y="2001837"/>
            <a:ext cx="4041775" cy="3941763"/>
          </a:xfrm>
        </p:spPr>
      </p:pic>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ＭＳ 明朝"/>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Foundry.thmx</Template>
  <TotalTime>2645</TotalTime>
  <Words>893</Words>
  <Application>Microsoft Office PowerPoint</Application>
  <PresentationFormat>On-screen Show (4:3)</PresentationFormat>
  <Paragraphs>110</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Foundry</vt:lpstr>
      <vt:lpstr>    Mowing Decks </vt:lpstr>
      <vt:lpstr>Also known as a:</vt:lpstr>
      <vt:lpstr>Mowing Deck Components</vt:lpstr>
      <vt:lpstr>Mowing Decks</vt:lpstr>
      <vt:lpstr>History of Mowing Decks</vt:lpstr>
      <vt:lpstr>History cont.</vt:lpstr>
      <vt:lpstr>Typical Hazards/Safety Concerns</vt:lpstr>
      <vt:lpstr>Mowing Deck Fatalities</vt:lpstr>
      <vt:lpstr>Mowing Deck Fatalities</vt:lpstr>
      <vt:lpstr>Mowing Deck Fatalities</vt:lpstr>
      <vt:lpstr>OSHA Data: Injuries and Fatalities</vt:lpstr>
      <vt:lpstr>OSHA Data: Injuries and Fatalities</vt:lpstr>
      <vt:lpstr> OSHA Regulations U.S. Public Law 91-596 (The Williams-Steiger Occupational and Health Act of 1970) OSHA</vt:lpstr>
      <vt:lpstr>Safety Precautions- PPE</vt:lpstr>
      <vt:lpstr>Safety Precautions</vt:lpstr>
      <vt:lpstr>Safety Precautions cont.</vt:lpstr>
      <vt:lpstr>Safety Precautions cont.</vt:lpstr>
      <vt:lpstr>Safety Precautions cont.</vt:lpstr>
      <vt:lpstr>Safety Precautions cont.</vt:lpstr>
      <vt:lpstr>Safety Precautions cont.</vt:lpstr>
      <vt:lpstr>Safety Precautions cont.</vt:lpstr>
      <vt:lpstr>Safety Precautions cont.</vt:lpstr>
      <vt:lpstr>Caring for the Mowing Deck</vt:lpstr>
      <vt:lpstr>Caring for the Mowing Deck</vt:lpstr>
      <vt:lpstr>Caring for the Mowing Deck</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Shredders</dc:title>
  <dc:creator>wafaa</dc:creator>
  <cp:lastModifiedBy>Jimmie</cp:lastModifiedBy>
  <cp:revision>65</cp:revision>
  <dcterms:created xsi:type="dcterms:W3CDTF">2010-04-16T04:47:40Z</dcterms:created>
  <dcterms:modified xsi:type="dcterms:W3CDTF">2013-04-07T00:28:08Z</dcterms:modified>
</cp:coreProperties>
</file>