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7" r:id="rId6"/>
    <p:sldId id="261" r:id="rId7"/>
    <p:sldId id="264" r:id="rId8"/>
    <p:sldId id="269" r:id="rId9"/>
    <p:sldId id="260" r:id="rId10"/>
    <p:sldId id="262" r:id="rId11"/>
    <p:sldId id="270" r:id="rId12"/>
    <p:sldId id="263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60"/>
  </p:normalViewPr>
  <p:slideViewPr>
    <p:cSldViewPr>
      <p:cViewPr>
        <p:scale>
          <a:sx n="70" d="100"/>
          <a:sy n="70" d="100"/>
        </p:scale>
        <p:origin x="-1650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16F89-320C-4F24-867F-B853FFEC8BA3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C337E-AF6E-4730-A778-897378017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3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F62D-B91D-4899-ABB0-FB545826D871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AC43-71F2-4740-BB46-5998FF2AAA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4BF1-141E-4F46-BB4C-DFE639320A4C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C52B1-1F15-4DF2-86F0-128E58AB7B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D0707-D01F-4780-B833-F4FA55582D5F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9DF1-5BD6-4419-A378-7F6D4F5777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70305-9CD2-4ABE-AE2D-1033D3BF6F6A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36AD6-9570-4631-B167-5E7C80DF5B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F15D8-79D9-4DC1-BBD0-5968E7B9B5E5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B565D-5C7F-43EC-B8AB-B1FD2022A7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7501E-9F7B-4B93-B6AE-DD02FA63B105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2787-71E8-422B-BED0-FD19FD11A2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D018-26E2-4693-B127-7E3427218027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9718A-1698-4124-8808-5AD15D3A8E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A1F03-863D-43FB-96B0-F71153129F97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FDC18-4796-4C7A-9AAF-DE7227D36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B5125-BE56-4174-9F11-0F936B03AB70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F4CE-B428-462D-88E8-551F022A85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5CC05-B417-4758-ACF3-83E13D8E47AA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D8536-DC6D-49DF-8373-6AB76CBF30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F448-46BC-4F31-8A9D-69A6712C8864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60587-0D4C-458F-B850-8C789B2F9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478F57-CA4F-4B5D-A4A0-2FCF181B9F10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B09318-B045-48F1-8C88-72F681DB2F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77200" cy="1673225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Machetes</a:t>
            </a:r>
            <a:r>
              <a:rPr lang="en-US" sz="6000" b="1" smtClean="0">
                <a:solidFill>
                  <a:srgbClr val="FFC000"/>
                </a:solidFill>
              </a:rPr>
              <a:t> </a:t>
            </a:r>
          </a:p>
        </p:txBody>
      </p:sp>
      <p:pic>
        <p:nvPicPr>
          <p:cNvPr id="2051" name="Picture 6" descr="http://upload.wikimedia.org/wikipedia/commons/d/d7/Machete_B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133600"/>
            <a:ext cx="736441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CAC43-71F2-4740-BB46-5998FF2AAAA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509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Personal Protective Equipment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Safety Glasses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Hard Hat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Steel-Toed Boots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Gloves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Long Pants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514600"/>
            <a:ext cx="42291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2787-71E8-422B-BED0-FD19FD11A27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Safety Practices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Prior to use, inspect the machete for loose fasteners.</a:t>
            </a:r>
          </a:p>
          <a:p>
            <a:r>
              <a:rPr lang="en-US" dirty="0" smtClean="0"/>
              <a:t>Ensure that the machete is sharp.</a:t>
            </a:r>
          </a:p>
          <a:p>
            <a:r>
              <a:rPr lang="en-US" dirty="0" smtClean="0"/>
              <a:t>Inspect the area to be cleared.</a:t>
            </a:r>
          </a:p>
          <a:p>
            <a:r>
              <a:rPr lang="en-US" dirty="0" smtClean="0"/>
              <a:t>Notify others in the area of the work being done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2787-71E8-422B-BED0-FD19FD11A27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2" descr="http://4.bp.blogspot.com/_7LS4WnHcgiw/RYwGmZt05MI/AAAAAAAAAP4/n-zu1lZIfYo/s320/machet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38750" y="2434431"/>
            <a:ext cx="2857500" cy="2857500"/>
          </a:xfrm>
        </p:spPr>
      </p:pic>
    </p:spTree>
    <p:extLst>
      <p:ext uri="{BB962C8B-B14F-4D97-AF65-F5344CB8AC3E}">
        <p14:creationId xmlns:p14="http://schemas.microsoft.com/office/powerpoint/2010/main" val="204978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Safety Precautions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67200" cy="4800600"/>
          </a:xfrm>
        </p:spPr>
        <p:txBody>
          <a:bodyPr rtlCol="0" anchor="ctr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Never use a machete in close proximity of another person.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is important to never work alone to ensure quick medical attention can be sought if an injury occurs.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Always cut away from the body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Always strike at a 45 degree angle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When not using the machete it should  be placed in a sheath or case to protect anyone from the exposed blade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/>
          </a:p>
        </p:txBody>
      </p:sp>
      <p:pic>
        <p:nvPicPr>
          <p:cNvPr id="12292" name="Picture 2" descr="http://www.coldsteel-uk.com/store/sheath-heavy-machete-sc97h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9050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2787-71E8-422B-BED0-FD19FD11A27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Safety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Install 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sabre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-type hand guard on the machete. This will help prevent the tool from accidently being thrown during a swing.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Sharpen the machete to assure a clean bite. The blade should not be sharpened for the first six inches from the handle nor the last two inches from the point. A sharp blade is a safe blade, preventing injury and fatigue.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Clear the swing area prior to advancing through a brushy area.  An interrupted swing could deflect and could result in injury.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Do not hit the ground with the machete. The flexible blade could recoil from the impact, resulting in an injury.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en-US" sz="5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Think Safety</a:t>
            </a:r>
          </a:p>
          <a:p>
            <a:pPr algn="ctr" eaLnBrk="1" hangingPunct="1">
              <a:buFont typeface="Arial" pitchFamily="34" charset="0"/>
              <a:buNone/>
            </a:pPr>
            <a:endParaRPr lang="en-US" sz="5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5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Work Safely</a:t>
            </a:r>
          </a:p>
          <a:p>
            <a:pPr eaLnBrk="1" hangingPunct="1"/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What is a Machete?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678363"/>
          </a:xfrm>
        </p:spPr>
        <p:txBody>
          <a:bodyPr rtlCol="0" anchor="ctr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 machete is a long broad-bladed knife designed for clearing small trees and bushes. It has also been used as a weapon,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Often used as a tool to cut through materials such as wood, grass, and shrubbery.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The blade is usually 20 to 24” (50 to 60 centimeters) in length and 0.12 in thick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2" descr="http://4.bp.blogspot.com/_7LS4WnHcgiw/RYwGmZt05MI/AAAAAAAAAP4/n-zu1lZIfYo/s320/machet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3000" y="2133600"/>
            <a:ext cx="3352800" cy="335280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2787-71E8-422B-BED0-FD19FD11A27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History of Machetes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021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Metal machete-like tools date back to the Bronze Age(3000 BC). Made out of bronze, and later iron, these tools were used for cutting herbaceous plant material, small branches, and saplings.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machete has roots that run back to these primitive times, but the tool recognized as a machete did not come about until European villagers began moving from strictly agrarian lifestyles to towns and villages.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As smiths became more skilled at honing the edges of knives and weapons, using fire to shape metals, international trade in these finely crafted tools took design to new heights.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History of Machetes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4419600" cy="49530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Spain has been given credit for the first machete as they re-engineered quasi-swords into cutting tools we now recognize as machetes and scythes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Tools similar to the machete can be traced back to many cultures from a variety of locations spanning the globe. The common thread being their usage for agricultural purposes.</a:t>
            </a:r>
            <a:endParaRPr lang="en-US" dirty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905000"/>
            <a:ext cx="396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C000"/>
                </a:solidFill>
              </a:rPr>
              <a:t>Machetes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Machetes are most commonly used in agriculture for clearing and harvesting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However, they are commonly used in construction for clearing small trees and brush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Machetes are often used by surveyors in the Construction Industry: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 Cut trails and boundaries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 Clear areas for placing surveying stations, clear lines of sight, etc.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Major Safety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 anchor="ctr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Areas where machetes are used can be dangerous as snakes, ticks, and poison ivy </a:t>
            </a:r>
            <a:r>
              <a:rPr lang="en-US" sz="3000" smtClean="0">
                <a:latin typeface="Arial" pitchFamily="34" charset="0"/>
                <a:cs typeface="Arial" pitchFamily="34" charset="0"/>
              </a:rPr>
              <a:t>may be present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Operator being injured by being distracted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Loose handle which could lead to blade coming off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Defective blade breaking off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The machete slipping from the operators hand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Major Safety Concerns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en-US" sz="3000" smtClean="0">
                <a:latin typeface="Arial" pitchFamily="34" charset="0"/>
                <a:cs typeface="Arial" pitchFamily="34" charset="0"/>
              </a:rPr>
              <a:t>Common Injuries Due to Machetes:</a:t>
            </a:r>
          </a:p>
          <a:p>
            <a:pPr eaLnBrk="1" hangingPunct="1">
              <a:lnSpc>
                <a:spcPct val="150000"/>
              </a:lnSpc>
            </a:pPr>
            <a:r>
              <a:rPr lang="en-US" sz="3000" smtClean="0">
                <a:latin typeface="Arial" pitchFamily="34" charset="0"/>
                <a:cs typeface="Arial" pitchFamily="34" charset="0"/>
              </a:rPr>
              <a:t>Lacerations</a:t>
            </a:r>
          </a:p>
          <a:p>
            <a:pPr eaLnBrk="1" hangingPunct="1">
              <a:lnSpc>
                <a:spcPct val="150000"/>
              </a:lnSpc>
            </a:pPr>
            <a:r>
              <a:rPr lang="en-US" sz="3000" smtClean="0">
                <a:latin typeface="Arial" pitchFamily="34" charset="0"/>
                <a:cs typeface="Arial" pitchFamily="34" charset="0"/>
              </a:rPr>
              <a:t>Rotator Cuff Injury</a:t>
            </a:r>
          </a:p>
          <a:p>
            <a:pPr eaLnBrk="1" hangingPunct="1">
              <a:lnSpc>
                <a:spcPct val="150000"/>
              </a:lnSpc>
            </a:pPr>
            <a:r>
              <a:rPr lang="en-US" sz="3000" smtClean="0">
                <a:latin typeface="Arial" pitchFamily="34" charset="0"/>
                <a:cs typeface="Arial" pitchFamily="34" charset="0"/>
              </a:rPr>
              <a:t>Wrist Injury</a:t>
            </a:r>
          </a:p>
          <a:p>
            <a:pPr eaLnBrk="1" hangingPunct="1">
              <a:lnSpc>
                <a:spcPct val="150000"/>
              </a:lnSpc>
            </a:pPr>
            <a:r>
              <a:rPr lang="en-US" sz="3000" smtClean="0">
                <a:latin typeface="Arial" pitchFamily="34" charset="0"/>
                <a:cs typeface="Arial" pitchFamily="34" charset="0"/>
              </a:rPr>
              <a:t>Back Injury</a:t>
            </a:r>
          </a:p>
        </p:txBody>
      </p:sp>
      <p:pic>
        <p:nvPicPr>
          <p:cNvPr id="8196" name="Picture 2" descr="http://www.jenkinsinjurylaw.com/construction_inju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429000"/>
            <a:ext cx="40481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Fatalities &amp; Injuries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There were no fatalities associated with machetes in the OSHA fatality investigation data 1990-2009. </a:t>
            </a:r>
          </a:p>
          <a:p>
            <a:pPr algn="ctr"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n-US" dirty="0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381000" y="6248400"/>
            <a:ext cx="4343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Source:	Extracted from OSHA Accident Investigation Data 1990-2009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OSHA Regulations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4000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1926.604</a:t>
            </a:r>
          </a:p>
          <a:p>
            <a:pPr eaLnBrk="1" hangingPunct="1">
              <a:buFontTx/>
              <a:buChar char="•"/>
              <a:defRPr/>
            </a:pPr>
            <a:r>
              <a:rPr lang="en-US" sz="2400" b="1" kern="0" dirty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Site Clearing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400" kern="0" dirty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	(a) General requirements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400" kern="0" dirty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      (1) Workers engaged in site clearing must have protection from </a:t>
            </a:r>
            <a:r>
              <a:rPr lang="en-US" sz="2400" kern="0" dirty="0">
                <a:latin typeface="Arial" pitchFamily="34" charset="0"/>
                <a:ea typeface="ＭＳ Ｐゴシック" pitchFamily="-111" charset="-128"/>
                <a:cs typeface="Arial" pitchFamily="34" charset="0"/>
              </a:rPr>
              <a:t>plants</a:t>
            </a:r>
            <a:r>
              <a:rPr lang="en-US" sz="2400" kern="0" dirty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, insects, and animals that may be hazardous. </a:t>
            </a:r>
            <a:r>
              <a:rPr lang="en-US" sz="2400" kern="0" dirty="0" smtClean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They </a:t>
            </a:r>
            <a:r>
              <a:rPr lang="en-US" sz="2400" kern="0" dirty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must also know first aid for these </a:t>
            </a:r>
            <a:r>
              <a:rPr lang="en-US" sz="2400" kern="0" dirty="0" smtClean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hazards.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400" kern="0" dirty="0" smtClean="0">
                <a:solidFill>
                  <a:srgbClr val="FFFFFF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use of machetes is not specifically addressed by the OSHA regulations.</a:t>
            </a:r>
          </a:p>
          <a:p>
            <a:pPr algn="ctr" eaLnBrk="1" hangingPunct="1">
              <a:buFont typeface="Arial" charset="0"/>
              <a:buChar char="•"/>
              <a:defRPr/>
            </a:pPr>
            <a:endParaRPr lang="en-US" dirty="0" smtClean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57200" y="6248400"/>
            <a:ext cx="6324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Source:	OSHA 29 CFR 1926 Construction Industry Regulations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36AD6-9570-4631-B167-5E7C80DF5BB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585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Machetes </vt:lpstr>
      <vt:lpstr>What is a Machete?</vt:lpstr>
      <vt:lpstr>History of Machetes</vt:lpstr>
      <vt:lpstr>History of Machetes</vt:lpstr>
      <vt:lpstr>Machetes Today</vt:lpstr>
      <vt:lpstr>Major Safety Concerns</vt:lpstr>
      <vt:lpstr>Major Safety Concerns</vt:lpstr>
      <vt:lpstr>Fatalities &amp; Injuries</vt:lpstr>
      <vt:lpstr>OSHA Regulations</vt:lpstr>
      <vt:lpstr>Personal Protective Equipment</vt:lpstr>
      <vt:lpstr>Safety Practices</vt:lpstr>
      <vt:lpstr>Safety Precautions</vt:lpstr>
      <vt:lpstr>Safety Procedures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Machete’s</dc:title>
  <dc:creator>Steve</dc:creator>
  <cp:lastModifiedBy>Jimmie</cp:lastModifiedBy>
  <cp:revision>25</cp:revision>
  <dcterms:created xsi:type="dcterms:W3CDTF">2009-11-27T16:50:14Z</dcterms:created>
  <dcterms:modified xsi:type="dcterms:W3CDTF">2013-03-27T02:38:38Z</dcterms:modified>
</cp:coreProperties>
</file>