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8" r:id="rId4"/>
    <p:sldId id="261" r:id="rId5"/>
    <p:sldId id="267" r:id="rId6"/>
    <p:sldId id="258" r:id="rId7"/>
    <p:sldId id="266" r:id="rId8"/>
    <p:sldId id="260" r:id="rId9"/>
    <p:sldId id="269" r:id="rId10"/>
    <p:sldId id="270" r:id="rId11"/>
    <p:sldId id="271" r:id="rId12"/>
    <p:sldId id="265" r:id="rId13"/>
    <p:sldId id="263" r:id="rId14"/>
    <p:sldId id="264"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manualLayout>
          <c:layoutTarget val="inner"/>
          <c:xMode val="edge"/>
          <c:yMode val="edge"/>
          <c:x val="0.20503645377661103"/>
          <c:y val="9.4341975071986633E-2"/>
          <c:w val="0.43251980655195904"/>
          <c:h val="0.81131604985602679"/>
        </c:manualLayout>
      </c:layout>
      <c:pieChart>
        <c:varyColors val="1"/>
        <c:ser>
          <c:idx val="0"/>
          <c:order val="0"/>
          <c:explosion val="24"/>
          <c:dLbls>
            <c:dLbl>
              <c:idx val="0"/>
              <c:spPr/>
              <c:txPr>
                <a:bodyPr/>
                <a:lstStyle/>
                <a:p>
                  <a:pPr>
                    <a:defRPr>
                      <a:solidFill>
                        <a:schemeClr val="tx1"/>
                      </a:solidFill>
                    </a:defRPr>
                  </a:pPr>
                  <a:endParaRPr lang="en-US"/>
                </a:p>
              </c:txPr>
              <c:showLegendKey val="0"/>
              <c:showVal val="0"/>
              <c:showCatName val="1"/>
              <c:showSerName val="0"/>
              <c:showPercent val="1"/>
              <c:showBubbleSize val="0"/>
            </c:dLbl>
            <c:dLbl>
              <c:idx val="2"/>
              <c:spPr/>
              <c:txPr>
                <a:bodyPr/>
                <a:lstStyle/>
                <a:p>
                  <a:pPr>
                    <a:defRPr>
                      <a:solidFill>
                        <a:schemeClr val="tx1"/>
                      </a:solidFill>
                    </a:defRPr>
                  </a:pPr>
                  <a:endParaRPr lang="en-US"/>
                </a:p>
              </c:txPr>
              <c:showLegendKey val="0"/>
              <c:showVal val="0"/>
              <c:showCatName val="1"/>
              <c:showSerName val="0"/>
              <c:showPercent val="1"/>
              <c:showBubbleSize val="0"/>
            </c:dLbl>
            <c:dLbl>
              <c:idx val="5"/>
              <c:spPr/>
              <c:txPr>
                <a:bodyPr/>
                <a:lstStyle/>
                <a:p>
                  <a:pPr>
                    <a:defRPr>
                      <a:solidFill>
                        <a:schemeClr val="tx1"/>
                      </a:solidFill>
                    </a:defRPr>
                  </a:pPr>
                  <a:endParaRPr lang="en-US"/>
                </a:p>
              </c:txPr>
              <c:showLegendKey val="0"/>
              <c:showVal val="0"/>
              <c:showCatName val="1"/>
              <c:showSerName val="0"/>
              <c:showPercent val="1"/>
              <c:showBubbleSize val="0"/>
            </c:dLbl>
            <c:txPr>
              <a:bodyPr/>
              <a:lstStyle/>
              <a:p>
                <a:pPr>
                  <a:defRPr>
                    <a:solidFill>
                      <a:schemeClr val="bg1"/>
                    </a:solidFill>
                  </a:defRPr>
                </a:pPr>
                <a:endParaRPr lang="en-US"/>
              </a:p>
            </c:txPr>
            <c:showLegendKey val="0"/>
            <c:showVal val="0"/>
            <c:showCatName val="1"/>
            <c:showSerName val="0"/>
            <c:showPercent val="1"/>
            <c:showBubbleSize val="0"/>
            <c:showLeaderLines val="0"/>
          </c:dLbls>
          <c:cat>
            <c:strRef>
              <c:f>Sheet1!$A$1:$A$7</c:f>
              <c:strCache>
                <c:ptCount val="7"/>
                <c:pt idx="0">
                  <c:v>Operator Accident</c:v>
                </c:pt>
                <c:pt idx="1">
                  <c:v>Loading Accident</c:v>
                </c:pt>
                <c:pt idx="2">
                  <c:v>Traffic</c:v>
                </c:pt>
                <c:pt idx="3">
                  <c:v>Struck by Trailer</c:v>
                </c:pt>
                <c:pt idx="4">
                  <c:v>Struck by Ramp</c:v>
                </c:pt>
                <c:pt idx="5">
                  <c:v>Electrocution</c:v>
                </c:pt>
                <c:pt idx="6">
                  <c:v>Equipment Failure</c:v>
                </c:pt>
              </c:strCache>
            </c:strRef>
          </c:cat>
          <c:val>
            <c:numRef>
              <c:f>Sheet1!$B$1:$B$7</c:f>
              <c:numCache>
                <c:formatCode>General</c:formatCode>
                <c:ptCount val="7"/>
                <c:pt idx="0">
                  <c:v>1</c:v>
                </c:pt>
                <c:pt idx="1">
                  <c:v>20</c:v>
                </c:pt>
                <c:pt idx="2">
                  <c:v>2</c:v>
                </c:pt>
                <c:pt idx="3">
                  <c:v>6</c:v>
                </c:pt>
                <c:pt idx="4">
                  <c:v>3</c:v>
                </c:pt>
                <c:pt idx="5">
                  <c:v>2</c:v>
                </c:pt>
                <c:pt idx="6">
                  <c:v>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F5C23-8971-9849-97E1-6096B735B302}" type="datetimeFigureOut">
              <a:rPr lang="en-US" smtClean="0"/>
              <a:pPr/>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7DD10-C84B-B947-B0A5-6C38F3DD88CE}" type="slidenum">
              <a:rPr lang="en-US" smtClean="0"/>
              <a:pPr/>
              <a:t>‹#›</a:t>
            </a:fld>
            <a:endParaRPr lang="en-US"/>
          </a:p>
        </p:txBody>
      </p:sp>
    </p:spTree>
    <p:extLst>
      <p:ext uri="{BB962C8B-B14F-4D97-AF65-F5344CB8AC3E}">
        <p14:creationId xmlns:p14="http://schemas.microsoft.com/office/powerpoint/2010/main" val="186517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8D5F7-3DC9-4988-AE78-6DE19E36229A}"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9C925-AEEA-463E-AC48-69CCABA6700A}"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BC94-16D9-4E44-89F4-483333197A4B}"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3491A-796B-4687-8684-616D9785ECF3}"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4A0EF-075C-4668-834D-1CE078A45FCE}"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36643-5D7F-4393-B977-A39B96A4C35F}" type="datetime1">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A58F1-E826-4199-8697-17543247D131}" type="datetime1">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B893E-EF0B-4A7E-B173-2BE88EF21F9F}" type="datetime1">
              <a:rPr lang="en-US" smtClean="0"/>
              <a:t>4/12/2013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16F96-5E1C-47CC-AD3F-AB5A0C7C732C}" type="datetime1">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43557-6493-4818-9B15-349F0745EB65}" type="datetime1">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B7710-7DD0-4431-83B4-DBD6016C4584}" type="datetime1">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24D09-C7B9-F147-8F52-9343C14572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16D6E-D8C9-4F2A-A44C-18D667415677}" type="datetime1">
              <a:rPr lang="en-US" smtClean="0"/>
              <a:t>4/12/2013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24D09-C7B9-F147-8F52-9343C14572F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2425"/>
            <a:ext cx="7772400" cy="1470025"/>
          </a:xfrm>
        </p:spPr>
        <p:txBody>
          <a:bodyPr>
            <a:normAutofit/>
          </a:bodyPr>
          <a:lstStyle/>
          <a:p>
            <a:r>
              <a:rPr lang="en-US" sz="5400" b="1" dirty="0" smtClean="0">
                <a:solidFill>
                  <a:srgbClr val="FFFF00"/>
                </a:solidFill>
              </a:rPr>
              <a:t>Lowboy Trailers</a:t>
            </a:r>
            <a:endParaRPr lang="en-US" sz="5400" b="1" dirty="0">
              <a:solidFill>
                <a:srgbClr val="FFFF00"/>
              </a:solidFill>
            </a:endParaRPr>
          </a:p>
        </p:txBody>
      </p:sp>
      <p:pic>
        <p:nvPicPr>
          <p:cNvPr id="4" name="Picture 3"/>
          <p:cNvPicPr>
            <a:picLocks noGrp="1" noChangeAspect="1" noChangeArrowheads="1"/>
          </p:cNvPicPr>
          <p:nvPr/>
        </p:nvPicPr>
        <p:blipFill>
          <a:blip r:embed="rId2"/>
          <a:stretch>
            <a:fillRect/>
          </a:stretch>
        </p:blipFill>
        <p:spPr bwMode="auto">
          <a:xfrm>
            <a:off x="1782375" y="2060260"/>
            <a:ext cx="5552012" cy="416400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31F24D09-C7B9-F147-8F52-9343C14572F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Fatality Example</a:t>
            </a:r>
            <a:endParaRPr lang="en-US" b="1"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An </a:t>
            </a:r>
            <a:r>
              <a:rPr lang="en-US" dirty="0"/>
              <a:t>operator was unloading a </a:t>
            </a:r>
            <a:r>
              <a:rPr lang="en-US" dirty="0" smtClean="0"/>
              <a:t>backhoe </a:t>
            </a:r>
            <a:r>
              <a:rPr lang="en-US" dirty="0"/>
              <a:t>from a lowboy trailer. Four other people were standing on the ground, watching the operation. One of them, an oiler, was helping the operator stay clear of a 14.4-kilovolt overhead power line. In spite of this, the boom contacted the power line, and one of the employees on the ground (a pipe line welder) was electrocuted. The other three persons did not receive electric shocks.</a:t>
            </a:r>
          </a:p>
        </p:txBody>
      </p:sp>
      <p:sp>
        <p:nvSpPr>
          <p:cNvPr id="4" name="Slide Number Placeholder 3"/>
          <p:cNvSpPr>
            <a:spLocks noGrp="1"/>
          </p:cNvSpPr>
          <p:nvPr>
            <p:ph type="sldNum" sz="quarter" idx="12"/>
          </p:nvPr>
        </p:nvSpPr>
        <p:spPr/>
        <p:txBody>
          <a:bodyPr/>
          <a:lstStyle/>
          <a:p>
            <a:fld id="{31F24D09-C7B9-F147-8F52-9343C14572F4}" type="slidenum">
              <a:rPr lang="en-US" smtClean="0"/>
              <a:pPr/>
              <a:t>10</a:t>
            </a:fld>
            <a:endParaRPr lang="en-US"/>
          </a:p>
        </p:txBody>
      </p:sp>
    </p:spTree>
    <p:extLst>
      <p:ext uri="{BB962C8B-B14F-4D97-AF65-F5344CB8AC3E}">
        <p14:creationId xmlns:p14="http://schemas.microsoft.com/office/powerpoint/2010/main" val="309856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Fatality Example</a:t>
            </a:r>
            <a:endParaRPr lang="en-US" b="1"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Two workers were directing a driver in </a:t>
            </a:r>
            <a:r>
              <a:rPr lang="en-US" dirty="0"/>
              <a:t>the positioning of a lowboy </a:t>
            </a:r>
            <a:r>
              <a:rPr lang="en-US" dirty="0" smtClean="0"/>
              <a:t>trailer. </a:t>
            </a:r>
            <a:r>
              <a:rPr lang="en-US" dirty="0"/>
              <a:t>A generator and a </a:t>
            </a:r>
            <a:r>
              <a:rPr lang="en-US" dirty="0" smtClean="0"/>
              <a:t>road-header </a:t>
            </a:r>
            <a:r>
              <a:rPr lang="en-US" dirty="0"/>
              <a:t>were to be offloaded. The lowboy was being backed up the inside lane of a two-lane access road that was bordered on the inside by articulated concrete barriers and outside by traffic cones or the equivalent. </a:t>
            </a:r>
            <a:r>
              <a:rPr lang="en-US" dirty="0" smtClean="0"/>
              <a:t>One worker was </a:t>
            </a:r>
            <a:r>
              <a:rPr lang="en-US" dirty="0"/>
              <a:t>walking in the inside lane facing the direction in which the lowboy was backing up, and was in verbal and visual contact with the </a:t>
            </a:r>
            <a:r>
              <a:rPr lang="en-US" dirty="0" smtClean="0"/>
              <a:t>signal person, </a:t>
            </a:r>
            <a:r>
              <a:rPr lang="en-US" dirty="0"/>
              <a:t>who was walking beside the lowboy on the street side with a flag. </a:t>
            </a:r>
            <a:r>
              <a:rPr lang="en-US" dirty="0" smtClean="0"/>
              <a:t>The worker </a:t>
            </a:r>
            <a:r>
              <a:rPr lang="en-US" dirty="0"/>
              <a:t>was hit and run over by the rear-most dual wheels of the lowboy when the flagman momentarily turned his head toward the driver, who had a limited view </a:t>
            </a:r>
            <a:r>
              <a:rPr lang="en-US"/>
              <a:t>of </a:t>
            </a:r>
            <a:r>
              <a:rPr lang="en-US" smtClean="0"/>
              <a:t>him </a:t>
            </a:r>
            <a:r>
              <a:rPr lang="en-US" dirty="0"/>
              <a:t>and his position.</a:t>
            </a:r>
          </a:p>
        </p:txBody>
      </p:sp>
      <p:sp>
        <p:nvSpPr>
          <p:cNvPr id="4" name="Slide Number Placeholder 3"/>
          <p:cNvSpPr>
            <a:spLocks noGrp="1"/>
          </p:cNvSpPr>
          <p:nvPr>
            <p:ph type="sldNum" sz="quarter" idx="12"/>
          </p:nvPr>
        </p:nvSpPr>
        <p:spPr/>
        <p:txBody>
          <a:bodyPr/>
          <a:lstStyle/>
          <a:p>
            <a:fld id="{31F24D09-C7B9-F147-8F52-9343C14572F4}" type="slidenum">
              <a:rPr lang="en-US" smtClean="0"/>
              <a:pPr/>
              <a:t>11</a:t>
            </a:fld>
            <a:endParaRPr lang="en-US"/>
          </a:p>
        </p:txBody>
      </p:sp>
    </p:spTree>
    <p:extLst>
      <p:ext uri="{BB962C8B-B14F-4D97-AF65-F5344CB8AC3E}">
        <p14:creationId xmlns:p14="http://schemas.microsoft.com/office/powerpoint/2010/main" val="309856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Safety Practices</a:t>
            </a:r>
            <a:endParaRPr lang="en-US" dirty="0">
              <a:solidFill>
                <a:srgbClr val="FFFF00"/>
              </a:solidFill>
            </a:endParaRPr>
          </a:p>
        </p:txBody>
      </p:sp>
      <p:sp>
        <p:nvSpPr>
          <p:cNvPr id="3" name="Content Placeholder 2"/>
          <p:cNvSpPr>
            <a:spLocks noGrp="1"/>
          </p:cNvSpPr>
          <p:nvPr>
            <p:ph idx="1"/>
          </p:nvPr>
        </p:nvSpPr>
        <p:spPr>
          <a:xfrm>
            <a:off x="457200" y="1450115"/>
            <a:ext cx="8229600" cy="4525963"/>
          </a:xfrm>
        </p:spPr>
        <p:txBody>
          <a:bodyPr/>
          <a:lstStyle/>
          <a:p>
            <a:pPr>
              <a:lnSpc>
                <a:spcPct val="80000"/>
              </a:lnSpc>
            </a:pPr>
            <a:r>
              <a:rPr lang="en-US" sz="2800" dirty="0" smtClean="0"/>
              <a:t>Always secure the load on the trailer, even when transporting equipment short distances.</a:t>
            </a:r>
          </a:p>
          <a:p>
            <a:pPr>
              <a:lnSpc>
                <a:spcPct val="80000"/>
              </a:lnSpc>
            </a:pPr>
            <a:r>
              <a:rPr lang="en-US" sz="2800" dirty="0" smtClean="0"/>
              <a:t>When transporting equipment on a lowboy, make sure there is adequate clearance around the equipment so as to not strike nearby workers or vehicles.</a:t>
            </a:r>
          </a:p>
          <a:p>
            <a:pPr>
              <a:lnSpc>
                <a:spcPct val="80000"/>
              </a:lnSpc>
            </a:pPr>
            <a:r>
              <a:rPr lang="en-US" sz="2800" dirty="0" smtClean="0"/>
              <a:t>Make sure the brakes on the lowboy and on the truck pulling the lowboy are properly adjusted. </a:t>
            </a:r>
          </a:p>
          <a:p>
            <a:endParaRPr lang="en-US" sz="2800" dirty="0"/>
          </a:p>
        </p:txBody>
      </p:sp>
      <p:pic>
        <p:nvPicPr>
          <p:cNvPr id="4" name="Picture 3" descr="large_lowboy_10"/>
          <p:cNvPicPr>
            <a:picLocks noChangeAspect="1" noChangeArrowheads="1"/>
          </p:cNvPicPr>
          <p:nvPr/>
        </p:nvPicPr>
        <p:blipFill>
          <a:blip r:embed="rId2"/>
          <a:srcRect/>
          <a:stretch>
            <a:fillRect/>
          </a:stretch>
        </p:blipFill>
        <p:spPr bwMode="auto">
          <a:xfrm>
            <a:off x="2159003" y="4699111"/>
            <a:ext cx="4699000" cy="189471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1F24D09-C7B9-F147-8F52-9343C14572F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Safety Practices</a:t>
            </a:r>
            <a:endParaRPr lang="en-US" dirty="0">
              <a:solidFill>
                <a:srgbClr val="FFFF00"/>
              </a:solidFill>
            </a:endParaRPr>
          </a:p>
        </p:txBody>
      </p:sp>
      <p:sp>
        <p:nvSpPr>
          <p:cNvPr id="3" name="Content Placeholder 2"/>
          <p:cNvSpPr>
            <a:spLocks noGrp="1"/>
          </p:cNvSpPr>
          <p:nvPr>
            <p:ph idx="1"/>
          </p:nvPr>
        </p:nvSpPr>
        <p:spPr>
          <a:xfrm>
            <a:off x="457200" y="872865"/>
            <a:ext cx="8229600" cy="4525963"/>
          </a:xfrm>
        </p:spPr>
        <p:txBody>
          <a:bodyPr/>
          <a:lstStyle/>
          <a:p>
            <a:pPr algn="ctr">
              <a:buNone/>
            </a:pPr>
            <a:endParaRPr lang="en-US" sz="4000" dirty="0" smtClean="0">
              <a:solidFill>
                <a:srgbClr val="FFFF00"/>
              </a:solidFill>
            </a:endParaRPr>
          </a:p>
          <a:p>
            <a:pPr>
              <a:buFont typeface="Arial" pitchFamily="34" charset="0"/>
              <a:buChar char="•"/>
            </a:pPr>
            <a:r>
              <a:rPr lang="en-US" sz="2800" dirty="0" smtClean="0">
                <a:solidFill>
                  <a:srgbClr val="FFFFFF"/>
                </a:solidFill>
              </a:rPr>
              <a:t>Trailer must be on level ground before loading or unloading</a:t>
            </a:r>
          </a:p>
          <a:p>
            <a:pPr>
              <a:buFont typeface="Arial" pitchFamily="34" charset="0"/>
              <a:buChar char="•"/>
            </a:pPr>
            <a:r>
              <a:rPr lang="en-US" sz="2800" dirty="0" smtClean="0">
                <a:solidFill>
                  <a:srgbClr val="FFFFFF"/>
                </a:solidFill>
              </a:rPr>
              <a:t>If machinery is being loaded or unloaded, be sure that all safety systems are in place, and if equipped with a ROPS, seat belt must be in working order and used.</a:t>
            </a:r>
          </a:p>
          <a:p>
            <a:pPr>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1827062" y="4557015"/>
            <a:ext cx="5238750" cy="19145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1F24D09-C7B9-F147-8F52-9343C14572F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Safety Practices</a:t>
            </a:r>
            <a:endParaRPr lang="en-US" dirty="0">
              <a:solidFill>
                <a:srgbClr val="FFFF00"/>
              </a:solidFill>
            </a:endParaRPr>
          </a:p>
        </p:txBody>
      </p:sp>
      <p:sp>
        <p:nvSpPr>
          <p:cNvPr id="3" name="Content Placeholder 2"/>
          <p:cNvSpPr>
            <a:spLocks noGrp="1"/>
          </p:cNvSpPr>
          <p:nvPr>
            <p:ph idx="1"/>
          </p:nvPr>
        </p:nvSpPr>
        <p:spPr>
          <a:xfrm>
            <a:off x="457200" y="1450115"/>
            <a:ext cx="8229600" cy="4525963"/>
          </a:xfrm>
        </p:spPr>
        <p:txBody>
          <a:bodyPr/>
          <a:lstStyle/>
          <a:p>
            <a:pPr marL="0" lvl="0" indent="0" defTabSz="914400" eaLnBrk="0" fontAlgn="base" hangingPunct="0">
              <a:spcBef>
                <a:spcPct val="0"/>
              </a:spcBef>
              <a:spcAft>
                <a:spcPct val="0"/>
              </a:spcAft>
              <a:buFontTx/>
              <a:buChar char="•"/>
            </a:pPr>
            <a:r>
              <a:rPr kumimoji="0" lang="en-US" sz="2800" i="0" u="none" strike="noStrike" cap="none" normalizeH="0" baseline="0" dirty="0" smtClean="0">
                <a:ln>
                  <a:noFill/>
                </a:ln>
                <a:solidFill>
                  <a:srgbClr val="FFFFFF"/>
                </a:solidFill>
                <a:effectLst/>
                <a:ea typeface="Calibri" pitchFamily="34" charset="0"/>
                <a:cs typeface="Times New Roman" pitchFamily="18" charset="0"/>
              </a:rPr>
              <a:t>Area around trailer during loading/unloading should be clear of other employees</a:t>
            </a:r>
          </a:p>
          <a:p>
            <a:pPr marL="0" lvl="0" indent="0" defTabSz="914400" eaLnBrk="0" fontAlgn="base" hangingPunct="0">
              <a:spcBef>
                <a:spcPct val="0"/>
              </a:spcBef>
              <a:spcAft>
                <a:spcPct val="0"/>
              </a:spcAft>
              <a:buNone/>
            </a:pPr>
            <a:endParaRPr kumimoji="0" lang="en-US" sz="2800" i="0" u="none" strike="noStrike" cap="none" normalizeH="0" baseline="0" dirty="0" smtClean="0">
              <a:ln>
                <a:noFill/>
              </a:ln>
              <a:solidFill>
                <a:srgbClr val="FFFFFF"/>
              </a:solidFill>
              <a:effectLst/>
              <a:cs typeface="Arial" pitchFamily="34" charset="0"/>
            </a:endParaRPr>
          </a:p>
          <a:p>
            <a:pPr marL="0" lvl="0" indent="0" defTabSz="914400" eaLnBrk="0" fontAlgn="base" hangingPunct="0">
              <a:spcBef>
                <a:spcPct val="0"/>
              </a:spcBef>
              <a:spcAft>
                <a:spcPct val="0"/>
              </a:spcAft>
              <a:buFontTx/>
              <a:buChar char="•"/>
            </a:pPr>
            <a:r>
              <a:rPr kumimoji="0" lang="en-US" sz="2800" i="0" u="none" strike="noStrike" cap="none" normalizeH="0" baseline="0" dirty="0" smtClean="0">
                <a:ln>
                  <a:noFill/>
                </a:ln>
                <a:solidFill>
                  <a:srgbClr val="FFFFFF"/>
                </a:solidFill>
                <a:effectLst/>
                <a:ea typeface="Calibri" pitchFamily="34" charset="0"/>
                <a:cs typeface="Times New Roman" pitchFamily="18" charset="0"/>
              </a:rPr>
              <a:t>All systems on the trailer should be inspected before each use and kept in proper operating condition</a:t>
            </a:r>
            <a:endParaRPr kumimoji="0" lang="en-US" sz="2800" i="0" u="none" strike="noStrike" cap="none" normalizeH="0" baseline="0" dirty="0" smtClean="0">
              <a:ln>
                <a:noFill/>
              </a:ln>
              <a:solidFill>
                <a:srgbClr val="FFFFFF"/>
              </a:solidFill>
              <a:effectLst/>
              <a:cs typeface="Arial" pitchFamily="34" charset="0"/>
            </a:endParaRPr>
          </a:p>
          <a:p>
            <a:endParaRPr lang="en-US" dirty="0"/>
          </a:p>
        </p:txBody>
      </p:sp>
      <p:pic>
        <p:nvPicPr>
          <p:cNvPr id="4" name="Picture 3"/>
          <p:cNvPicPr>
            <a:picLocks noGrp="1" noChangeAspect="1" noChangeArrowheads="1"/>
          </p:cNvPicPr>
          <p:nvPr/>
        </p:nvPicPr>
        <p:blipFill>
          <a:blip r:embed="rId2"/>
          <a:srcRect/>
          <a:stretch>
            <a:fillRect/>
          </a:stretch>
        </p:blipFill>
        <p:spPr bwMode="auto">
          <a:xfrm>
            <a:off x="1534532" y="4202211"/>
            <a:ext cx="5931330" cy="2189487"/>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1F24D09-C7B9-F147-8F52-9343C14572F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9555"/>
            <a:ext cx="8229600" cy="4525963"/>
          </a:xfrm>
        </p:spPr>
        <p:txBody>
          <a:bodyPr/>
          <a:lstStyle/>
          <a:p>
            <a:pPr algn="ctr">
              <a:buNone/>
            </a:pPr>
            <a:r>
              <a:rPr lang="en-US" sz="5400" b="1" cap="all" spc="0" dirty="0" smtClean="0">
                <a:ln/>
                <a:solidFill>
                  <a:srgbClr val="FFFF00"/>
                </a:solidFill>
                <a:effectLst>
                  <a:outerShdw blurRad="19685" dist="12700" dir="5400000" algn="tl" rotWithShape="0">
                    <a:schemeClr val="accent1">
                      <a:satMod val="130000"/>
                      <a:alpha val="60000"/>
                    </a:schemeClr>
                  </a:outerShdw>
                </a:effectLst>
              </a:rPr>
              <a:t>THINK Safety</a:t>
            </a:r>
          </a:p>
          <a:p>
            <a:pPr algn="ctr">
              <a:buNone/>
            </a:pPr>
            <a:endParaRPr lang="en-US" sz="5400" b="1" cap="all" dirty="0">
              <a:ln/>
              <a:solidFill>
                <a:srgbClr val="FFFF00"/>
              </a:solidFill>
              <a:effectLst>
                <a:outerShdw blurRad="19685" dist="12700" dir="5400000" algn="tl" rotWithShape="0">
                  <a:schemeClr val="accent1">
                    <a:satMod val="130000"/>
                    <a:alpha val="60000"/>
                  </a:schemeClr>
                </a:outerShdw>
              </a:effectLst>
            </a:endParaRPr>
          </a:p>
          <a:p>
            <a:pPr algn="ctr">
              <a:buNone/>
            </a:pPr>
            <a:r>
              <a:rPr lang="en-US" sz="5400" b="1" cap="all" spc="0" dirty="0" smtClean="0">
                <a:ln/>
                <a:solidFill>
                  <a:srgbClr val="FFFF00"/>
                </a:solidFill>
                <a:effectLst>
                  <a:outerShdw blurRad="19685" dist="12700" dir="5400000" algn="tl" rotWithShape="0">
                    <a:schemeClr val="accent1">
                      <a:satMod val="130000"/>
                      <a:alpha val="60000"/>
                    </a:schemeClr>
                  </a:outerShdw>
                </a:effectLst>
              </a:rPr>
              <a:t>Work safely</a:t>
            </a:r>
          </a:p>
          <a:p>
            <a:endParaRPr lang="en-US" dirty="0"/>
          </a:p>
        </p:txBody>
      </p:sp>
      <p:sp>
        <p:nvSpPr>
          <p:cNvPr id="2" name="Slide Number Placeholder 1"/>
          <p:cNvSpPr>
            <a:spLocks noGrp="1"/>
          </p:cNvSpPr>
          <p:nvPr>
            <p:ph type="sldNum" sz="quarter" idx="12"/>
          </p:nvPr>
        </p:nvSpPr>
        <p:spPr/>
        <p:txBody>
          <a:bodyPr/>
          <a:lstStyle/>
          <a:p>
            <a:fld id="{31F24D09-C7B9-F147-8F52-9343C14572F4}" type="slidenum">
              <a:rPr lang="en-US" smtClean="0"/>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FF00"/>
                </a:solidFill>
              </a:rPr>
              <a:t>Lowboy Trailers</a:t>
            </a:r>
            <a:endParaRPr lang="en-US" sz="5400" dirty="0">
              <a:solidFill>
                <a:srgbClr val="FFFF00"/>
              </a:solidFill>
            </a:endParaRPr>
          </a:p>
        </p:txBody>
      </p:sp>
      <p:sp>
        <p:nvSpPr>
          <p:cNvPr id="3" name="Content Placeholder 2"/>
          <p:cNvSpPr>
            <a:spLocks noGrp="1"/>
          </p:cNvSpPr>
          <p:nvPr>
            <p:ph idx="1"/>
          </p:nvPr>
        </p:nvSpPr>
        <p:spPr/>
        <p:txBody>
          <a:bodyPr>
            <a:normAutofit/>
          </a:bodyPr>
          <a:lstStyle/>
          <a:p>
            <a:r>
              <a:rPr lang="en-US" sz="2800" dirty="0" smtClean="0"/>
              <a:t>A lowboy is a type of trailer that is used for moving heavy equipment and other large loads.  The term “lowboy” refers to the height of the deck of the trailer.  </a:t>
            </a:r>
          </a:p>
          <a:p>
            <a:r>
              <a:rPr lang="en-US" sz="2800" dirty="0" smtClean="0"/>
              <a:t>The object being transported rides on a lowered deck, instead of above the wheels as with a traditional trailer.  This allows very tall loads to be transported legally.  </a:t>
            </a:r>
          </a:p>
          <a:p>
            <a:endParaRPr lang="en-US" sz="2800" dirty="0" smtClean="0"/>
          </a:p>
          <a:p>
            <a:pPr>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fld id="{31F24D09-C7B9-F147-8F52-9343C14572F4}"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Lowboy History</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t>The first lowboy trailer was invented in the 1920s and featured a riveted gooseneck and solid rubber tires. </a:t>
            </a:r>
          </a:p>
          <a:p>
            <a:r>
              <a:rPr lang="en-US" sz="2800" dirty="0" smtClean="0"/>
              <a:t>The first detachable (front-loading) gooseneck trailer was invented in 1958.</a:t>
            </a:r>
          </a:p>
          <a:p>
            <a:endParaRPr lang="en-US" dirty="0"/>
          </a:p>
        </p:txBody>
      </p:sp>
      <p:pic>
        <p:nvPicPr>
          <p:cNvPr id="4" name="Picture 3" descr="mack1"/>
          <p:cNvPicPr>
            <a:picLocks noChangeAspect="1" noChangeArrowheads="1"/>
          </p:cNvPicPr>
          <p:nvPr/>
        </p:nvPicPr>
        <p:blipFill>
          <a:blip r:embed="rId2"/>
          <a:srcRect t="26389" b="12500"/>
          <a:stretch>
            <a:fillRect/>
          </a:stretch>
        </p:blipFill>
        <p:spPr bwMode="auto">
          <a:xfrm>
            <a:off x="2078183" y="4200620"/>
            <a:ext cx="4883727" cy="2238375"/>
          </a:xfrm>
          <a:prstGeom prst="rect">
            <a:avLst/>
          </a:prstGeom>
          <a:noFill/>
        </p:spPr>
      </p:pic>
      <p:sp>
        <p:nvSpPr>
          <p:cNvPr id="5" name="Slide Number Placeholder 4"/>
          <p:cNvSpPr>
            <a:spLocks noGrp="1"/>
          </p:cNvSpPr>
          <p:nvPr>
            <p:ph type="sldNum" sz="quarter" idx="12"/>
          </p:nvPr>
        </p:nvSpPr>
        <p:spPr/>
        <p:txBody>
          <a:bodyPr/>
          <a:lstStyle/>
          <a:p>
            <a:fld id="{31F24D09-C7B9-F147-8F52-9343C14572F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Types of Lowboys</a:t>
            </a:r>
            <a:endParaRPr lang="en-US" dirty="0">
              <a:solidFill>
                <a:srgbClr val="FFFF00"/>
              </a:solidFill>
            </a:endParaRPr>
          </a:p>
        </p:txBody>
      </p:sp>
      <p:pic>
        <p:nvPicPr>
          <p:cNvPr id="6" name="Picture 5" descr="LowBoy_Image"/>
          <p:cNvPicPr>
            <a:picLocks noChangeAspect="1" noChangeArrowheads="1"/>
          </p:cNvPicPr>
          <p:nvPr/>
        </p:nvPicPr>
        <p:blipFill>
          <a:blip r:embed="rId2"/>
          <a:srcRect t="5992" b="13109"/>
          <a:stretch>
            <a:fillRect/>
          </a:stretch>
        </p:blipFill>
        <p:spPr bwMode="auto">
          <a:xfrm>
            <a:off x="1413750" y="1558503"/>
            <a:ext cx="6295814" cy="1676400"/>
          </a:xfrm>
          <a:prstGeom prst="rect">
            <a:avLst/>
          </a:prstGeom>
          <a:noFill/>
        </p:spPr>
      </p:pic>
      <p:pic>
        <p:nvPicPr>
          <p:cNvPr id="7" name="Picture 6"/>
          <p:cNvPicPr>
            <a:picLocks noChangeAspect="1" noChangeArrowheads="1"/>
          </p:cNvPicPr>
          <p:nvPr/>
        </p:nvPicPr>
        <p:blipFill>
          <a:blip r:embed="rId3"/>
          <a:srcRect/>
          <a:stretch>
            <a:fillRect/>
          </a:stretch>
        </p:blipFill>
        <p:spPr bwMode="auto">
          <a:xfrm>
            <a:off x="1775277" y="3881438"/>
            <a:ext cx="5527588" cy="2057400"/>
          </a:xfrm>
          <a:prstGeom prst="rect">
            <a:avLst/>
          </a:prstGeom>
          <a:noFill/>
          <a:ln w="9525">
            <a:noFill/>
            <a:miter lim="800000"/>
            <a:headEnd/>
            <a:tailEnd/>
          </a:ln>
          <a:effectLst/>
        </p:spPr>
      </p:pic>
      <p:sp>
        <p:nvSpPr>
          <p:cNvPr id="8" name="Rectangle 7"/>
          <p:cNvSpPr>
            <a:spLocks noChangeArrowheads="1"/>
          </p:cNvSpPr>
          <p:nvPr/>
        </p:nvSpPr>
        <p:spPr bwMode="auto">
          <a:xfrm>
            <a:off x="3627590" y="5943438"/>
            <a:ext cx="3505200" cy="4572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60000"/>
            </a:pPr>
            <a:r>
              <a:rPr lang="en-US" sz="2000" dirty="0"/>
              <a:t>Rear Loading</a:t>
            </a:r>
          </a:p>
        </p:txBody>
      </p:sp>
      <p:sp>
        <p:nvSpPr>
          <p:cNvPr id="9" name="Rectangle 8"/>
          <p:cNvSpPr>
            <a:spLocks noChangeArrowheads="1"/>
          </p:cNvSpPr>
          <p:nvPr/>
        </p:nvSpPr>
        <p:spPr bwMode="auto">
          <a:xfrm>
            <a:off x="3586025" y="3223343"/>
            <a:ext cx="2743200" cy="381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60000"/>
            </a:pPr>
            <a:r>
              <a:rPr lang="en-US" sz="2000" dirty="0"/>
              <a:t>Front Loading</a:t>
            </a:r>
          </a:p>
        </p:txBody>
      </p:sp>
      <p:sp>
        <p:nvSpPr>
          <p:cNvPr id="3" name="Slide Number Placeholder 2"/>
          <p:cNvSpPr>
            <a:spLocks noGrp="1"/>
          </p:cNvSpPr>
          <p:nvPr>
            <p:ph type="sldNum" sz="quarter" idx="12"/>
          </p:nvPr>
        </p:nvSpPr>
        <p:spPr/>
        <p:txBody>
          <a:bodyPr/>
          <a:lstStyle/>
          <a:p>
            <a:fld id="{31F24D09-C7B9-F147-8F52-9343C14572F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Lowboy Uses</a:t>
            </a:r>
            <a:endParaRPr lang="en-US" dirty="0">
              <a:solidFill>
                <a:srgbClr val="FFFF00"/>
              </a:solidFill>
            </a:endParaRPr>
          </a:p>
        </p:txBody>
      </p:sp>
      <p:sp>
        <p:nvSpPr>
          <p:cNvPr id="3" name="Content Placeholder 2"/>
          <p:cNvSpPr>
            <a:spLocks noGrp="1"/>
          </p:cNvSpPr>
          <p:nvPr>
            <p:ph idx="1"/>
          </p:nvPr>
        </p:nvSpPr>
        <p:spPr/>
        <p:txBody>
          <a:bodyPr/>
          <a:lstStyle/>
          <a:p>
            <a:pPr>
              <a:lnSpc>
                <a:spcPct val="90000"/>
              </a:lnSpc>
            </a:pPr>
            <a:r>
              <a:rPr lang="en-US" dirty="0" smtClean="0"/>
              <a:t>Transporting construction equipment such as bulldozers, track hoes, crane components, and loaders</a:t>
            </a:r>
          </a:p>
          <a:p>
            <a:pPr>
              <a:lnSpc>
                <a:spcPct val="90000"/>
              </a:lnSpc>
            </a:pPr>
            <a:r>
              <a:rPr lang="en-US" dirty="0" smtClean="0"/>
              <a:t>Transporting other equipment such as air conditioners, industrial equipment, and crushers</a:t>
            </a:r>
          </a:p>
          <a:p>
            <a:endParaRPr lang="en-US" dirty="0"/>
          </a:p>
        </p:txBody>
      </p:sp>
      <p:pic>
        <p:nvPicPr>
          <p:cNvPr id="6" name="Picture 5"/>
          <p:cNvPicPr>
            <a:picLocks noChangeAspect="1"/>
          </p:cNvPicPr>
          <p:nvPr/>
        </p:nvPicPr>
        <p:blipFill>
          <a:blip r:embed="rId2"/>
          <a:stretch>
            <a:fillRect/>
          </a:stretch>
        </p:blipFill>
        <p:spPr>
          <a:xfrm>
            <a:off x="3810000" y="4290358"/>
            <a:ext cx="4553539" cy="2124985"/>
          </a:xfrm>
          <a:prstGeom prst="rect">
            <a:avLst/>
          </a:prstGeom>
        </p:spPr>
      </p:pic>
      <p:sp>
        <p:nvSpPr>
          <p:cNvPr id="7" name="TextBox 6"/>
          <p:cNvSpPr txBox="1"/>
          <p:nvPr/>
        </p:nvSpPr>
        <p:spPr>
          <a:xfrm>
            <a:off x="7070437" y="6415344"/>
            <a:ext cx="1616363" cy="215444"/>
          </a:xfrm>
          <a:prstGeom prst="rect">
            <a:avLst/>
          </a:prstGeom>
          <a:noFill/>
        </p:spPr>
        <p:txBody>
          <a:bodyPr wrap="square" rtlCol="0">
            <a:spAutoFit/>
          </a:bodyPr>
          <a:lstStyle/>
          <a:p>
            <a:r>
              <a:rPr lang="en-US" sz="800" dirty="0" smtClean="0"/>
              <a:t>Done Right Transportation</a:t>
            </a:r>
            <a:endParaRPr lang="en-US" sz="800" dirty="0"/>
          </a:p>
        </p:txBody>
      </p:sp>
      <p:sp>
        <p:nvSpPr>
          <p:cNvPr id="4" name="Slide Number Placeholder 3"/>
          <p:cNvSpPr>
            <a:spLocks noGrp="1"/>
          </p:cNvSpPr>
          <p:nvPr>
            <p:ph type="sldNum" sz="quarter" idx="12"/>
          </p:nvPr>
        </p:nvSpPr>
        <p:spPr/>
        <p:txBody>
          <a:bodyPr/>
          <a:lstStyle/>
          <a:p>
            <a:fld id="{31F24D09-C7B9-F147-8F52-9343C14572F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Lowboy Safety</a:t>
            </a:r>
            <a:endParaRPr lang="en-US" dirty="0">
              <a:solidFill>
                <a:srgbClr val="FFFF00"/>
              </a:solidFill>
            </a:endParaRPr>
          </a:p>
        </p:txBody>
      </p:sp>
      <p:sp>
        <p:nvSpPr>
          <p:cNvPr id="3" name="Content Placeholder 2"/>
          <p:cNvSpPr>
            <a:spLocks noGrp="1"/>
          </p:cNvSpPr>
          <p:nvPr>
            <p:ph idx="1"/>
          </p:nvPr>
        </p:nvSpPr>
        <p:spPr/>
        <p:txBody>
          <a:bodyPr/>
          <a:lstStyle/>
          <a:p>
            <a:r>
              <a:rPr lang="en-US" sz="2000" dirty="0" smtClean="0">
                <a:solidFill>
                  <a:srgbClr val="FFFFFF"/>
                </a:solidFill>
              </a:rPr>
              <a:t>The majority of the major safety concerns are related to the loading and unloading of the trailer.  The machinery may become unstable and slide or roll off of the trailer.  This is particularly true if the machine has metal tracks that have very little traction on the metal deck of the trailer, or if loading/unloading is attempted on a sloped grade.</a:t>
            </a:r>
          </a:p>
          <a:p>
            <a:endParaRPr lang="en-US" dirty="0"/>
          </a:p>
        </p:txBody>
      </p:sp>
      <p:pic>
        <p:nvPicPr>
          <p:cNvPr id="6" name="Picture 5" descr="pjreilly1"/>
          <p:cNvPicPr>
            <a:picLocks noChangeAspect="1" noChangeArrowheads="1"/>
          </p:cNvPicPr>
          <p:nvPr/>
        </p:nvPicPr>
        <p:blipFill>
          <a:blip r:embed="rId2"/>
          <a:srcRect/>
          <a:stretch>
            <a:fillRect/>
          </a:stretch>
        </p:blipFill>
        <p:spPr bwMode="auto">
          <a:xfrm>
            <a:off x="1651001" y="3640279"/>
            <a:ext cx="5853545" cy="2904995"/>
          </a:xfrm>
          <a:prstGeom prst="rect">
            <a:avLst/>
          </a:prstGeom>
          <a:noFill/>
        </p:spPr>
      </p:pic>
      <p:sp>
        <p:nvSpPr>
          <p:cNvPr id="4" name="Slide Number Placeholder 3"/>
          <p:cNvSpPr>
            <a:spLocks noGrp="1"/>
          </p:cNvSpPr>
          <p:nvPr>
            <p:ph type="sldNum" sz="quarter" idx="12"/>
          </p:nvPr>
        </p:nvSpPr>
        <p:spPr/>
        <p:txBody>
          <a:bodyPr/>
          <a:lstStyle/>
          <a:p>
            <a:fld id="{31F24D09-C7B9-F147-8F52-9343C14572F4}"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Typical Hazards</a:t>
            </a:r>
            <a:endParaRPr lang="en-US" dirty="0">
              <a:solidFill>
                <a:srgbClr val="FFFF00"/>
              </a:solidFill>
            </a:endParaRPr>
          </a:p>
        </p:txBody>
      </p:sp>
      <p:sp>
        <p:nvSpPr>
          <p:cNvPr id="3" name="Content Placeholder 2"/>
          <p:cNvSpPr>
            <a:spLocks noGrp="1"/>
          </p:cNvSpPr>
          <p:nvPr>
            <p:ph idx="1"/>
          </p:nvPr>
        </p:nvSpPr>
        <p:spPr>
          <a:xfrm>
            <a:off x="288636" y="2233179"/>
            <a:ext cx="8398164" cy="4525963"/>
          </a:xfrm>
        </p:spPr>
        <p:txBody>
          <a:bodyPr/>
          <a:lstStyle/>
          <a:p>
            <a:r>
              <a:rPr lang="en-US" sz="2800" dirty="0" smtClean="0"/>
              <a:t>Pinch Points</a:t>
            </a:r>
          </a:p>
          <a:p>
            <a:r>
              <a:rPr lang="en-US" sz="2800" dirty="0" smtClean="0"/>
              <a:t>Loading and Unloading </a:t>
            </a:r>
          </a:p>
          <a:p>
            <a:pPr>
              <a:buNone/>
            </a:pPr>
            <a:r>
              <a:rPr lang="en-US" sz="2800" dirty="0" smtClean="0"/>
              <a:t>   Construction Equipment</a:t>
            </a:r>
          </a:p>
          <a:p>
            <a:r>
              <a:rPr lang="en-US" sz="2800" dirty="0" smtClean="0"/>
              <a:t>Crushing Hazards</a:t>
            </a:r>
          </a:p>
          <a:p>
            <a:r>
              <a:rPr lang="en-US" sz="2800" dirty="0" smtClean="0"/>
              <a:t>Operator Errors</a:t>
            </a:r>
          </a:p>
          <a:p>
            <a:endParaRPr lang="en-US" dirty="0"/>
          </a:p>
        </p:txBody>
      </p:sp>
      <p:pic>
        <p:nvPicPr>
          <p:cNvPr id="5" name="Picture 4" descr="ftl99m20"/>
          <p:cNvPicPr>
            <a:picLocks noChangeAspect="1" noChangeArrowheads="1"/>
          </p:cNvPicPr>
          <p:nvPr/>
        </p:nvPicPr>
        <p:blipFill>
          <a:blip r:embed="rId2"/>
          <a:srcRect/>
          <a:stretch>
            <a:fillRect/>
          </a:stretch>
        </p:blipFill>
        <p:spPr bwMode="auto">
          <a:xfrm>
            <a:off x="4895275" y="2279359"/>
            <a:ext cx="3936999" cy="254728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31F24D09-C7B9-F147-8F52-9343C14572F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636"/>
            <a:ext cx="8229600" cy="1143000"/>
          </a:xfrm>
        </p:spPr>
        <p:txBody>
          <a:bodyPr/>
          <a:lstStyle/>
          <a:p>
            <a:r>
              <a:rPr lang="en-US" dirty="0" smtClean="0">
                <a:solidFill>
                  <a:srgbClr val="FFFF00"/>
                </a:solidFill>
              </a:rPr>
              <a:t>Lowboy Fatalities </a:t>
            </a:r>
            <a:endParaRPr lang="en-US" dirty="0">
              <a:solidFill>
                <a:srgbClr val="FFFF00"/>
              </a:solidFill>
            </a:endParaRPr>
          </a:p>
        </p:txBody>
      </p:sp>
      <p:graphicFrame>
        <p:nvGraphicFramePr>
          <p:cNvPr id="4" name="Chart 3"/>
          <p:cNvGraphicFramePr/>
          <p:nvPr/>
        </p:nvGraphicFramePr>
        <p:xfrm>
          <a:off x="1028700" y="2219725"/>
          <a:ext cx="8115300" cy="42341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600700" y="6453909"/>
            <a:ext cx="7086600" cy="215444"/>
          </a:xfrm>
          <a:prstGeom prst="rect">
            <a:avLst/>
          </a:prstGeom>
          <a:noFill/>
        </p:spPr>
        <p:txBody>
          <a:bodyPr wrap="square" rtlCol="0">
            <a:spAutoFit/>
          </a:bodyPr>
          <a:lstStyle/>
          <a:p>
            <a:r>
              <a:rPr lang="en-US" sz="800" dirty="0"/>
              <a:t>E</a:t>
            </a:r>
            <a:r>
              <a:rPr lang="en-US" sz="800" dirty="0" smtClean="0"/>
              <a:t>xtracted from OSHA construction worker fatality data (1990-2007)</a:t>
            </a:r>
          </a:p>
        </p:txBody>
      </p:sp>
      <p:sp>
        <p:nvSpPr>
          <p:cNvPr id="6" name="Rectangle 5"/>
          <p:cNvSpPr/>
          <p:nvPr/>
        </p:nvSpPr>
        <p:spPr>
          <a:xfrm>
            <a:off x="1750974" y="1558636"/>
            <a:ext cx="7780264" cy="369332"/>
          </a:xfrm>
          <a:prstGeom prst="rect">
            <a:avLst/>
          </a:prstGeom>
        </p:spPr>
        <p:txBody>
          <a:bodyPr wrap="square">
            <a:spAutoFit/>
          </a:bodyPr>
          <a:lstStyle/>
          <a:p>
            <a:pPr marL="342900" indent="-342900">
              <a:spcBef>
                <a:spcPct val="50000"/>
              </a:spcBef>
            </a:pPr>
            <a:r>
              <a:rPr lang="en-US" dirty="0" smtClean="0"/>
              <a:t> 42 Total OSHA Fatalities </a:t>
            </a:r>
            <a:r>
              <a:rPr lang="en-US" dirty="0" smtClean="0"/>
              <a:t>Investigated </a:t>
            </a:r>
            <a:r>
              <a:rPr lang="en-US" dirty="0" smtClean="0"/>
              <a:t>from 1990 </a:t>
            </a:r>
            <a:r>
              <a:rPr lang="en-US" dirty="0" smtClean="0"/>
              <a:t>thru </a:t>
            </a:r>
            <a:r>
              <a:rPr lang="en-US" dirty="0" smtClean="0"/>
              <a:t>2007. </a:t>
            </a:r>
          </a:p>
        </p:txBody>
      </p:sp>
      <p:sp>
        <p:nvSpPr>
          <p:cNvPr id="3" name="Slide Number Placeholder 2"/>
          <p:cNvSpPr>
            <a:spLocks noGrp="1"/>
          </p:cNvSpPr>
          <p:nvPr>
            <p:ph type="sldNum" sz="quarter" idx="12"/>
          </p:nvPr>
        </p:nvSpPr>
        <p:spPr/>
        <p:txBody>
          <a:bodyPr/>
          <a:lstStyle/>
          <a:p>
            <a:fld id="{31F24D09-C7B9-F147-8F52-9343C14572F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Fatality Example</a:t>
            </a:r>
            <a:endParaRPr lang="en-US" b="1" dirty="0">
              <a:solidFill>
                <a:srgbClr val="FFFF00"/>
              </a:solidFill>
            </a:endParaRPr>
          </a:p>
        </p:txBody>
      </p:sp>
      <p:sp>
        <p:nvSpPr>
          <p:cNvPr id="3" name="Content Placeholder 2"/>
          <p:cNvSpPr>
            <a:spLocks noGrp="1"/>
          </p:cNvSpPr>
          <p:nvPr>
            <p:ph idx="1"/>
          </p:nvPr>
        </p:nvSpPr>
        <p:spPr/>
        <p:txBody>
          <a:bodyPr/>
          <a:lstStyle/>
          <a:p>
            <a:r>
              <a:rPr lang="en-US" dirty="0" smtClean="0"/>
              <a:t>An operator </a:t>
            </a:r>
            <a:r>
              <a:rPr lang="en-US" dirty="0"/>
              <a:t>was unloading a </a:t>
            </a:r>
            <a:r>
              <a:rPr lang="en-US" dirty="0" smtClean="0"/>
              <a:t>dozer </a:t>
            </a:r>
            <a:r>
              <a:rPr lang="en-US" dirty="0"/>
              <a:t>off a tilt lowboy trailer when the tractor slid off the trailer. The tractor was equipped with </a:t>
            </a:r>
            <a:r>
              <a:rPr lang="en-US" dirty="0" err="1"/>
              <a:t>rops</a:t>
            </a:r>
            <a:r>
              <a:rPr lang="en-US" dirty="0"/>
              <a:t> but was not equipped with seat belts. The </a:t>
            </a:r>
            <a:r>
              <a:rPr lang="en-US" dirty="0" smtClean="0"/>
              <a:t>operator jumped </a:t>
            </a:r>
            <a:r>
              <a:rPr lang="en-US" dirty="0"/>
              <a:t>off the low side in an attempt to avoid the sliding </a:t>
            </a:r>
            <a:r>
              <a:rPr lang="en-US" dirty="0" smtClean="0"/>
              <a:t>dozer, </a:t>
            </a:r>
            <a:r>
              <a:rPr lang="en-US" dirty="0"/>
              <a:t>but the </a:t>
            </a:r>
            <a:r>
              <a:rPr lang="en-US" dirty="0" err="1"/>
              <a:t>rops</a:t>
            </a:r>
            <a:r>
              <a:rPr lang="en-US" dirty="0"/>
              <a:t> pinned and crushed him at the abdomen. </a:t>
            </a:r>
            <a:r>
              <a:rPr lang="en-US" dirty="0" smtClean="0"/>
              <a:t>He died from his injuries.</a:t>
            </a:r>
            <a:endParaRPr lang="en-US" dirty="0"/>
          </a:p>
        </p:txBody>
      </p:sp>
      <p:sp>
        <p:nvSpPr>
          <p:cNvPr id="4" name="Slide Number Placeholder 3"/>
          <p:cNvSpPr>
            <a:spLocks noGrp="1"/>
          </p:cNvSpPr>
          <p:nvPr>
            <p:ph type="sldNum" sz="quarter" idx="12"/>
          </p:nvPr>
        </p:nvSpPr>
        <p:spPr/>
        <p:txBody>
          <a:bodyPr/>
          <a:lstStyle/>
          <a:p>
            <a:fld id="{31F24D09-C7B9-F147-8F52-9343C14572F4}" type="slidenum">
              <a:rPr lang="en-US" smtClean="0"/>
              <a:pPr/>
              <a:t>9</a:t>
            </a:fld>
            <a:endParaRPr lang="en-US"/>
          </a:p>
        </p:txBody>
      </p:sp>
    </p:spTree>
    <p:extLst>
      <p:ext uri="{BB962C8B-B14F-4D97-AF65-F5344CB8AC3E}">
        <p14:creationId xmlns:p14="http://schemas.microsoft.com/office/powerpoint/2010/main" val="703061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5853</TotalTime>
  <Words>699</Words>
  <Application>Microsoft Office PowerPoint</Application>
  <PresentationFormat>On-screen Show (4:3)</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Lowboy Trailers</vt:lpstr>
      <vt:lpstr>Lowboy Trailers</vt:lpstr>
      <vt:lpstr>Lowboy History</vt:lpstr>
      <vt:lpstr>Types of Lowboys</vt:lpstr>
      <vt:lpstr>Lowboy Uses</vt:lpstr>
      <vt:lpstr>Lowboy Safety</vt:lpstr>
      <vt:lpstr>Typical Hazards</vt:lpstr>
      <vt:lpstr>Lowboy Fatalities </vt:lpstr>
      <vt:lpstr>Fatality Example</vt:lpstr>
      <vt:lpstr>Fatality Example</vt:lpstr>
      <vt:lpstr>Fatality Example</vt:lpstr>
      <vt:lpstr>Safety Practices</vt:lpstr>
      <vt:lpstr>Safety Practices</vt:lpstr>
      <vt:lpstr>Safety Practices</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Lowboy Trailers</dc:title>
  <dc:creator>Ryan  Moose</dc:creator>
  <cp:lastModifiedBy>Jimmie</cp:lastModifiedBy>
  <cp:revision>10</cp:revision>
  <dcterms:created xsi:type="dcterms:W3CDTF">2010-04-18T20:00:16Z</dcterms:created>
  <dcterms:modified xsi:type="dcterms:W3CDTF">2013-04-16T14:35:50Z</dcterms:modified>
</cp:coreProperties>
</file>