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sldIdLst>
    <p:sldId id="256" r:id="rId2"/>
    <p:sldId id="257" r:id="rId3"/>
    <p:sldId id="281" r:id="rId4"/>
    <p:sldId id="258" r:id="rId5"/>
    <p:sldId id="260" r:id="rId6"/>
    <p:sldId id="261" r:id="rId7"/>
    <p:sldId id="259" r:id="rId8"/>
    <p:sldId id="269" r:id="rId9"/>
    <p:sldId id="276" r:id="rId10"/>
    <p:sldId id="262" r:id="rId11"/>
    <p:sldId id="270" r:id="rId12"/>
    <p:sldId id="272" r:id="rId13"/>
    <p:sldId id="274" r:id="rId14"/>
    <p:sldId id="284" r:id="rId15"/>
    <p:sldId id="275" r:id="rId16"/>
    <p:sldId id="285" r:id="rId17"/>
    <p:sldId id="287" r:id="rId18"/>
    <p:sldId id="263" r:id="rId19"/>
    <p:sldId id="264" r:id="rId20"/>
    <p:sldId id="280" r:id="rId21"/>
    <p:sldId id="283" r:id="rId22"/>
    <p:sldId id="282" r:id="rId23"/>
    <p:sldId id="265" r:id="rId24"/>
    <p:sldId id="277" r:id="rId25"/>
    <p:sldId id="266" r:id="rId26"/>
    <p:sldId id="278" r:id="rId27"/>
    <p:sldId id="267" r:id="rId28"/>
    <p:sldId id="279" r:id="rId29"/>
    <p:sldId id="268"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78" autoAdjust="0"/>
    <p:restoredTop sz="90929"/>
  </p:normalViewPr>
  <p:slideViewPr>
    <p:cSldViewPr>
      <p:cViewPr varScale="1">
        <p:scale>
          <a:sx n="97" d="100"/>
          <a:sy n="97" d="100"/>
        </p:scale>
        <p:origin x="-6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4"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5"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2594477A-7104-402D-95C9-05EF892BAC5B}" type="slidenum">
              <a:rPr lang="en-US"/>
              <a:pPr/>
              <a:t>‹#›</a:t>
            </a:fld>
            <a:endParaRPr lang="en-US"/>
          </a:p>
        </p:txBody>
      </p:sp>
    </p:spTree>
    <p:extLst>
      <p:ext uri="{BB962C8B-B14F-4D97-AF65-F5344CB8AC3E}">
        <p14:creationId xmlns:p14="http://schemas.microsoft.com/office/powerpoint/2010/main" val="42112289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FDDD0BF-FA6B-42A2-AF53-E2AE3F3A29BB}" type="slidenum">
              <a:rPr lang="en-US"/>
              <a:pPr/>
              <a:t>1</a:t>
            </a:fld>
            <a:endParaRPr lang="en-US"/>
          </a:p>
        </p:txBody>
      </p:sp>
      <p:sp>
        <p:nvSpPr>
          <p:cNvPr id="23554" name="Rectangle 1026"/>
          <p:cNvSpPr>
            <a:spLocks noGrp="1" noRot="1" noChangeAspect="1" noChangeArrowheads="1" noTextEdit="1"/>
          </p:cNvSpPr>
          <p:nvPr>
            <p:ph type="sldImg"/>
          </p:nvPr>
        </p:nvSpPr>
        <p:spPr>
          <a:ln/>
        </p:spPr>
      </p:sp>
      <p:sp>
        <p:nvSpPr>
          <p:cNvPr id="2355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1613FC1-521B-4CC9-9F9B-BE04EC8FF05B}" type="slidenum">
              <a:rPr lang="en-US"/>
              <a:pPr/>
              <a:t>11</a:t>
            </a:fld>
            <a:endParaRPr lang="en-US"/>
          </a:p>
        </p:txBody>
      </p:sp>
      <p:sp>
        <p:nvSpPr>
          <p:cNvPr id="31746" name="Rectangle 1026"/>
          <p:cNvSpPr>
            <a:spLocks noGrp="1" noRot="1" noChangeAspect="1" noChangeArrowheads="1" noTextEdit="1"/>
          </p:cNvSpPr>
          <p:nvPr>
            <p:ph type="sldImg"/>
          </p:nvPr>
        </p:nvSpPr>
        <p:spPr>
          <a:ln/>
        </p:spPr>
      </p:sp>
      <p:sp>
        <p:nvSpPr>
          <p:cNvPr id="3174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D43D261-3AF6-4611-B317-F4A5B43F448A}" type="slidenum">
              <a:rPr lang="en-US"/>
              <a:pPr/>
              <a:t>12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45C3E87-E946-4902-94D3-E8F6CC06EEF5}" type="slidenum">
              <a:rPr lang="en-US"/>
              <a:pPr/>
              <a:t>13</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fld id="{D8D8F682-6B61-4A02-9DCE-064981256BB2}" type="slidenum">
              <a:rPr lang="en-US">
                <a:latin typeface="Calibri" charset="0"/>
              </a:rPr>
              <a:pPr eaLnBrk="1" hangingPunct="1"/>
              <a:t>14</a:t>
            </a:fld>
            <a:endParaRPr lang="en-US">
              <a:latin typeface="Calibri" charset="0"/>
            </a:endParaRPr>
          </a:p>
        </p:txBody>
      </p:sp>
      <p:sp>
        <p:nvSpPr>
          <p:cNvPr id="3379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9D1689D-7E38-4FF9-8FF7-586EF30222FB}" type="slidenum">
              <a:rPr lang="en-US"/>
              <a:pPr/>
              <a:t>15</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fld id="{9CA0C26F-F4CE-4682-BF56-CD344340FB53}" type="slidenum">
              <a:rPr lang="en-US">
                <a:latin typeface="Calibri" charset="0"/>
              </a:rPr>
              <a:pPr eaLnBrk="1" hangingPunct="1"/>
              <a:t>17</a:t>
            </a:fld>
            <a:endParaRPr lang="en-US">
              <a:latin typeface="Calibri" charset="0"/>
            </a:endParaRPr>
          </a:p>
        </p:txBody>
      </p:sp>
      <p:sp>
        <p:nvSpPr>
          <p:cNvPr id="3686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5A39F4D-6CFA-4F92-AE50-84E848BC5C7E}" type="slidenum">
              <a:rPr lang="en-US"/>
              <a:pPr/>
              <a:t>18</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15A7B4A-74ED-442B-A60D-00432F41DA76}" type="slidenum">
              <a:rPr lang="en-US"/>
              <a:pPr/>
              <a:t>19</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68AFD5F-54A9-4277-B587-2C3DE9A9A657}" type="slidenum">
              <a:rPr lang="en-US"/>
              <a:pPr/>
              <a:t>23</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6A48A87-F535-4D33-AA89-BC160CC4AD4A}" type="slidenum">
              <a:rPr lang="en-US"/>
              <a:pPr/>
              <a:t>2</a:t>
            </a:fld>
            <a:endParaRPr lang="en-US"/>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C6F73D8-8D60-48EF-898D-8858551A9058}" type="slidenum">
              <a:rPr lang="en-US"/>
              <a:pPr/>
              <a:t>25</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DA87432-9AE8-4E1E-97A5-DAC9CF371B1B}" type="slidenum">
              <a:rPr lang="en-US"/>
              <a:pPr/>
              <a:t>27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CFFAF65-774F-4129-9761-5A9471AC889D}" type="slidenum">
              <a:rPr lang="en-US"/>
              <a:pPr/>
              <a:t>29</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0969CE9-84BB-4C3B-AC16-0EC19C601139}" type="slidenum">
              <a:rPr lang="en-US"/>
              <a:pPr/>
              <a:t>4</a:t>
            </a:fld>
            <a:endParaRPr lang="en-US"/>
          </a:p>
        </p:txBody>
      </p:sp>
      <p:sp>
        <p:nvSpPr>
          <p:cNvPr id="25602" name="Rectangle 1026"/>
          <p:cNvSpPr>
            <a:spLocks noGrp="1" noRot="1" noChangeAspect="1" noChangeArrowheads="1" noTextEdit="1"/>
          </p:cNvSpPr>
          <p:nvPr>
            <p:ph type="sldImg"/>
          </p:nvPr>
        </p:nvSpPr>
        <p:spPr>
          <a:ln/>
        </p:spPr>
      </p:sp>
      <p:sp>
        <p:nvSpPr>
          <p:cNvPr id="2560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AAF1AC5-415C-449F-B001-D3E714519C60}" type="slidenum">
              <a:rPr lang="en-US"/>
              <a:pPr/>
              <a:t>5</a:t>
            </a:fld>
            <a:endParaRPr lang="en-US"/>
          </a:p>
        </p:txBody>
      </p:sp>
      <p:sp>
        <p:nvSpPr>
          <p:cNvPr id="26626" name="Rectangle 1026"/>
          <p:cNvSpPr>
            <a:spLocks noGrp="1" noRot="1" noChangeAspect="1" noChangeArrowheads="1" noTextEdit="1"/>
          </p:cNvSpPr>
          <p:nvPr>
            <p:ph type="sldImg"/>
          </p:nvPr>
        </p:nvSpPr>
        <p:spPr>
          <a:ln/>
        </p:spPr>
      </p:sp>
      <p:sp>
        <p:nvSpPr>
          <p:cNvPr id="2662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F0A370E-7A63-49CF-8519-D3BBD9DEDC3D}" type="slidenum">
              <a:rPr lang="en-US"/>
              <a:pPr/>
              <a:t>6</a:t>
            </a:fld>
            <a:endParaRPr lang="en-US"/>
          </a:p>
        </p:txBody>
      </p:sp>
      <p:sp>
        <p:nvSpPr>
          <p:cNvPr id="27650" name="Rectangle 1026"/>
          <p:cNvSpPr>
            <a:spLocks noGrp="1" noRot="1" noChangeAspect="1" noChangeArrowheads="1" noTextEdit="1"/>
          </p:cNvSpPr>
          <p:nvPr>
            <p:ph type="sldImg"/>
          </p:nvPr>
        </p:nvSpPr>
        <p:spPr>
          <a:ln/>
        </p:spPr>
      </p:sp>
      <p:sp>
        <p:nvSpPr>
          <p:cNvPr id="2765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202E054-2450-439C-AEE6-B5EC5E5CE79B}" type="slidenum">
              <a:rPr lang="en-US"/>
              <a:pPr/>
              <a:t>7</a:t>
            </a:fld>
            <a:endParaRPr lang="en-US"/>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BB4075C-6D64-4198-9D20-5A659BD71CD2}" type="slidenum">
              <a:rPr lang="en-US"/>
              <a:pPr/>
              <a:t>8</a:t>
            </a:fld>
            <a:endParaRPr lang="en-US"/>
          </a:p>
        </p:txBody>
      </p:sp>
      <p:sp>
        <p:nvSpPr>
          <p:cNvPr id="29698" name="Rectangle 1026"/>
          <p:cNvSpPr>
            <a:spLocks noGrp="1" noRot="1" noChangeAspect="1" noChangeArrowheads="1" noTextEdit="1"/>
          </p:cNvSpPr>
          <p:nvPr>
            <p:ph type="sldImg"/>
          </p:nvPr>
        </p:nvSpPr>
        <p:spPr>
          <a:ln/>
        </p:spPr>
      </p:sp>
      <p:sp>
        <p:nvSpPr>
          <p:cNvPr id="2969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59815A0-E969-45A1-9F5C-48E5CF0E8FD1}" type="slidenum">
              <a:rPr lang="en-US"/>
              <a:pPr/>
              <a:t>9</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FD4606B-F04E-4A35-AEF7-DB59FCB2652F}" type="slidenum">
              <a:rPr lang="en-US"/>
              <a:pPr/>
              <a:t>10</a:t>
            </a:fld>
            <a:endParaRPr lang="en-US"/>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DF7DA1-CB85-4B0C-9007-AC69E56D702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B3FF0B-36C2-464B-B99B-A61C84F088A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F22AD10-9EF6-494B-9F2D-3CDFBBD08E0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E597E2-1972-4079-96FB-03721A551F6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D103DC-2825-40EC-BC90-85F36CD2EFD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5A3F7A-CB30-4BA9-BCB0-B3EFD3FE964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1557EA6-BD6B-4423-AF13-D8CD66C4578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0C95290-4BAB-47CC-BDFC-6B5B991531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D66293-8177-492C-835C-8968FB10FC2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628F84-2E1D-4B12-81AA-C9F2E3B49B8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A750E8-A0B4-4F08-83E0-9C456E89C25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B41FF877-E12F-4978-9AF5-A25D201DAF0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128"/>
        </a:defRPr>
      </a:lvl2pPr>
      <a:lvl3pPr algn="ctr" rtl="0" fontAlgn="base">
        <a:spcBef>
          <a:spcPct val="0"/>
        </a:spcBef>
        <a:spcAft>
          <a:spcPct val="0"/>
        </a:spcAft>
        <a:defRPr sz="4400">
          <a:solidFill>
            <a:schemeClr val="tx2"/>
          </a:solidFill>
          <a:latin typeface="Arial" charset="0"/>
          <a:ea typeface="ＭＳ Ｐゴシック" charset="-128"/>
        </a:defRPr>
      </a:lvl3pPr>
      <a:lvl4pPr algn="ctr" rtl="0" fontAlgn="base">
        <a:spcBef>
          <a:spcPct val="0"/>
        </a:spcBef>
        <a:spcAft>
          <a:spcPct val="0"/>
        </a:spcAft>
        <a:defRPr sz="4400">
          <a:solidFill>
            <a:schemeClr val="tx2"/>
          </a:solidFill>
          <a:latin typeface="Arial" charset="0"/>
          <a:ea typeface="ＭＳ Ｐゴシック" charset="-128"/>
        </a:defRPr>
      </a:lvl4pPr>
      <a:lvl5pPr algn="ctr" rtl="0" fontAlgn="base">
        <a:spcBef>
          <a:spcPct val="0"/>
        </a:spcBef>
        <a:spcAft>
          <a:spcPct val="0"/>
        </a:spcAft>
        <a:defRPr sz="4400">
          <a:solidFill>
            <a:schemeClr val="tx2"/>
          </a:solidFill>
          <a:latin typeface="Arial" charset="0"/>
          <a:ea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wmf"/><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838200"/>
            <a:ext cx="7772400" cy="1143000"/>
          </a:xfrm>
        </p:spPr>
        <p:txBody>
          <a:bodyPr/>
          <a:lstStyle/>
          <a:p>
            <a:r>
              <a:rPr lang="en-US" sz="5400" b="1">
                <a:solidFill>
                  <a:srgbClr val="FFFF00"/>
                </a:solidFill>
              </a:rPr>
              <a:t>Limb Loppers</a:t>
            </a:r>
          </a:p>
        </p:txBody>
      </p:sp>
      <p:pic>
        <p:nvPicPr>
          <p:cNvPr id="2053" name="Picture 5" descr="PowerGear-R-2-Anvil-Lopper-18-Inch_product_main_large"/>
          <p:cNvPicPr>
            <a:picLocks noChangeAspect="1" noChangeArrowheads="1"/>
          </p:cNvPicPr>
          <p:nvPr/>
        </p:nvPicPr>
        <p:blipFill>
          <a:blip r:embed="rId3" cstate="print"/>
          <a:srcRect/>
          <a:stretch>
            <a:fillRect/>
          </a:stretch>
        </p:blipFill>
        <p:spPr bwMode="auto">
          <a:xfrm>
            <a:off x="1752600" y="2819400"/>
            <a:ext cx="5638800" cy="20240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265" y="381000"/>
            <a:ext cx="9144000" cy="1143000"/>
          </a:xfrm>
        </p:spPr>
        <p:txBody>
          <a:bodyPr/>
          <a:lstStyle/>
          <a:p>
            <a:r>
              <a:rPr lang="en-US" sz="5400" b="1" dirty="0">
                <a:solidFill>
                  <a:srgbClr val="FFFF00"/>
                </a:solidFill>
              </a:rPr>
              <a:t>Relevance to Construction</a:t>
            </a:r>
          </a:p>
        </p:txBody>
      </p:sp>
      <p:sp>
        <p:nvSpPr>
          <p:cNvPr id="8195" name="Rectangle 3"/>
          <p:cNvSpPr>
            <a:spLocks noGrp="1" noChangeArrowheads="1"/>
          </p:cNvSpPr>
          <p:nvPr>
            <p:ph type="body" idx="1"/>
          </p:nvPr>
        </p:nvSpPr>
        <p:spPr>
          <a:xfrm>
            <a:off x="666750" y="1530350"/>
            <a:ext cx="7772400" cy="4114800"/>
          </a:xfrm>
        </p:spPr>
        <p:txBody>
          <a:bodyPr/>
          <a:lstStyle/>
          <a:p>
            <a:r>
              <a:rPr lang="en-US" sz="2800" dirty="0">
                <a:solidFill>
                  <a:schemeClr val="bg1"/>
                </a:solidFill>
              </a:rPr>
              <a:t>The main use of limb loppers in the construction industry is to </a:t>
            </a:r>
            <a:r>
              <a:rPr lang="en-US" sz="2800" dirty="0" smtClean="0">
                <a:solidFill>
                  <a:schemeClr val="bg1"/>
                </a:solidFill>
              </a:rPr>
              <a:t>trim over-grown trees </a:t>
            </a:r>
            <a:r>
              <a:rPr lang="en-US" sz="2800" dirty="0">
                <a:solidFill>
                  <a:schemeClr val="bg1"/>
                </a:solidFill>
              </a:rPr>
              <a:t>and bushes for power lines, traffic, and site clearing.</a:t>
            </a:r>
          </a:p>
          <a:p>
            <a:r>
              <a:rPr lang="en-US" sz="2800" dirty="0">
                <a:solidFill>
                  <a:schemeClr val="bg1"/>
                </a:solidFill>
              </a:rPr>
              <a:t>They are much easier to use in tight spaces than power tools.</a:t>
            </a:r>
          </a:p>
        </p:txBody>
      </p:sp>
      <p:pic>
        <p:nvPicPr>
          <p:cNvPr id="8196" name="Picture 4" descr="overhead"/>
          <p:cNvPicPr>
            <a:picLocks noChangeAspect="1" noChangeArrowheads="1"/>
          </p:cNvPicPr>
          <p:nvPr/>
        </p:nvPicPr>
        <p:blipFill>
          <a:blip r:embed="rId3" cstate="print"/>
          <a:srcRect/>
          <a:stretch>
            <a:fillRect/>
          </a:stretch>
        </p:blipFill>
        <p:spPr bwMode="auto">
          <a:xfrm>
            <a:off x="3124200" y="4724400"/>
            <a:ext cx="2857500" cy="18415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609600"/>
            <a:ext cx="9144000" cy="1143000"/>
          </a:xfrm>
        </p:spPr>
        <p:txBody>
          <a:bodyPr/>
          <a:lstStyle/>
          <a:p>
            <a:r>
              <a:rPr lang="en-US" sz="5400" b="1">
                <a:solidFill>
                  <a:srgbClr val="FFFF00"/>
                </a:solidFill>
              </a:rPr>
              <a:t>Hazards and Safety Concerns</a:t>
            </a:r>
          </a:p>
        </p:txBody>
      </p:sp>
      <p:sp>
        <p:nvSpPr>
          <p:cNvPr id="16387" name="Rectangle 3"/>
          <p:cNvSpPr>
            <a:spLocks noGrp="1" noChangeArrowheads="1"/>
          </p:cNvSpPr>
          <p:nvPr>
            <p:ph type="body" idx="1"/>
          </p:nvPr>
        </p:nvSpPr>
        <p:spPr>
          <a:xfrm>
            <a:off x="304800" y="1981200"/>
            <a:ext cx="8839200" cy="4114800"/>
          </a:xfrm>
        </p:spPr>
        <p:txBody>
          <a:bodyPr/>
          <a:lstStyle/>
          <a:p>
            <a:r>
              <a:rPr lang="en-US" sz="2800" dirty="0">
                <a:solidFill>
                  <a:schemeClr val="bg1"/>
                </a:solidFill>
              </a:rPr>
              <a:t>Work </a:t>
            </a:r>
            <a:r>
              <a:rPr lang="en-US" sz="2800" dirty="0" smtClean="0">
                <a:solidFill>
                  <a:schemeClr val="bg1"/>
                </a:solidFill>
              </a:rPr>
              <a:t>injuries that involve </a:t>
            </a:r>
            <a:r>
              <a:rPr lang="en-US" sz="2800" dirty="0">
                <a:solidFill>
                  <a:schemeClr val="bg1"/>
                </a:solidFill>
              </a:rPr>
              <a:t>limb </a:t>
            </a:r>
            <a:r>
              <a:rPr lang="en-US" sz="2800" dirty="0" smtClean="0">
                <a:solidFill>
                  <a:schemeClr val="bg1"/>
                </a:solidFill>
              </a:rPr>
              <a:t>loppers include:</a:t>
            </a:r>
          </a:p>
          <a:p>
            <a:endParaRPr lang="en-US" sz="2800" dirty="0">
              <a:solidFill>
                <a:schemeClr val="bg1"/>
              </a:solidFill>
            </a:endParaRPr>
          </a:p>
          <a:p>
            <a:pPr lvl="1"/>
            <a:r>
              <a:rPr lang="en-US" dirty="0">
                <a:solidFill>
                  <a:schemeClr val="bg1"/>
                </a:solidFill>
              </a:rPr>
              <a:t>Falls</a:t>
            </a:r>
          </a:p>
          <a:p>
            <a:pPr lvl="1"/>
            <a:r>
              <a:rPr lang="en-US" dirty="0">
                <a:solidFill>
                  <a:schemeClr val="bg1"/>
                </a:solidFill>
              </a:rPr>
              <a:t>Struck-by</a:t>
            </a:r>
          </a:p>
          <a:p>
            <a:pPr lvl="1"/>
            <a:r>
              <a:rPr lang="en-US" dirty="0">
                <a:solidFill>
                  <a:schemeClr val="bg1"/>
                </a:solidFill>
              </a:rPr>
              <a:t>Electrical Shock</a:t>
            </a:r>
          </a:p>
          <a:p>
            <a:pPr lvl="1"/>
            <a:r>
              <a:rPr lang="en-US" dirty="0">
                <a:solidFill>
                  <a:schemeClr val="bg1"/>
                </a:solidFill>
              </a:rPr>
              <a:t>Amputations / Lacerations</a:t>
            </a:r>
          </a:p>
          <a:p>
            <a:pPr lvl="1"/>
            <a:r>
              <a:rPr lang="en-US" dirty="0">
                <a:solidFill>
                  <a:schemeClr val="bg1"/>
                </a:solidFill>
              </a:rPr>
              <a:t>Asphyxiation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b="1" dirty="0">
                <a:solidFill>
                  <a:srgbClr val="FFFF00"/>
                </a:solidFill>
              </a:rPr>
              <a:t>Non-Fatal </a:t>
            </a:r>
            <a:r>
              <a:rPr lang="en-US" sz="5400" b="1" dirty="0" smtClean="0">
                <a:solidFill>
                  <a:srgbClr val="FFFF00"/>
                </a:solidFill>
              </a:rPr>
              <a:t>Accident</a:t>
            </a:r>
            <a:endParaRPr lang="en-US" sz="5400" b="1" dirty="0">
              <a:solidFill>
                <a:srgbClr val="FFFF00"/>
              </a:solidFill>
            </a:endParaRPr>
          </a:p>
        </p:txBody>
      </p:sp>
      <p:sp>
        <p:nvSpPr>
          <p:cNvPr id="18435" name="Rectangle 3"/>
          <p:cNvSpPr>
            <a:spLocks noGrp="1" noChangeArrowheads="1"/>
          </p:cNvSpPr>
          <p:nvPr>
            <p:ph type="body" idx="1"/>
          </p:nvPr>
        </p:nvSpPr>
        <p:spPr/>
        <p:txBody>
          <a:bodyPr/>
          <a:lstStyle/>
          <a:p>
            <a:r>
              <a:rPr lang="en-US" dirty="0" smtClean="0">
                <a:solidFill>
                  <a:schemeClr val="bg1"/>
                </a:solidFill>
              </a:rPr>
              <a:t>A worker was </a:t>
            </a:r>
            <a:r>
              <a:rPr lang="en-US" dirty="0">
                <a:solidFill>
                  <a:schemeClr val="bg1"/>
                </a:solidFill>
              </a:rPr>
              <a:t>trimming a tree in close proximity to an energized power line when the tree branch being trimmed came into contact with </a:t>
            </a:r>
            <a:r>
              <a:rPr lang="en-US" dirty="0" smtClean="0">
                <a:solidFill>
                  <a:schemeClr val="bg1"/>
                </a:solidFill>
              </a:rPr>
              <a:t>a 7.3 </a:t>
            </a:r>
            <a:r>
              <a:rPr lang="en-US" dirty="0">
                <a:solidFill>
                  <a:schemeClr val="bg1"/>
                </a:solidFill>
              </a:rPr>
              <a:t>KV power line. The </a:t>
            </a:r>
            <a:r>
              <a:rPr lang="en-US" dirty="0" smtClean="0">
                <a:solidFill>
                  <a:schemeClr val="bg1"/>
                </a:solidFill>
              </a:rPr>
              <a:t>worker grabbed </a:t>
            </a:r>
            <a:r>
              <a:rPr lang="en-US" dirty="0">
                <a:solidFill>
                  <a:schemeClr val="bg1"/>
                </a:solidFill>
              </a:rPr>
              <a:t>the branch and suffered electrical shock. The employee received burns to the left hand and right foot. </a:t>
            </a:r>
          </a:p>
        </p:txBody>
      </p:sp>
      <p:sp>
        <p:nvSpPr>
          <p:cNvPr id="18436" name="Text Box 6"/>
          <p:cNvSpPr txBox="1">
            <a:spLocks noChangeArrowheads="1"/>
          </p:cNvSpPr>
          <p:nvPr/>
        </p:nvSpPr>
        <p:spPr bwMode="auto">
          <a:xfrm>
            <a:off x="3276600" y="6613525"/>
            <a:ext cx="4267200" cy="214313"/>
          </a:xfrm>
          <a:prstGeom prst="rect">
            <a:avLst/>
          </a:prstGeom>
          <a:noFill/>
          <a:ln w="9525">
            <a:noFill/>
            <a:miter lim="800000"/>
            <a:headEnd/>
            <a:tailEnd/>
          </a:ln>
        </p:spPr>
        <p:txBody>
          <a:bodyPr>
            <a:spAutoFit/>
          </a:bodyPr>
          <a:lstStyle/>
          <a:p>
            <a:pPr eaLnBrk="1" hangingPunct="1">
              <a:spcBef>
                <a:spcPct val="50000"/>
              </a:spcBef>
            </a:pPr>
            <a:r>
              <a:rPr lang="en-US" sz="800">
                <a:solidFill>
                  <a:schemeClr val="bg1"/>
                </a:solidFill>
              </a:rPr>
              <a:t>Source: IMIS Accident Summary: CY 2007 [SIC 0783]</a:t>
            </a:r>
            <a:endParaRPr lang="en-US" sz="100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5400" b="1">
                <a:solidFill>
                  <a:srgbClr val="FFFF00"/>
                </a:solidFill>
              </a:rPr>
              <a:t>Fatal Accidents</a:t>
            </a:r>
          </a:p>
        </p:txBody>
      </p:sp>
      <p:sp>
        <p:nvSpPr>
          <p:cNvPr id="20483" name="Rectangle 3"/>
          <p:cNvSpPr>
            <a:spLocks noGrp="1" noChangeArrowheads="1"/>
          </p:cNvSpPr>
          <p:nvPr>
            <p:ph type="body" idx="1"/>
          </p:nvPr>
        </p:nvSpPr>
        <p:spPr/>
        <p:txBody>
          <a:bodyPr/>
          <a:lstStyle/>
          <a:p>
            <a:r>
              <a:rPr lang="en-US" sz="2000">
                <a:solidFill>
                  <a:schemeClr val="bg1"/>
                </a:solidFill>
              </a:rPr>
              <a:t>In 2007, there were 45 fatal arborist injuries that occurred.</a:t>
            </a:r>
          </a:p>
          <a:p>
            <a:r>
              <a:rPr lang="en-US" sz="2000">
                <a:solidFill>
                  <a:schemeClr val="bg1"/>
                </a:solidFill>
              </a:rPr>
              <a:t>The fatalities were all males age 20 - 72, with a mean age of 35.7 years old.</a:t>
            </a:r>
            <a:endParaRPr lang="en-US" sz="2400">
              <a:solidFill>
                <a:schemeClr val="bg1"/>
              </a:solidFill>
            </a:endParaRPr>
          </a:p>
          <a:p>
            <a:endParaRPr lang="en-US" sz="2400">
              <a:solidFill>
                <a:schemeClr val="bg1"/>
              </a:solidFill>
            </a:endParaRPr>
          </a:p>
        </p:txBody>
      </p:sp>
      <p:graphicFrame>
        <p:nvGraphicFramePr>
          <p:cNvPr id="46080" name="Object 5"/>
          <p:cNvGraphicFramePr>
            <a:graphicFrameLocks noChangeAspect="1"/>
          </p:cNvGraphicFramePr>
          <p:nvPr/>
        </p:nvGraphicFramePr>
        <p:xfrm>
          <a:off x="1905000" y="3140075"/>
          <a:ext cx="5562600" cy="3335338"/>
        </p:xfrm>
        <a:graphic>
          <a:graphicData uri="http://schemas.openxmlformats.org/presentationml/2006/ole">
            <mc:AlternateContent xmlns:mc="http://schemas.openxmlformats.org/markup-compatibility/2006">
              <mc:Choice xmlns:v="urn:schemas-microsoft-com:vml" Requires="v">
                <p:oleObj spid="_x0000_s46088" name="Bitmap Image" r:id="rId4" imgW="8287907" imgH="4971429" progId="PBrush">
                  <p:embed/>
                </p:oleObj>
              </mc:Choice>
              <mc:Fallback>
                <p:oleObj name="Bitmap Image" r:id="rId4" imgW="8287907" imgH="4971429" progId="PBrush">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3140075"/>
                        <a:ext cx="5562600" cy="333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6" name="Text Box 6"/>
          <p:cNvSpPr txBox="1">
            <a:spLocks noChangeArrowheads="1"/>
          </p:cNvSpPr>
          <p:nvPr/>
        </p:nvSpPr>
        <p:spPr bwMode="auto">
          <a:xfrm>
            <a:off x="3276600" y="6613525"/>
            <a:ext cx="4267200" cy="214313"/>
          </a:xfrm>
          <a:prstGeom prst="rect">
            <a:avLst/>
          </a:prstGeom>
          <a:noFill/>
          <a:ln w="9525">
            <a:noFill/>
            <a:miter lim="800000"/>
            <a:headEnd/>
            <a:tailEnd/>
          </a:ln>
        </p:spPr>
        <p:txBody>
          <a:bodyPr>
            <a:spAutoFit/>
          </a:bodyPr>
          <a:lstStyle/>
          <a:p>
            <a:pPr eaLnBrk="1" hangingPunct="1">
              <a:spcBef>
                <a:spcPct val="50000"/>
              </a:spcBef>
            </a:pPr>
            <a:r>
              <a:rPr lang="en-US" sz="800">
                <a:solidFill>
                  <a:schemeClr val="bg1"/>
                </a:solidFill>
              </a:rPr>
              <a:t>Source: IMIS Accident Summary: CY 2007 [SIC 0783]</a:t>
            </a:r>
            <a:endParaRPr lang="en-US" sz="100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1" descr="Untitled-2.tif"/>
          <p:cNvPicPr>
            <a:picLocks noChangeAspect="1"/>
          </p:cNvPicPr>
          <p:nvPr/>
        </p:nvPicPr>
        <p:blipFill>
          <a:blip r:embed="rId3" cstate="print">
            <a:extLst>
              <a:ext uri="{28A0092B-C50C-407E-A947-70E740481C1C}">
                <a14:useLocalDpi xmlns:a14="http://schemas.microsoft.com/office/drawing/2010/main" val="0"/>
              </a:ext>
            </a:extLst>
          </a:blip>
          <a:srcRect l="9470" r="16257" b="14445"/>
          <a:stretch>
            <a:fillRect/>
          </a:stretch>
        </p:blipFill>
        <p:spPr bwMode="auto">
          <a:xfrm>
            <a:off x="563562" y="1076325"/>
            <a:ext cx="7735887" cy="557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7"/>
          <p:cNvSpPr txBox="1">
            <a:spLocks noChangeArrowheads="1"/>
          </p:cNvSpPr>
          <p:nvPr/>
        </p:nvSpPr>
        <p:spPr bwMode="auto">
          <a:xfrm>
            <a:off x="609600" y="6308725"/>
            <a:ext cx="68786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sz="800">
                <a:latin typeface="Calibri" charset="0"/>
              </a:rPr>
              <a:t>Source: IMIS Accident Summary, CY 2007 [SIC 0783],</a:t>
            </a:r>
          </a:p>
          <a:p>
            <a:pPr eaLnBrk="1" hangingPunct="1"/>
            <a:r>
              <a:rPr lang="en-US" sz="800">
                <a:latin typeface="Calibri" charset="0"/>
              </a:rPr>
              <a:t>Extracted from OSHA Accident Investigation Data 1990-2009</a:t>
            </a:r>
          </a:p>
        </p:txBody>
      </p:sp>
      <p:sp>
        <p:nvSpPr>
          <p:cNvPr id="16388" name="Rectangle 2"/>
          <p:cNvSpPr txBox="1">
            <a:spLocks noChangeArrowheads="1"/>
          </p:cNvSpPr>
          <p:nvPr/>
        </p:nvSpPr>
        <p:spPr bwMode="auto">
          <a:xfrm>
            <a:off x="609600" y="1143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en-US" sz="4300" dirty="0">
                <a:solidFill>
                  <a:srgbClr val="FFFF00"/>
                </a:solidFill>
                <a:cs typeface="Arial" charset="0"/>
              </a:rPr>
              <a:t>FATAL </a:t>
            </a:r>
            <a:r>
              <a:rPr lang="en-US" sz="4300" dirty="0" smtClean="0">
                <a:solidFill>
                  <a:srgbClr val="FFFF00"/>
                </a:solidFill>
                <a:cs typeface="Arial" charset="0"/>
              </a:rPr>
              <a:t>CONSTRUCTION ACCIDENTS</a:t>
            </a:r>
            <a:endParaRPr lang="en-US" sz="4300" dirty="0">
              <a:solidFill>
                <a:srgbClr val="FFFF00"/>
              </a:solidFill>
              <a:cs typeface="Arial" charset="0"/>
            </a:endParaRPr>
          </a:p>
        </p:txBody>
      </p:sp>
    </p:spTree>
    <p:extLst>
      <p:ext uri="{BB962C8B-B14F-4D97-AF65-F5344CB8AC3E}">
        <p14:creationId xmlns:p14="http://schemas.microsoft.com/office/powerpoint/2010/main" val="2852806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5400" b="1" dirty="0" smtClean="0">
                <a:solidFill>
                  <a:srgbClr val="FFFF00"/>
                </a:solidFill>
              </a:rPr>
              <a:t>Fatality Example</a:t>
            </a:r>
            <a:endParaRPr lang="en-US" sz="5400" b="1" dirty="0">
              <a:solidFill>
                <a:srgbClr val="FFFF00"/>
              </a:solidFill>
            </a:endParaRPr>
          </a:p>
        </p:txBody>
      </p:sp>
      <p:sp>
        <p:nvSpPr>
          <p:cNvPr id="21507" name="Rectangle 3"/>
          <p:cNvSpPr>
            <a:spLocks noGrp="1" noChangeArrowheads="1"/>
          </p:cNvSpPr>
          <p:nvPr>
            <p:ph type="body" idx="1"/>
          </p:nvPr>
        </p:nvSpPr>
        <p:spPr/>
        <p:txBody>
          <a:bodyPr/>
          <a:lstStyle/>
          <a:p>
            <a:r>
              <a:rPr lang="en-US" sz="2800" dirty="0">
                <a:solidFill>
                  <a:schemeClr val="bg1"/>
                </a:solidFill>
              </a:rPr>
              <a:t>The </a:t>
            </a:r>
            <a:r>
              <a:rPr lang="en-US" sz="2800" dirty="0" smtClean="0">
                <a:solidFill>
                  <a:schemeClr val="bg1"/>
                </a:solidFill>
              </a:rPr>
              <a:t>owner </a:t>
            </a:r>
            <a:r>
              <a:rPr lang="en-US" sz="2800" dirty="0">
                <a:solidFill>
                  <a:schemeClr val="bg1"/>
                </a:solidFill>
              </a:rPr>
              <a:t>of a home improvement company, was working on the roof of a private residence for which he had contracted to clean roof gutters.  As he leaned over the roof edge to prune over-hanging tree limbs, he lost his balance and fell to the ground, suffering fatal spinal injuries.</a:t>
            </a:r>
          </a:p>
        </p:txBody>
      </p:sp>
      <p:sp>
        <p:nvSpPr>
          <p:cNvPr id="21509" name="Text Box 5"/>
          <p:cNvSpPr txBox="1">
            <a:spLocks noChangeArrowheads="1"/>
          </p:cNvSpPr>
          <p:nvPr/>
        </p:nvSpPr>
        <p:spPr bwMode="auto">
          <a:xfrm>
            <a:off x="0" y="6643688"/>
            <a:ext cx="9144000" cy="214312"/>
          </a:xfrm>
          <a:prstGeom prst="rect">
            <a:avLst/>
          </a:prstGeom>
          <a:noFill/>
          <a:ln w="9525">
            <a:noFill/>
            <a:miter lim="800000"/>
            <a:headEnd/>
            <a:tailEnd/>
          </a:ln>
        </p:spPr>
        <p:txBody>
          <a:bodyPr>
            <a:spAutoFit/>
          </a:bodyPr>
          <a:lstStyle/>
          <a:p>
            <a:pPr algn="ctr">
              <a:spcBef>
                <a:spcPct val="50000"/>
              </a:spcBef>
            </a:pPr>
            <a:r>
              <a:rPr lang="en-US" sz="800">
                <a:solidFill>
                  <a:schemeClr val="bg1"/>
                </a:solidFill>
              </a:rPr>
              <a:t>Source: Extracted from OSHA Accident Investigation Data 1990 - 2009</a:t>
            </a:r>
            <a:endParaRPr lang="en-US">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solidFill>
                  <a:srgbClr val="FFFF00"/>
                </a:solidFill>
                <a:latin typeface="Arial" charset="0"/>
                <a:cs typeface="Arial" charset="0"/>
              </a:rPr>
              <a:t>Fatality Example</a:t>
            </a:r>
            <a:endParaRPr lang="en-US" dirty="0" smtClean="0">
              <a:solidFill>
                <a:srgbClr val="FFFF00"/>
              </a:solidFill>
              <a:latin typeface="Arial" charset="0"/>
              <a:cs typeface="Arial" charset="0"/>
            </a:endParaRPr>
          </a:p>
        </p:txBody>
      </p:sp>
      <p:sp>
        <p:nvSpPr>
          <p:cNvPr id="17411" name="Rectangle 3"/>
          <p:cNvSpPr>
            <a:spLocks noGrp="1" noChangeArrowheads="1"/>
          </p:cNvSpPr>
          <p:nvPr>
            <p:ph type="body" idx="1"/>
          </p:nvPr>
        </p:nvSpPr>
        <p:spPr/>
        <p:txBody>
          <a:bodyPr/>
          <a:lstStyle/>
          <a:p>
            <a:pPr eaLnBrk="1" hangingPunct="1">
              <a:buFontTx/>
              <a:buNone/>
            </a:pPr>
            <a:r>
              <a:rPr lang="en-US" sz="3000" dirty="0" smtClean="0">
                <a:solidFill>
                  <a:srgbClr val="FFFF00"/>
                </a:solidFill>
                <a:latin typeface="Arial" charset="0"/>
                <a:cs typeface="Arial" charset="0"/>
              </a:rPr>
              <a:t>	</a:t>
            </a:r>
            <a:r>
              <a:rPr lang="en-US" sz="3000" dirty="0" smtClean="0">
                <a:solidFill>
                  <a:schemeClr val="bg1"/>
                </a:solidFill>
                <a:latin typeface="Arial" charset="0"/>
                <a:cs typeface="Arial" charset="0"/>
              </a:rPr>
              <a:t>A worker </a:t>
            </a:r>
            <a:r>
              <a:rPr lang="en-US" sz="3000" dirty="0" smtClean="0">
                <a:solidFill>
                  <a:schemeClr val="bg1"/>
                </a:solidFill>
                <a:latin typeface="Arial" charset="0"/>
                <a:cs typeface="Arial" charset="0"/>
              </a:rPr>
              <a:t>was cutting tree </a:t>
            </a:r>
            <a:r>
              <a:rPr lang="en-US" sz="3000" dirty="0" smtClean="0">
                <a:solidFill>
                  <a:schemeClr val="bg1"/>
                </a:solidFill>
                <a:latin typeface="Arial" charset="0"/>
                <a:cs typeface="Arial" charset="0"/>
              </a:rPr>
              <a:t>branches </a:t>
            </a:r>
            <a:r>
              <a:rPr lang="en-US" sz="3000" dirty="0" smtClean="0">
                <a:solidFill>
                  <a:schemeClr val="bg1"/>
                </a:solidFill>
                <a:latin typeface="Arial" charset="0"/>
                <a:cs typeface="Arial" charset="0"/>
              </a:rPr>
              <a:t>while standing on a ladder. The branch broke prematurely, striking the employee, knocking him off the ladder. The employee fell 18 feet to his death.</a:t>
            </a:r>
          </a:p>
        </p:txBody>
      </p:sp>
      <p:sp>
        <p:nvSpPr>
          <p:cNvPr id="17412" name="Text Box 4"/>
          <p:cNvSpPr txBox="1">
            <a:spLocks noChangeArrowheads="1"/>
          </p:cNvSpPr>
          <p:nvPr/>
        </p:nvSpPr>
        <p:spPr bwMode="auto">
          <a:xfrm>
            <a:off x="6446838" y="6324600"/>
            <a:ext cx="22399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sz="800">
                <a:cs typeface="Arial" charset="0"/>
              </a:rPr>
              <a:t>IMIS Accident Summary, CY 2007 [SIC 0783]</a:t>
            </a:r>
          </a:p>
        </p:txBody>
      </p:sp>
    </p:spTree>
    <p:extLst>
      <p:ext uri="{BB962C8B-B14F-4D97-AF65-F5344CB8AC3E}">
        <p14:creationId xmlns:p14="http://schemas.microsoft.com/office/powerpoint/2010/main" val="1853601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49826" y="1601992"/>
            <a:ext cx="8229600" cy="5287963"/>
          </a:xfrm>
        </p:spPr>
        <p:txBody>
          <a:bodyPr/>
          <a:lstStyle/>
          <a:p>
            <a:pPr eaLnBrk="1" hangingPunct="1">
              <a:buFontTx/>
              <a:buNone/>
            </a:pPr>
            <a:r>
              <a:rPr lang="en-US" sz="2800" dirty="0" smtClean="0">
                <a:solidFill>
                  <a:schemeClr val="bg1"/>
                </a:solidFill>
                <a:latin typeface="Arial" charset="0"/>
                <a:cs typeface="Arial" charset="0"/>
              </a:rPr>
              <a:t>	</a:t>
            </a:r>
            <a:r>
              <a:rPr lang="en-US" sz="2800" dirty="0" smtClean="0">
                <a:solidFill>
                  <a:schemeClr val="bg1"/>
                </a:solidFill>
                <a:latin typeface="Arial" charset="0"/>
                <a:cs typeface="Arial" charset="0"/>
              </a:rPr>
              <a:t>A worker </a:t>
            </a:r>
            <a:r>
              <a:rPr lang="en-US" sz="2800" dirty="0" smtClean="0">
                <a:solidFill>
                  <a:schemeClr val="bg1"/>
                </a:solidFill>
                <a:latin typeface="Arial" charset="0"/>
                <a:cs typeface="Arial" charset="0"/>
              </a:rPr>
              <a:t>was trimming tree limbs from around a 138 kV power transmission line when he was electrocuted.  The limb he was cutting was not roped off and it fell, coming in contact with or falling close enough to the line that the electricity could arc across the limb and into the tree killing the victim.</a:t>
            </a:r>
          </a:p>
        </p:txBody>
      </p:sp>
      <p:sp>
        <p:nvSpPr>
          <p:cNvPr id="19459" name="Text Box 4"/>
          <p:cNvSpPr txBox="1">
            <a:spLocks noChangeArrowheads="1"/>
          </p:cNvSpPr>
          <p:nvPr/>
        </p:nvSpPr>
        <p:spPr bwMode="auto">
          <a:xfrm>
            <a:off x="6446838" y="6324600"/>
            <a:ext cx="22399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sz="800">
                <a:cs typeface="Arial" charset="0"/>
              </a:rPr>
              <a:t>IMIS Accident Summary, CY 2007 [SIC 0783]</a:t>
            </a:r>
          </a:p>
        </p:txBody>
      </p:sp>
      <p:sp>
        <p:nvSpPr>
          <p:cNvPr id="2" name="Rectangle 1"/>
          <p:cNvSpPr/>
          <p:nvPr/>
        </p:nvSpPr>
        <p:spPr>
          <a:xfrm>
            <a:off x="3048000" y="533400"/>
            <a:ext cx="3826689" cy="646331"/>
          </a:xfrm>
          <a:prstGeom prst="rect">
            <a:avLst/>
          </a:prstGeom>
        </p:spPr>
        <p:txBody>
          <a:bodyPr wrap="none">
            <a:spAutoFit/>
          </a:bodyPr>
          <a:lstStyle/>
          <a:p>
            <a:r>
              <a:rPr lang="en-US" sz="3600" b="1" dirty="0">
                <a:solidFill>
                  <a:srgbClr val="FFFF00"/>
                </a:solidFill>
                <a:cs typeface="Arial" charset="0"/>
              </a:rPr>
              <a:t>Fatality Example</a:t>
            </a:r>
            <a:endParaRPr lang="en-US" sz="3600" b="1" dirty="0"/>
          </a:p>
        </p:txBody>
      </p:sp>
    </p:spTree>
    <p:extLst>
      <p:ext uri="{BB962C8B-B14F-4D97-AF65-F5344CB8AC3E}">
        <p14:creationId xmlns:p14="http://schemas.microsoft.com/office/powerpoint/2010/main" val="12839419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5400" b="1">
                <a:solidFill>
                  <a:srgbClr val="FFFF00"/>
                </a:solidFill>
              </a:rPr>
              <a:t>OSHA Regulations</a:t>
            </a:r>
          </a:p>
        </p:txBody>
      </p:sp>
      <p:sp>
        <p:nvSpPr>
          <p:cNvPr id="9219" name="Rectangle 3"/>
          <p:cNvSpPr>
            <a:spLocks noGrp="1" noChangeArrowheads="1"/>
          </p:cNvSpPr>
          <p:nvPr>
            <p:ph type="body" idx="1"/>
          </p:nvPr>
        </p:nvSpPr>
        <p:spPr>
          <a:xfrm>
            <a:off x="685800" y="2057400"/>
            <a:ext cx="7772400" cy="4114800"/>
          </a:xfrm>
        </p:spPr>
        <p:txBody>
          <a:bodyPr/>
          <a:lstStyle/>
          <a:p>
            <a:pPr>
              <a:lnSpc>
                <a:spcPct val="90000"/>
              </a:lnSpc>
            </a:pPr>
            <a:r>
              <a:rPr lang="en-US" sz="2800" dirty="0">
                <a:solidFill>
                  <a:schemeClr val="bg1"/>
                </a:solidFill>
              </a:rPr>
              <a:t>OSHA defines limb loppers as a hand and portable power tool.  This means it falls under OSHA Standard 1926.300:</a:t>
            </a:r>
          </a:p>
          <a:p>
            <a:pPr lvl="1">
              <a:lnSpc>
                <a:spcPct val="90000"/>
              </a:lnSpc>
            </a:pPr>
            <a:r>
              <a:rPr lang="en-US" dirty="0">
                <a:solidFill>
                  <a:schemeClr val="bg1"/>
                </a:solidFill>
              </a:rPr>
              <a:t>Tools - Hand and Power: General Requirements</a:t>
            </a:r>
          </a:p>
          <a:p>
            <a:pPr>
              <a:lnSpc>
                <a:spcPct val="90000"/>
              </a:lnSpc>
            </a:pPr>
            <a:r>
              <a:rPr lang="en-US" sz="2800" dirty="0">
                <a:solidFill>
                  <a:schemeClr val="bg1"/>
                </a:solidFill>
              </a:rPr>
              <a:t>Another OSHA Standard that applies is 1910.269 which pertains to line-clearance tree-trimming operations</a:t>
            </a:r>
            <a:r>
              <a:rPr lang="en-US" sz="2800" dirty="0" smtClean="0">
                <a:solidFill>
                  <a:schemeClr val="bg1"/>
                </a:solidFill>
              </a:rPr>
              <a:t>.</a:t>
            </a:r>
            <a:endParaRPr lang="en-US" sz="2800" dirty="0">
              <a:solidFill>
                <a:schemeClr val="bg1"/>
              </a:solidFill>
            </a:endParaRPr>
          </a:p>
        </p:txBody>
      </p:sp>
      <p:sp>
        <p:nvSpPr>
          <p:cNvPr id="9220" name="Text Box 4"/>
          <p:cNvSpPr txBox="1">
            <a:spLocks noChangeArrowheads="1"/>
          </p:cNvSpPr>
          <p:nvPr/>
        </p:nvSpPr>
        <p:spPr bwMode="auto">
          <a:xfrm>
            <a:off x="0" y="6643688"/>
            <a:ext cx="9144000" cy="214312"/>
          </a:xfrm>
          <a:prstGeom prst="rect">
            <a:avLst/>
          </a:prstGeom>
          <a:noFill/>
          <a:ln w="9525">
            <a:noFill/>
            <a:miter lim="800000"/>
            <a:headEnd/>
            <a:tailEnd/>
          </a:ln>
        </p:spPr>
        <p:txBody>
          <a:bodyPr>
            <a:spAutoFit/>
          </a:bodyPr>
          <a:lstStyle/>
          <a:p>
            <a:pPr algn="ctr">
              <a:spcBef>
                <a:spcPct val="50000"/>
              </a:spcBef>
            </a:pPr>
            <a:r>
              <a:rPr lang="en-US" sz="800">
                <a:solidFill>
                  <a:schemeClr val="bg1"/>
                </a:solidFill>
              </a:rPr>
              <a:t>Source: www.osha.gov</a:t>
            </a:r>
            <a:endParaRPr lang="en-US">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5400" b="1" dirty="0">
                <a:solidFill>
                  <a:srgbClr val="FFFF00"/>
                </a:solidFill>
              </a:rPr>
              <a:t>Safe Work Practices</a:t>
            </a:r>
          </a:p>
        </p:txBody>
      </p:sp>
      <p:sp>
        <p:nvSpPr>
          <p:cNvPr id="10243" name="Rectangle 3"/>
          <p:cNvSpPr>
            <a:spLocks noGrp="1" noChangeArrowheads="1"/>
          </p:cNvSpPr>
          <p:nvPr>
            <p:ph type="body" idx="1"/>
          </p:nvPr>
        </p:nvSpPr>
        <p:spPr/>
        <p:txBody>
          <a:bodyPr/>
          <a:lstStyle/>
          <a:p>
            <a:r>
              <a:rPr lang="en-US" sz="2800" dirty="0">
                <a:solidFill>
                  <a:schemeClr val="bg1"/>
                </a:solidFill>
              </a:rPr>
              <a:t>Personal Protective Equipment</a:t>
            </a:r>
          </a:p>
          <a:p>
            <a:pPr lvl="1"/>
            <a:r>
              <a:rPr lang="en-US" sz="2400" dirty="0">
                <a:solidFill>
                  <a:schemeClr val="bg1"/>
                </a:solidFill>
              </a:rPr>
              <a:t>Safety Vest</a:t>
            </a:r>
          </a:p>
          <a:p>
            <a:pPr lvl="1"/>
            <a:r>
              <a:rPr lang="en-US" sz="2400" dirty="0">
                <a:solidFill>
                  <a:schemeClr val="bg1"/>
                </a:solidFill>
              </a:rPr>
              <a:t>Hard </a:t>
            </a:r>
            <a:r>
              <a:rPr lang="en-US" sz="2400" dirty="0" smtClean="0">
                <a:solidFill>
                  <a:schemeClr val="bg1"/>
                </a:solidFill>
              </a:rPr>
              <a:t>Hat</a:t>
            </a:r>
          </a:p>
          <a:p>
            <a:pPr lvl="1"/>
            <a:r>
              <a:rPr lang="en-US" sz="2400" dirty="0" smtClean="0">
                <a:solidFill>
                  <a:schemeClr val="bg1"/>
                </a:solidFill>
              </a:rPr>
              <a:t>Gloves</a:t>
            </a:r>
            <a:endParaRPr lang="en-US" sz="2400" dirty="0">
              <a:solidFill>
                <a:schemeClr val="bg1"/>
              </a:solidFill>
            </a:endParaRPr>
          </a:p>
          <a:p>
            <a:pPr lvl="1"/>
            <a:r>
              <a:rPr lang="en-US" sz="2400" dirty="0">
                <a:solidFill>
                  <a:schemeClr val="bg1"/>
                </a:solidFill>
              </a:rPr>
              <a:t>Eye Protection</a:t>
            </a:r>
          </a:p>
          <a:p>
            <a:pPr lvl="1"/>
            <a:r>
              <a:rPr lang="en-US" sz="2400" dirty="0" smtClean="0">
                <a:solidFill>
                  <a:schemeClr val="bg1"/>
                </a:solidFill>
              </a:rPr>
              <a:t>Long-Sleeved </a:t>
            </a:r>
            <a:r>
              <a:rPr lang="en-US" sz="2400" dirty="0">
                <a:solidFill>
                  <a:schemeClr val="bg1"/>
                </a:solidFill>
              </a:rPr>
              <a:t>Shirt</a:t>
            </a:r>
          </a:p>
          <a:p>
            <a:pPr lvl="1"/>
            <a:r>
              <a:rPr lang="en-US" sz="2400" dirty="0">
                <a:solidFill>
                  <a:schemeClr val="bg1"/>
                </a:solidFill>
              </a:rPr>
              <a:t>Long Pants</a:t>
            </a:r>
          </a:p>
        </p:txBody>
      </p:sp>
      <p:pic>
        <p:nvPicPr>
          <p:cNvPr id="10244" name="Picture 4"/>
          <p:cNvPicPr>
            <a:picLocks noChangeAspect="1" noChangeArrowheads="1"/>
          </p:cNvPicPr>
          <p:nvPr/>
        </p:nvPicPr>
        <p:blipFill>
          <a:blip r:embed="rId3" cstate="print"/>
          <a:srcRect/>
          <a:stretch>
            <a:fillRect/>
          </a:stretch>
        </p:blipFill>
        <p:spPr bwMode="auto">
          <a:xfrm>
            <a:off x="6172200" y="5029200"/>
            <a:ext cx="1447800" cy="1447800"/>
          </a:xfrm>
          <a:prstGeom prst="rect">
            <a:avLst/>
          </a:prstGeom>
          <a:noFill/>
          <a:ln w="9525">
            <a:noFill/>
            <a:miter lim="800000"/>
            <a:headEnd/>
            <a:tailEnd/>
          </a:ln>
          <a:effectLst/>
        </p:spPr>
      </p:pic>
      <p:pic>
        <p:nvPicPr>
          <p:cNvPr id="10245" name="Picture 5"/>
          <p:cNvPicPr>
            <a:picLocks noChangeAspect="1" noChangeArrowheads="1"/>
          </p:cNvPicPr>
          <p:nvPr/>
        </p:nvPicPr>
        <p:blipFill>
          <a:blip r:embed="rId4" cstate="print"/>
          <a:srcRect/>
          <a:stretch>
            <a:fillRect/>
          </a:stretch>
        </p:blipFill>
        <p:spPr bwMode="auto">
          <a:xfrm>
            <a:off x="3962400" y="5029200"/>
            <a:ext cx="1447800" cy="1447800"/>
          </a:xfrm>
          <a:prstGeom prst="rect">
            <a:avLst/>
          </a:prstGeom>
          <a:noFill/>
          <a:ln w="9525">
            <a:noFill/>
            <a:miter lim="800000"/>
            <a:headEnd/>
            <a:tailEnd/>
          </a:ln>
          <a:effectLst/>
        </p:spPr>
      </p:pic>
      <p:pic>
        <p:nvPicPr>
          <p:cNvPr id="10246" name="Picture 6"/>
          <p:cNvPicPr>
            <a:picLocks noChangeAspect="1" noChangeArrowheads="1"/>
          </p:cNvPicPr>
          <p:nvPr/>
        </p:nvPicPr>
        <p:blipFill>
          <a:blip r:embed="rId5" cstate="print"/>
          <a:srcRect/>
          <a:stretch>
            <a:fillRect/>
          </a:stretch>
        </p:blipFill>
        <p:spPr bwMode="auto">
          <a:xfrm>
            <a:off x="1752600" y="5029200"/>
            <a:ext cx="1447800" cy="1447800"/>
          </a:xfrm>
          <a:prstGeom prst="rect">
            <a:avLst/>
          </a:prstGeom>
          <a:noFill/>
          <a:ln w="9525">
            <a:noFill/>
            <a:miter lim="800000"/>
            <a:headEnd/>
            <a:tailEnd/>
          </a:ln>
          <a:effectLst/>
        </p:spPr>
      </p:pic>
      <p:pic>
        <p:nvPicPr>
          <p:cNvPr id="7" name="Picture 6" descr="loppers.jpg"/>
          <p:cNvPicPr>
            <a:picLocks noChangeAspect="1"/>
          </p:cNvPicPr>
          <p:nvPr/>
        </p:nvPicPr>
        <p:blipFill>
          <a:blip r:embed="rId6"/>
          <a:srcRect l="12000" r="12000"/>
          <a:stretch>
            <a:fillRect/>
          </a:stretch>
        </p:blipFill>
        <p:spPr>
          <a:xfrm>
            <a:off x="6221388" y="2133600"/>
            <a:ext cx="2548129" cy="335280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5400" b="1">
                <a:solidFill>
                  <a:srgbClr val="FFFF00"/>
                </a:solidFill>
              </a:rPr>
              <a:t>Limb Loppers</a:t>
            </a:r>
          </a:p>
        </p:txBody>
      </p:sp>
      <p:sp>
        <p:nvSpPr>
          <p:cNvPr id="3075" name="Rectangle 3"/>
          <p:cNvSpPr>
            <a:spLocks noGrp="1" noChangeArrowheads="1"/>
          </p:cNvSpPr>
          <p:nvPr>
            <p:ph type="body" idx="1"/>
          </p:nvPr>
        </p:nvSpPr>
        <p:spPr/>
        <p:txBody>
          <a:bodyPr/>
          <a:lstStyle/>
          <a:p>
            <a:pPr>
              <a:lnSpc>
                <a:spcPct val="90000"/>
              </a:lnSpc>
            </a:pPr>
            <a:r>
              <a:rPr lang="en-US" sz="2800" dirty="0">
                <a:solidFill>
                  <a:schemeClr val="bg1"/>
                </a:solidFill>
              </a:rPr>
              <a:t>A tool designed to cut off limbs, branches, and twigs from a tree or other plant.</a:t>
            </a:r>
          </a:p>
          <a:p>
            <a:pPr>
              <a:lnSpc>
                <a:spcPct val="90000"/>
              </a:lnSpc>
            </a:pPr>
            <a:endParaRPr lang="en-US" sz="2800" dirty="0">
              <a:solidFill>
                <a:schemeClr val="bg1"/>
              </a:solidFill>
            </a:endParaRPr>
          </a:p>
          <a:p>
            <a:pPr>
              <a:lnSpc>
                <a:spcPct val="90000"/>
              </a:lnSpc>
            </a:pPr>
            <a:r>
              <a:rPr lang="en-US" sz="2800" dirty="0">
                <a:solidFill>
                  <a:schemeClr val="bg1"/>
                </a:solidFill>
              </a:rPr>
              <a:t>A form of scissors with blades from 2” - 4” in length with long handles that extend for 2’ - 2.5’ in length.</a:t>
            </a:r>
            <a:endParaRPr lang="en-US" sz="2000" dirty="0">
              <a:solidFill>
                <a:schemeClr val="bg1"/>
              </a:solidFill>
            </a:endParaRPr>
          </a:p>
          <a:p>
            <a:pPr>
              <a:lnSpc>
                <a:spcPct val="90000"/>
              </a:lnSpc>
            </a:pPr>
            <a:endParaRPr lang="en-US" sz="2000" dirty="0">
              <a:solidFill>
                <a:schemeClr val="bg1"/>
              </a:solidFill>
            </a:endParaRPr>
          </a:p>
          <a:p>
            <a:pPr>
              <a:lnSpc>
                <a:spcPct val="90000"/>
              </a:lnSpc>
              <a:buFontTx/>
              <a:buNone/>
            </a:pPr>
            <a:endParaRPr lang="en-US" sz="2000" dirty="0">
              <a:solidFill>
                <a:schemeClr val="bg1"/>
              </a:solidFill>
            </a:endParaRPr>
          </a:p>
          <a:p>
            <a:pPr>
              <a:lnSpc>
                <a:spcPct val="90000"/>
              </a:lnSpc>
              <a:buFontTx/>
              <a:buNone/>
            </a:pPr>
            <a:endParaRPr lang="en-US" sz="2000" dirty="0">
              <a:solidFill>
                <a:schemeClr val="bg1"/>
              </a:solidFill>
            </a:endParaRPr>
          </a:p>
          <a:p>
            <a:pPr>
              <a:lnSpc>
                <a:spcPct val="90000"/>
              </a:lnSpc>
            </a:pP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Safe Work Practices</a:t>
            </a:r>
            <a:endParaRPr lang="en-US" dirty="0"/>
          </a:p>
        </p:txBody>
      </p:sp>
      <p:sp>
        <p:nvSpPr>
          <p:cNvPr id="3" name="Content Placeholder 2"/>
          <p:cNvSpPr>
            <a:spLocks noGrp="1"/>
          </p:cNvSpPr>
          <p:nvPr>
            <p:ph idx="1"/>
          </p:nvPr>
        </p:nvSpPr>
        <p:spPr/>
        <p:txBody>
          <a:bodyPr/>
          <a:lstStyle/>
          <a:p>
            <a:r>
              <a:rPr lang="en-US" dirty="0" smtClean="0">
                <a:solidFill>
                  <a:schemeClr val="bg1"/>
                </a:solidFill>
              </a:rPr>
              <a:t>Clean the limb loppers before using them on a different plant (diseases can be transmitted through the debris on the limb loppers).</a:t>
            </a:r>
          </a:p>
          <a:p>
            <a:r>
              <a:rPr lang="en-US" dirty="0" smtClean="0">
                <a:solidFill>
                  <a:schemeClr val="bg1"/>
                </a:solidFill>
              </a:rPr>
              <a:t>Keep the limb loppers sharp</a:t>
            </a:r>
            <a:r>
              <a:rPr lang="en-US" dirty="0">
                <a:solidFill>
                  <a:schemeClr val="bg1"/>
                </a:solidFill>
              </a:rPr>
              <a:t>. Defective shears must not be used.</a:t>
            </a:r>
          </a:p>
          <a:p>
            <a:r>
              <a:rPr lang="en-US" dirty="0" smtClean="0">
                <a:solidFill>
                  <a:schemeClr val="bg1"/>
                </a:solidFill>
              </a:rPr>
              <a:t>Do not force the limb loppers. If cutting is difficult, use a saw.</a:t>
            </a:r>
            <a:endParaRPr lang="en-US" dirty="0">
              <a:solidFill>
                <a:schemeClr val="bg1"/>
              </a:solidFill>
            </a:endParaRPr>
          </a:p>
        </p:txBody>
      </p:sp>
    </p:spTree>
    <p:extLst>
      <p:ext uri="{BB962C8B-B14F-4D97-AF65-F5344CB8AC3E}">
        <p14:creationId xmlns:p14="http://schemas.microsoft.com/office/powerpoint/2010/main" val="2949847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Safe Work Practices</a:t>
            </a:r>
            <a:endParaRPr lang="en-US" dirty="0"/>
          </a:p>
        </p:txBody>
      </p:sp>
      <p:sp>
        <p:nvSpPr>
          <p:cNvPr id="3" name="Content Placeholder 2"/>
          <p:cNvSpPr>
            <a:spLocks noGrp="1"/>
          </p:cNvSpPr>
          <p:nvPr>
            <p:ph idx="1"/>
          </p:nvPr>
        </p:nvSpPr>
        <p:spPr/>
        <p:txBody>
          <a:bodyPr/>
          <a:lstStyle/>
          <a:p>
            <a:pPr eaLnBrk="1" hangingPunct="1">
              <a:lnSpc>
                <a:spcPct val="80000"/>
              </a:lnSpc>
            </a:pPr>
            <a:r>
              <a:rPr lang="en-US" dirty="0">
                <a:solidFill>
                  <a:schemeClr val="bg1"/>
                </a:solidFill>
              </a:rPr>
              <a:t>Always carry pruning shears with the point facing down when walking or standing.</a:t>
            </a:r>
          </a:p>
          <a:p>
            <a:pPr eaLnBrk="1" hangingPunct="1">
              <a:lnSpc>
                <a:spcPct val="80000"/>
              </a:lnSpc>
            </a:pPr>
            <a:r>
              <a:rPr lang="en-US" dirty="0">
                <a:solidFill>
                  <a:schemeClr val="bg1"/>
                </a:solidFill>
              </a:rPr>
              <a:t>Always know where the fingers and hands are before making a cut. </a:t>
            </a:r>
          </a:p>
          <a:p>
            <a:endParaRPr lang="en-US" dirty="0"/>
          </a:p>
        </p:txBody>
      </p:sp>
    </p:spTree>
    <p:extLst>
      <p:ext uri="{BB962C8B-B14F-4D97-AF65-F5344CB8AC3E}">
        <p14:creationId xmlns:p14="http://schemas.microsoft.com/office/powerpoint/2010/main" val="861192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p:nvPr>
        </p:nvSpPr>
        <p:spPr>
          <a:xfrm>
            <a:off x="152400" y="609600"/>
            <a:ext cx="8839200" cy="1143000"/>
          </a:xfrm>
        </p:spPr>
        <p:txBody>
          <a:bodyPr/>
          <a:lstStyle/>
          <a:p>
            <a:pPr eaLnBrk="1" hangingPunct="1"/>
            <a:r>
              <a:rPr lang="en-US" dirty="0"/>
              <a:t> </a:t>
            </a:r>
            <a:r>
              <a:rPr lang="en-US" dirty="0" smtClean="0"/>
              <a:t> </a:t>
            </a:r>
            <a:r>
              <a:rPr lang="en-US" b="1" dirty="0">
                <a:solidFill>
                  <a:srgbClr val="FFFF00"/>
                </a:solidFill>
              </a:rPr>
              <a:t>Safe Work </a:t>
            </a:r>
            <a:r>
              <a:rPr lang="en-US" b="1" dirty="0" err="1" smtClean="0">
                <a:solidFill>
                  <a:srgbClr val="FFFF00"/>
                </a:solidFill>
              </a:rPr>
              <a:t>Practices</a:t>
            </a:r>
            <a:r>
              <a:rPr lang="en-US" dirty="0" err="1" smtClean="0"/>
              <a:t>s</a:t>
            </a:r>
            <a:endParaRPr lang="en-US" dirty="0" smtClean="0"/>
          </a:p>
        </p:txBody>
      </p:sp>
      <p:sp>
        <p:nvSpPr>
          <p:cNvPr id="10243" name="Rectangle 3"/>
          <p:cNvSpPr>
            <a:spLocks noGrp="1" noChangeArrowheads="1"/>
          </p:cNvSpPr>
          <p:nvPr>
            <p:ph type="body" idx="1"/>
          </p:nvPr>
        </p:nvSpPr>
        <p:spPr/>
        <p:txBody>
          <a:bodyPr/>
          <a:lstStyle/>
          <a:p>
            <a:pPr eaLnBrk="1" hangingPunct="1">
              <a:lnSpc>
                <a:spcPct val="80000"/>
              </a:lnSpc>
              <a:buFontTx/>
              <a:buNone/>
            </a:pPr>
            <a:r>
              <a:rPr lang="en-US" sz="2800" dirty="0" smtClean="0">
                <a:solidFill>
                  <a:schemeClr val="bg1"/>
                </a:solidFill>
              </a:rPr>
              <a:t>Pruning Operations</a:t>
            </a:r>
          </a:p>
          <a:p>
            <a:pPr eaLnBrk="1" hangingPunct="1">
              <a:lnSpc>
                <a:spcPct val="80000"/>
              </a:lnSpc>
            </a:pPr>
            <a:endParaRPr lang="en-US" sz="2400" dirty="0" smtClean="0">
              <a:solidFill>
                <a:schemeClr val="bg1"/>
              </a:solidFill>
            </a:endParaRPr>
          </a:p>
          <a:p>
            <a:pPr eaLnBrk="1" hangingPunct="1">
              <a:lnSpc>
                <a:spcPct val="80000"/>
              </a:lnSpc>
            </a:pPr>
            <a:r>
              <a:rPr lang="en-US" sz="2400" dirty="0" smtClean="0">
                <a:solidFill>
                  <a:schemeClr val="bg1"/>
                </a:solidFill>
              </a:rPr>
              <a:t>Hold safety meetings before every shift, warning workers of dangers in their area. </a:t>
            </a:r>
          </a:p>
          <a:p>
            <a:pPr eaLnBrk="1" hangingPunct="1">
              <a:lnSpc>
                <a:spcPct val="80000"/>
              </a:lnSpc>
            </a:pPr>
            <a:r>
              <a:rPr lang="en-US" sz="2400" dirty="0" smtClean="0">
                <a:solidFill>
                  <a:schemeClr val="bg1"/>
                </a:solidFill>
              </a:rPr>
              <a:t>Work as a team. Other tree trimmers on the job site should be on the look-out for danger.</a:t>
            </a:r>
          </a:p>
          <a:p>
            <a:pPr eaLnBrk="1" hangingPunct="1">
              <a:lnSpc>
                <a:spcPct val="80000"/>
              </a:lnSpc>
            </a:pPr>
            <a:r>
              <a:rPr lang="en-US" sz="2400" dirty="0" smtClean="0">
                <a:solidFill>
                  <a:schemeClr val="bg1"/>
                </a:solidFill>
              </a:rPr>
              <a:t>Do not throw or drop tools from trees, unless warning has been given and the ground area is clear.</a:t>
            </a:r>
          </a:p>
          <a:p>
            <a:pPr eaLnBrk="1" hangingPunct="1">
              <a:lnSpc>
                <a:spcPct val="80000"/>
              </a:lnSpc>
            </a:pPr>
            <a:r>
              <a:rPr lang="en-US" sz="2400" dirty="0" smtClean="0">
                <a:solidFill>
                  <a:schemeClr val="bg1"/>
                </a:solidFill>
              </a:rPr>
              <a:t>Be alert and aware of other employees working nearby.</a:t>
            </a:r>
            <a:r>
              <a:rPr lang="en-US" sz="2000" dirty="0" smtClean="0">
                <a:solidFill>
                  <a:schemeClr val="bg1"/>
                </a:solidFill>
              </a:rPr>
              <a:t> </a:t>
            </a:r>
          </a:p>
        </p:txBody>
      </p:sp>
      <p:sp>
        <p:nvSpPr>
          <p:cNvPr id="10244" name="Text Box 6"/>
          <p:cNvSpPr txBox="1">
            <a:spLocks noChangeArrowheads="1"/>
          </p:cNvSpPr>
          <p:nvPr/>
        </p:nvSpPr>
        <p:spPr bwMode="auto">
          <a:xfrm>
            <a:off x="762000" y="5943600"/>
            <a:ext cx="5257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20000"/>
              </a:spcBef>
              <a:spcAft>
                <a:spcPct val="0"/>
              </a:spcAft>
              <a:buChar char="•"/>
              <a:defRPr sz="3200">
                <a:solidFill>
                  <a:schemeClr val="tx1"/>
                </a:solidFill>
                <a:latin typeface="Arial" charset="0"/>
                <a:cs typeface="Arial" charset="0"/>
              </a:defRPr>
            </a:lvl6pPr>
            <a:lvl7pPr marL="2971800" indent="-228600" eaLnBrk="0" fontAlgn="base" hangingPunct="0">
              <a:spcBef>
                <a:spcPct val="20000"/>
              </a:spcBef>
              <a:spcAft>
                <a:spcPct val="0"/>
              </a:spcAft>
              <a:buChar char="•"/>
              <a:defRPr sz="3200">
                <a:solidFill>
                  <a:schemeClr val="tx1"/>
                </a:solidFill>
                <a:latin typeface="Arial" charset="0"/>
                <a:cs typeface="Arial" charset="0"/>
              </a:defRPr>
            </a:lvl7pPr>
            <a:lvl8pPr marL="3429000" indent="-228600" eaLnBrk="0" fontAlgn="base" hangingPunct="0">
              <a:spcBef>
                <a:spcPct val="20000"/>
              </a:spcBef>
              <a:spcAft>
                <a:spcPct val="0"/>
              </a:spcAft>
              <a:buChar char="•"/>
              <a:defRPr sz="3200">
                <a:solidFill>
                  <a:schemeClr val="tx1"/>
                </a:solidFill>
                <a:latin typeface="Arial" charset="0"/>
                <a:cs typeface="Arial" charset="0"/>
              </a:defRPr>
            </a:lvl8pPr>
            <a:lvl9pPr marL="3886200" indent="-228600" eaLnBrk="0" fontAlgn="base" hangingPunct="0">
              <a:spcBef>
                <a:spcPct val="20000"/>
              </a:spcBef>
              <a:spcAft>
                <a:spcPct val="0"/>
              </a:spcAft>
              <a:buChar char="•"/>
              <a:defRPr sz="3200">
                <a:solidFill>
                  <a:schemeClr val="tx1"/>
                </a:solidFill>
                <a:latin typeface="Arial" charset="0"/>
                <a:cs typeface="Arial" charset="0"/>
              </a:defRPr>
            </a:lvl9pPr>
          </a:lstStyle>
          <a:p>
            <a:pPr eaLnBrk="1" hangingPunct="1">
              <a:spcBef>
                <a:spcPct val="50000"/>
              </a:spcBef>
              <a:buFontTx/>
              <a:buNone/>
            </a:pPr>
            <a:r>
              <a:rPr lang="en-US" sz="800"/>
              <a:t>http://nasdonline.org/document/2104/d000056/tree-trimmer-electrocuted-in-orchard.html</a:t>
            </a:r>
          </a:p>
          <a:p>
            <a:pPr eaLnBrk="1" hangingPunct="1">
              <a:spcBef>
                <a:spcPct val="50000"/>
              </a:spcBef>
              <a:buFontTx/>
              <a:buNone/>
            </a:pPr>
            <a:endParaRPr lang="en-US" sz="800"/>
          </a:p>
        </p:txBody>
      </p:sp>
    </p:spTree>
    <p:extLst>
      <p:ext uri="{BB962C8B-B14F-4D97-AF65-F5344CB8AC3E}">
        <p14:creationId xmlns:p14="http://schemas.microsoft.com/office/powerpoint/2010/main" val="3077443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5400" b="1" dirty="0">
                <a:solidFill>
                  <a:srgbClr val="FFFF00"/>
                </a:solidFill>
              </a:rPr>
              <a:t>Safe Work Practices</a:t>
            </a:r>
          </a:p>
        </p:txBody>
      </p:sp>
      <p:sp>
        <p:nvSpPr>
          <p:cNvPr id="11267" name="Rectangle 3"/>
          <p:cNvSpPr>
            <a:spLocks noGrp="1" noChangeArrowheads="1"/>
          </p:cNvSpPr>
          <p:nvPr>
            <p:ph type="body" idx="1"/>
          </p:nvPr>
        </p:nvSpPr>
        <p:spPr>
          <a:xfrm>
            <a:off x="685800" y="1752600"/>
            <a:ext cx="7772400" cy="4114800"/>
          </a:xfrm>
        </p:spPr>
        <p:txBody>
          <a:bodyPr/>
          <a:lstStyle/>
          <a:p>
            <a:r>
              <a:rPr lang="en-US" dirty="0">
                <a:solidFill>
                  <a:schemeClr val="bg1"/>
                </a:solidFill>
              </a:rPr>
              <a:t>Assume that all overhead wires are energized at lethal voltages. Never assume that a wire is safe to touch even if it is down or appears to be insulated.</a:t>
            </a:r>
          </a:p>
          <a:p>
            <a:r>
              <a:rPr lang="en-US" dirty="0">
                <a:solidFill>
                  <a:schemeClr val="bg1"/>
                </a:solidFill>
              </a:rPr>
              <a:t>Never touch a fallen overhead power line. Call the electric utility company to report fallen electrical lines</a:t>
            </a:r>
            <a:r>
              <a:rPr lang="en-US" dirty="0" smtClean="0">
                <a:solidFill>
                  <a:schemeClr val="bg1"/>
                </a:solidFill>
              </a:rPr>
              <a:t>.</a:t>
            </a:r>
          </a:p>
          <a:p>
            <a:r>
              <a:rPr lang="en-US" dirty="0">
                <a:solidFill>
                  <a:schemeClr val="bg1"/>
                </a:solidFill>
              </a:rPr>
              <a:t>Always use caution when working near electricity.</a:t>
            </a:r>
          </a:p>
          <a:p>
            <a:endParaRPr lang="en-US" dirty="0">
              <a:solidFill>
                <a:schemeClr val="bg1"/>
              </a:solidFill>
            </a:endParaRPr>
          </a:p>
        </p:txBody>
      </p:sp>
      <p:sp>
        <p:nvSpPr>
          <p:cNvPr id="11268" name="Text Box 4"/>
          <p:cNvSpPr txBox="1">
            <a:spLocks noChangeArrowheads="1"/>
          </p:cNvSpPr>
          <p:nvPr/>
        </p:nvSpPr>
        <p:spPr bwMode="auto">
          <a:xfrm>
            <a:off x="0" y="6629400"/>
            <a:ext cx="9144000" cy="762000"/>
          </a:xfrm>
          <a:prstGeom prst="rect">
            <a:avLst/>
          </a:prstGeom>
          <a:noFill/>
          <a:ln w="9525">
            <a:noFill/>
            <a:miter lim="800000"/>
            <a:headEnd/>
            <a:tailEnd/>
          </a:ln>
        </p:spPr>
        <p:txBody>
          <a:bodyPr>
            <a:spAutoFit/>
          </a:bodyPr>
          <a:lstStyle/>
          <a:p>
            <a:pPr algn="ctr" eaLnBrk="1" hangingPunct="1">
              <a:spcBef>
                <a:spcPct val="50000"/>
              </a:spcBef>
            </a:pPr>
            <a:r>
              <a:rPr lang="en-US" sz="800">
                <a:solidFill>
                  <a:schemeClr val="bg1"/>
                </a:solidFill>
              </a:rPr>
              <a:t>Source: http://www.osha.gov/OshDoc/quickcards.html</a:t>
            </a:r>
          </a:p>
          <a:p>
            <a:pPr algn="ctr">
              <a:spcBef>
                <a:spcPct val="50000"/>
              </a:spcBef>
            </a:pP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Safe Work Practices</a:t>
            </a:r>
            <a:endParaRPr lang="en-US" dirty="0"/>
          </a:p>
        </p:txBody>
      </p:sp>
      <p:sp>
        <p:nvSpPr>
          <p:cNvPr id="3" name="Content Placeholder 2"/>
          <p:cNvSpPr>
            <a:spLocks noGrp="1"/>
          </p:cNvSpPr>
          <p:nvPr>
            <p:ph idx="1"/>
          </p:nvPr>
        </p:nvSpPr>
        <p:spPr/>
        <p:txBody>
          <a:bodyPr/>
          <a:lstStyle/>
          <a:p>
            <a:r>
              <a:rPr lang="en-US" sz="2800" dirty="0">
                <a:solidFill>
                  <a:schemeClr val="bg1"/>
                </a:solidFill>
              </a:rPr>
              <a:t>If working at heights or handling long objects, survey the area before starting work for the presence of overhead wires.</a:t>
            </a:r>
          </a:p>
          <a:p>
            <a:r>
              <a:rPr lang="en-US" sz="2800" dirty="0" smtClean="0">
                <a:solidFill>
                  <a:schemeClr val="bg1"/>
                </a:solidFill>
              </a:rPr>
              <a:t>All </a:t>
            </a:r>
            <a:r>
              <a:rPr lang="en-US" sz="2800" dirty="0">
                <a:solidFill>
                  <a:schemeClr val="bg1"/>
                </a:solidFill>
              </a:rPr>
              <a:t>tree trimming or removal work within ten feet of a power line must be done by trained and experienced line-clearance tree trimmers. A second tree trimmer is required within normal voice communication range.</a:t>
            </a:r>
          </a:p>
        </p:txBody>
      </p:sp>
    </p:spTree>
    <p:extLst>
      <p:ext uri="{BB962C8B-B14F-4D97-AF65-F5344CB8AC3E}">
        <p14:creationId xmlns:p14="http://schemas.microsoft.com/office/powerpoint/2010/main" val="969203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5400" b="1" dirty="0">
                <a:solidFill>
                  <a:srgbClr val="FFFF00"/>
                </a:solidFill>
              </a:rPr>
              <a:t>Safe Work Practices</a:t>
            </a:r>
          </a:p>
        </p:txBody>
      </p:sp>
      <p:sp>
        <p:nvSpPr>
          <p:cNvPr id="12291" name="Rectangle 3"/>
          <p:cNvSpPr>
            <a:spLocks noGrp="1" noChangeArrowheads="1"/>
          </p:cNvSpPr>
          <p:nvPr>
            <p:ph type="body" idx="1"/>
          </p:nvPr>
        </p:nvSpPr>
        <p:spPr/>
        <p:txBody>
          <a:bodyPr/>
          <a:lstStyle/>
          <a:p>
            <a:r>
              <a:rPr lang="en-US" dirty="0">
                <a:solidFill>
                  <a:schemeClr val="bg1"/>
                </a:solidFill>
              </a:rPr>
              <a:t>Do not trim trees in dangerous weather conditions.</a:t>
            </a:r>
          </a:p>
          <a:p>
            <a:r>
              <a:rPr lang="en-US" dirty="0">
                <a:solidFill>
                  <a:schemeClr val="bg1"/>
                </a:solidFill>
              </a:rPr>
              <a:t>Perform a hazard assessment of the work area before starting work.</a:t>
            </a:r>
          </a:p>
          <a:p>
            <a:r>
              <a:rPr lang="en-US" dirty="0">
                <a:solidFill>
                  <a:schemeClr val="bg1"/>
                </a:solidFill>
              </a:rPr>
              <a:t>Eliminate or minimize exposure to hazards at the tree and in the surrounding area</a:t>
            </a:r>
            <a:r>
              <a:rPr lang="en-US" dirty="0" smtClean="0">
                <a:solidFill>
                  <a:schemeClr val="bg1"/>
                </a:solidFill>
              </a:rPr>
              <a:t>.</a:t>
            </a:r>
            <a:endParaRPr lang="en-US" dirty="0">
              <a:solidFill>
                <a:schemeClr val="bg1"/>
              </a:solidFill>
            </a:endParaRPr>
          </a:p>
        </p:txBody>
      </p:sp>
      <p:sp>
        <p:nvSpPr>
          <p:cNvPr id="12293" name="Text Box 5"/>
          <p:cNvSpPr txBox="1">
            <a:spLocks noChangeArrowheads="1"/>
          </p:cNvSpPr>
          <p:nvPr/>
        </p:nvSpPr>
        <p:spPr bwMode="auto">
          <a:xfrm>
            <a:off x="0" y="6553200"/>
            <a:ext cx="9144000" cy="762000"/>
          </a:xfrm>
          <a:prstGeom prst="rect">
            <a:avLst/>
          </a:prstGeom>
          <a:noFill/>
          <a:ln w="9525">
            <a:noFill/>
            <a:miter lim="800000"/>
            <a:headEnd/>
            <a:tailEnd/>
          </a:ln>
        </p:spPr>
        <p:txBody>
          <a:bodyPr>
            <a:spAutoFit/>
          </a:bodyPr>
          <a:lstStyle/>
          <a:p>
            <a:pPr algn="ctr" eaLnBrk="1" hangingPunct="1">
              <a:spcBef>
                <a:spcPct val="50000"/>
              </a:spcBef>
            </a:pPr>
            <a:r>
              <a:rPr lang="en-US" sz="800">
                <a:solidFill>
                  <a:schemeClr val="bg1"/>
                </a:solidFill>
              </a:rPr>
              <a:t>Source: http://www.osha.gov/OshDoc/quickcards.html</a:t>
            </a:r>
          </a:p>
          <a:p>
            <a:pPr algn="ctr">
              <a:spcBef>
                <a:spcPct val="50000"/>
              </a:spcBef>
            </a:pP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Safe Work Practices</a:t>
            </a:r>
            <a:endParaRPr lang="en-US" dirty="0"/>
          </a:p>
        </p:txBody>
      </p:sp>
      <p:sp>
        <p:nvSpPr>
          <p:cNvPr id="3" name="Content Placeholder 2"/>
          <p:cNvSpPr>
            <a:spLocks noGrp="1"/>
          </p:cNvSpPr>
          <p:nvPr>
            <p:ph idx="1"/>
          </p:nvPr>
        </p:nvSpPr>
        <p:spPr/>
        <p:txBody>
          <a:bodyPr/>
          <a:lstStyle/>
          <a:p>
            <a:r>
              <a:rPr lang="en-US" sz="2800" dirty="0">
                <a:solidFill>
                  <a:schemeClr val="bg1"/>
                </a:solidFill>
              </a:rPr>
              <a:t>Use personal protective equipment such as gloves, safety glasses, hard hats, </a:t>
            </a:r>
            <a:r>
              <a:rPr lang="en-US" sz="2800" dirty="0" smtClean="0">
                <a:solidFill>
                  <a:schemeClr val="bg1"/>
                </a:solidFill>
              </a:rPr>
              <a:t>etc</a:t>
            </a:r>
            <a:r>
              <a:rPr lang="en-US" sz="2800" dirty="0">
                <a:solidFill>
                  <a:schemeClr val="bg1"/>
                </a:solidFill>
              </a:rPr>
              <a:t>., recommended in the equipment manufacturer’s operating manual.</a:t>
            </a:r>
          </a:p>
          <a:p>
            <a:r>
              <a:rPr lang="en-US" sz="2800" dirty="0">
                <a:solidFill>
                  <a:schemeClr val="bg1"/>
                </a:solidFill>
              </a:rPr>
              <a:t>Determine the tree’s felling direction. Address forward lean, back lean, and/or side lean issues.</a:t>
            </a:r>
          </a:p>
          <a:p>
            <a:r>
              <a:rPr lang="en-US" sz="2800" dirty="0">
                <a:solidFill>
                  <a:schemeClr val="bg1"/>
                </a:solidFill>
              </a:rPr>
              <a:t>Inspect tree limbs for strength and stability before climbing. Tree trimmers working aloft must use appropriate fall protection.</a:t>
            </a:r>
          </a:p>
          <a:p>
            <a:endParaRPr lang="en-US" sz="2800" dirty="0"/>
          </a:p>
        </p:txBody>
      </p:sp>
    </p:spTree>
    <p:extLst>
      <p:ext uri="{BB962C8B-B14F-4D97-AF65-F5344CB8AC3E}">
        <p14:creationId xmlns:p14="http://schemas.microsoft.com/office/powerpoint/2010/main" val="1676607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5400" b="1" dirty="0">
                <a:solidFill>
                  <a:srgbClr val="FFFF00"/>
                </a:solidFill>
              </a:rPr>
              <a:t>Safe Work Practices</a:t>
            </a:r>
          </a:p>
        </p:txBody>
      </p:sp>
      <p:sp>
        <p:nvSpPr>
          <p:cNvPr id="13315" name="Rectangle 3"/>
          <p:cNvSpPr>
            <a:spLocks noGrp="1" noChangeArrowheads="1"/>
          </p:cNvSpPr>
          <p:nvPr>
            <p:ph type="body" idx="1"/>
          </p:nvPr>
        </p:nvSpPr>
        <p:spPr/>
        <p:txBody>
          <a:bodyPr/>
          <a:lstStyle/>
          <a:p>
            <a:r>
              <a:rPr lang="en-US" sz="2800" dirty="0">
                <a:solidFill>
                  <a:schemeClr val="bg1"/>
                </a:solidFill>
              </a:rPr>
              <a:t>Use extreme care when felling a tree that has not fallen completely to the ground and is lodged against another tree.</a:t>
            </a:r>
          </a:p>
          <a:p>
            <a:r>
              <a:rPr lang="en-US" sz="2800" dirty="0" smtClean="0">
                <a:solidFill>
                  <a:schemeClr val="bg1"/>
                </a:solidFill>
              </a:rPr>
              <a:t>Always face </a:t>
            </a:r>
            <a:r>
              <a:rPr lang="en-US" sz="2800" dirty="0">
                <a:solidFill>
                  <a:schemeClr val="bg1"/>
                </a:solidFill>
              </a:rPr>
              <a:t>a falling tree.</a:t>
            </a:r>
          </a:p>
          <a:p>
            <a:r>
              <a:rPr lang="en-US" sz="2800" dirty="0">
                <a:solidFill>
                  <a:schemeClr val="bg1"/>
                </a:solidFill>
              </a:rPr>
              <a:t>Be alert and avoid objects thrown back by a tree as it falls. </a:t>
            </a:r>
          </a:p>
          <a:p>
            <a:r>
              <a:rPr lang="en-US" sz="2800" dirty="0">
                <a:solidFill>
                  <a:schemeClr val="bg1"/>
                </a:solidFill>
              </a:rPr>
              <a:t>If broken trees are under pressure, determine the direction of the pressure and make small cuts to release it</a:t>
            </a:r>
            <a:r>
              <a:rPr lang="en-US" sz="2800" dirty="0" smtClean="0">
                <a:solidFill>
                  <a:schemeClr val="bg1"/>
                </a:solidFill>
              </a:rPr>
              <a:t>.</a:t>
            </a:r>
            <a:endParaRPr lang="en-US" sz="2800" dirty="0">
              <a:solidFill>
                <a:schemeClr val="bg1"/>
              </a:solidFill>
            </a:endParaRPr>
          </a:p>
        </p:txBody>
      </p:sp>
      <p:sp>
        <p:nvSpPr>
          <p:cNvPr id="13316" name="Text Box 4"/>
          <p:cNvSpPr txBox="1">
            <a:spLocks noChangeArrowheads="1"/>
          </p:cNvSpPr>
          <p:nvPr/>
        </p:nvSpPr>
        <p:spPr bwMode="auto">
          <a:xfrm>
            <a:off x="0" y="6629400"/>
            <a:ext cx="9144000" cy="762000"/>
          </a:xfrm>
          <a:prstGeom prst="rect">
            <a:avLst/>
          </a:prstGeom>
          <a:noFill/>
          <a:ln w="9525">
            <a:noFill/>
            <a:miter lim="800000"/>
            <a:headEnd/>
            <a:tailEnd/>
          </a:ln>
        </p:spPr>
        <p:txBody>
          <a:bodyPr>
            <a:spAutoFit/>
          </a:bodyPr>
          <a:lstStyle/>
          <a:p>
            <a:pPr algn="ctr" eaLnBrk="1" hangingPunct="1">
              <a:spcBef>
                <a:spcPct val="50000"/>
              </a:spcBef>
            </a:pPr>
            <a:r>
              <a:rPr lang="en-US" sz="800">
                <a:solidFill>
                  <a:schemeClr val="bg1"/>
                </a:solidFill>
              </a:rPr>
              <a:t>Source: http://www.osha.gov/OshDoc/quickcards.html</a:t>
            </a:r>
          </a:p>
          <a:p>
            <a:pPr algn="ctr">
              <a:spcBef>
                <a:spcPct val="50000"/>
              </a:spcBef>
            </a:pP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Safe Work Practices</a:t>
            </a:r>
            <a:endParaRPr lang="en-US" dirty="0"/>
          </a:p>
        </p:txBody>
      </p:sp>
      <p:sp>
        <p:nvSpPr>
          <p:cNvPr id="3" name="Content Placeholder 2"/>
          <p:cNvSpPr>
            <a:spLocks noGrp="1"/>
          </p:cNvSpPr>
          <p:nvPr>
            <p:ph idx="1"/>
          </p:nvPr>
        </p:nvSpPr>
        <p:spPr/>
        <p:txBody>
          <a:bodyPr/>
          <a:lstStyle/>
          <a:p>
            <a:r>
              <a:rPr lang="en-US" dirty="0">
                <a:solidFill>
                  <a:schemeClr val="bg1"/>
                </a:solidFill>
              </a:rPr>
              <a:t>Use extreme caution when moving ladders and equipment around downed trees and power lines.</a:t>
            </a:r>
          </a:p>
          <a:p>
            <a:r>
              <a:rPr lang="en-US" dirty="0">
                <a:solidFill>
                  <a:schemeClr val="bg1"/>
                </a:solidFill>
              </a:rPr>
              <a:t>Do not climb trees while carrying tools.</a:t>
            </a:r>
          </a:p>
          <a:p>
            <a:r>
              <a:rPr lang="en-US" dirty="0">
                <a:solidFill>
                  <a:schemeClr val="bg1"/>
                </a:solidFill>
              </a:rPr>
              <a:t>Line-clearance tree trimmers must be aware of and maintain the proper minimum approach distances when working around energized power lines.</a:t>
            </a:r>
          </a:p>
        </p:txBody>
      </p:sp>
    </p:spTree>
    <p:extLst>
      <p:ext uri="{BB962C8B-B14F-4D97-AF65-F5344CB8AC3E}">
        <p14:creationId xmlns:p14="http://schemas.microsoft.com/office/powerpoint/2010/main" val="42581532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685800" y="609600"/>
            <a:ext cx="7772400" cy="5943600"/>
          </a:xfrm>
        </p:spPr>
        <p:txBody>
          <a:bodyPr/>
          <a:lstStyle/>
          <a:p>
            <a:pPr algn="ctr">
              <a:buFontTx/>
              <a:buNone/>
            </a:pPr>
            <a:endParaRPr lang="en-US"/>
          </a:p>
          <a:p>
            <a:pPr algn="ctr">
              <a:buFontTx/>
              <a:buNone/>
            </a:pPr>
            <a:endParaRPr lang="en-US"/>
          </a:p>
          <a:p>
            <a:pPr algn="ctr">
              <a:buFontTx/>
              <a:buNone/>
            </a:pPr>
            <a:r>
              <a:rPr lang="en-US" sz="5400" b="1">
                <a:solidFill>
                  <a:srgbClr val="FFFF00"/>
                </a:solidFill>
              </a:rPr>
              <a:t>Think Safety</a:t>
            </a:r>
          </a:p>
          <a:p>
            <a:pPr algn="ctr">
              <a:buFontTx/>
              <a:buNone/>
            </a:pPr>
            <a:endParaRPr lang="en-US"/>
          </a:p>
          <a:p>
            <a:pPr algn="ctr">
              <a:buFontTx/>
              <a:buNone/>
            </a:pPr>
            <a:r>
              <a:rPr lang="en-US" sz="5400" b="1">
                <a:solidFill>
                  <a:srgbClr val="FFFF00"/>
                </a:solidFill>
              </a:rPr>
              <a:t>Work Safely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152400"/>
            <a:ext cx="7772400" cy="1143000"/>
          </a:xfrm>
        </p:spPr>
        <p:txBody>
          <a:bodyPr/>
          <a:lstStyle/>
          <a:p>
            <a:pPr eaLnBrk="1" hangingPunct="1"/>
            <a:r>
              <a:rPr lang="en-US" b="1" dirty="0" smtClean="0">
                <a:solidFill>
                  <a:srgbClr val="FFFF00"/>
                </a:solidFill>
              </a:rPr>
              <a:t>Standard Usage</a:t>
            </a:r>
          </a:p>
        </p:txBody>
      </p:sp>
      <p:sp>
        <p:nvSpPr>
          <p:cNvPr id="4099" name="Rectangle 3"/>
          <p:cNvSpPr>
            <a:spLocks noGrp="1" noChangeArrowheads="1"/>
          </p:cNvSpPr>
          <p:nvPr>
            <p:ph type="body" idx="1"/>
          </p:nvPr>
        </p:nvSpPr>
        <p:spPr>
          <a:xfrm>
            <a:off x="381000" y="1447800"/>
            <a:ext cx="8229600" cy="4525963"/>
          </a:xfrm>
        </p:spPr>
        <p:txBody>
          <a:bodyPr/>
          <a:lstStyle/>
          <a:p>
            <a:pPr eaLnBrk="1" hangingPunct="1">
              <a:lnSpc>
                <a:spcPct val="80000"/>
              </a:lnSpc>
            </a:pPr>
            <a:r>
              <a:rPr lang="en-US" sz="2800" dirty="0" smtClean="0">
                <a:solidFill>
                  <a:schemeClr val="bg1"/>
                </a:solidFill>
              </a:rPr>
              <a:t>Remove dead branches. </a:t>
            </a:r>
            <a:br>
              <a:rPr lang="en-US" sz="2800" dirty="0" smtClean="0">
                <a:solidFill>
                  <a:schemeClr val="bg1"/>
                </a:solidFill>
              </a:rPr>
            </a:br>
            <a:endParaRPr lang="en-US" sz="2800" dirty="0" smtClean="0">
              <a:solidFill>
                <a:schemeClr val="bg1"/>
              </a:solidFill>
            </a:endParaRPr>
          </a:p>
          <a:p>
            <a:pPr eaLnBrk="1" hangingPunct="1">
              <a:lnSpc>
                <a:spcPct val="80000"/>
              </a:lnSpc>
            </a:pPr>
            <a:r>
              <a:rPr lang="en-US" sz="2800" dirty="0" smtClean="0">
                <a:solidFill>
                  <a:schemeClr val="bg1"/>
                </a:solidFill>
              </a:rPr>
              <a:t>Have hazardous trees taken down </a:t>
            </a:r>
            <a:br>
              <a:rPr lang="en-US" sz="2800" dirty="0" smtClean="0">
                <a:solidFill>
                  <a:schemeClr val="bg1"/>
                </a:solidFill>
              </a:rPr>
            </a:br>
            <a:endParaRPr lang="en-US" sz="2800" dirty="0" smtClean="0">
              <a:solidFill>
                <a:schemeClr val="bg1"/>
              </a:solidFill>
            </a:endParaRPr>
          </a:p>
          <a:p>
            <a:pPr eaLnBrk="1" hangingPunct="1">
              <a:lnSpc>
                <a:spcPct val="80000"/>
              </a:lnSpc>
            </a:pPr>
            <a:r>
              <a:rPr lang="en-US" sz="2800" dirty="0" smtClean="0">
                <a:solidFill>
                  <a:schemeClr val="bg1"/>
                </a:solidFill>
              </a:rPr>
              <a:t>Prune out weak or narrow-angled tree branches that overhang job sites, parking areas, and sidewalks — anyplace falling limbs could injure people or damage property. </a:t>
            </a:r>
            <a:br>
              <a:rPr lang="en-US" sz="2800" dirty="0" smtClean="0">
                <a:solidFill>
                  <a:schemeClr val="bg1"/>
                </a:solidFill>
              </a:rPr>
            </a:br>
            <a:endParaRPr lang="en-US" sz="2800" dirty="0" smtClean="0">
              <a:solidFill>
                <a:schemeClr val="bg1"/>
              </a:solidFill>
            </a:endParaRPr>
          </a:p>
          <a:p>
            <a:pPr eaLnBrk="1" hangingPunct="1">
              <a:lnSpc>
                <a:spcPct val="80000"/>
              </a:lnSpc>
            </a:pPr>
            <a:r>
              <a:rPr lang="en-US" sz="2800" dirty="0" smtClean="0">
                <a:solidFill>
                  <a:schemeClr val="bg1"/>
                </a:solidFill>
              </a:rPr>
              <a:t>Eliminate branches that interfere with street lights, traffic signals, and overhead </a:t>
            </a:r>
            <a:r>
              <a:rPr lang="en-US" sz="2800" dirty="0" smtClean="0"/>
              <a:t>wires. </a:t>
            </a:r>
            <a:br>
              <a:rPr lang="en-US" sz="2800" dirty="0" smtClean="0"/>
            </a:br>
            <a:endParaRPr lang="en-US" sz="2800" dirty="0" smtClean="0"/>
          </a:p>
          <a:p>
            <a:pPr eaLnBrk="1" hangingPunct="1">
              <a:lnSpc>
                <a:spcPct val="80000"/>
              </a:lnSpc>
            </a:pPr>
            <a:r>
              <a:rPr lang="en-US" sz="2800" dirty="0" smtClean="0"/>
              <a:t>Prune branches that obscure vision at intersections. </a:t>
            </a:r>
            <a:br>
              <a:rPr lang="en-US" sz="2800" dirty="0" smtClean="0"/>
            </a:br>
            <a:endParaRPr lang="en-US" sz="2800" dirty="0" smtClean="0"/>
          </a:p>
        </p:txBody>
      </p:sp>
      <p:sp>
        <p:nvSpPr>
          <p:cNvPr id="4100" name="Text Box 4"/>
          <p:cNvSpPr txBox="1">
            <a:spLocks noChangeArrowheads="1"/>
          </p:cNvSpPr>
          <p:nvPr/>
        </p:nvSpPr>
        <p:spPr bwMode="auto">
          <a:xfrm>
            <a:off x="990600" y="6477000"/>
            <a:ext cx="350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20000"/>
              </a:spcBef>
              <a:spcAft>
                <a:spcPct val="0"/>
              </a:spcAft>
              <a:buChar char="•"/>
              <a:defRPr sz="3200">
                <a:solidFill>
                  <a:schemeClr val="tx1"/>
                </a:solidFill>
                <a:latin typeface="Arial" charset="0"/>
                <a:cs typeface="Arial" charset="0"/>
              </a:defRPr>
            </a:lvl6pPr>
            <a:lvl7pPr marL="2971800" indent="-228600" eaLnBrk="0" fontAlgn="base" hangingPunct="0">
              <a:spcBef>
                <a:spcPct val="20000"/>
              </a:spcBef>
              <a:spcAft>
                <a:spcPct val="0"/>
              </a:spcAft>
              <a:buChar char="•"/>
              <a:defRPr sz="3200">
                <a:solidFill>
                  <a:schemeClr val="tx1"/>
                </a:solidFill>
                <a:latin typeface="Arial" charset="0"/>
                <a:cs typeface="Arial" charset="0"/>
              </a:defRPr>
            </a:lvl7pPr>
            <a:lvl8pPr marL="3429000" indent="-228600" eaLnBrk="0" fontAlgn="base" hangingPunct="0">
              <a:spcBef>
                <a:spcPct val="20000"/>
              </a:spcBef>
              <a:spcAft>
                <a:spcPct val="0"/>
              </a:spcAft>
              <a:buChar char="•"/>
              <a:defRPr sz="3200">
                <a:solidFill>
                  <a:schemeClr val="tx1"/>
                </a:solidFill>
                <a:latin typeface="Arial" charset="0"/>
                <a:cs typeface="Arial" charset="0"/>
              </a:defRPr>
            </a:lvl8pPr>
            <a:lvl9pPr marL="3886200" indent="-228600" eaLnBrk="0" fontAlgn="base" hangingPunct="0">
              <a:spcBef>
                <a:spcPct val="20000"/>
              </a:spcBef>
              <a:spcAft>
                <a:spcPct val="0"/>
              </a:spcAft>
              <a:buChar char="•"/>
              <a:defRPr sz="3200">
                <a:solidFill>
                  <a:schemeClr val="tx1"/>
                </a:solidFill>
                <a:latin typeface="Arial" charset="0"/>
                <a:cs typeface="Arial" charset="0"/>
              </a:defRPr>
            </a:lvl9pPr>
          </a:lstStyle>
          <a:p>
            <a:pPr eaLnBrk="1" hangingPunct="1">
              <a:spcBef>
                <a:spcPct val="50000"/>
              </a:spcBef>
              <a:buFontTx/>
              <a:buNone/>
            </a:pPr>
            <a:r>
              <a:rPr lang="en-US" sz="800"/>
              <a:t>Source: http://www.extension.umn.edu/distribution/horticulture/DG0628.html</a:t>
            </a:r>
          </a:p>
        </p:txBody>
      </p:sp>
    </p:spTree>
    <p:extLst>
      <p:ext uri="{BB962C8B-B14F-4D97-AF65-F5344CB8AC3E}">
        <p14:creationId xmlns:p14="http://schemas.microsoft.com/office/powerpoint/2010/main" val="102784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609600"/>
            <a:ext cx="8077200" cy="1143000"/>
          </a:xfrm>
        </p:spPr>
        <p:txBody>
          <a:bodyPr/>
          <a:lstStyle/>
          <a:p>
            <a:r>
              <a:rPr lang="en-US" sz="5400" b="1">
                <a:solidFill>
                  <a:srgbClr val="FFFF00"/>
                </a:solidFill>
              </a:rPr>
              <a:t>Types of Limb Loppers</a:t>
            </a:r>
            <a:endParaRPr lang="en-US" sz="4800" b="1">
              <a:solidFill>
                <a:srgbClr val="FFFF00"/>
              </a:solidFill>
            </a:endParaRPr>
          </a:p>
        </p:txBody>
      </p:sp>
      <p:sp>
        <p:nvSpPr>
          <p:cNvPr id="4099" name="Rectangle 3"/>
          <p:cNvSpPr>
            <a:spLocks noGrp="1" noChangeArrowheads="1"/>
          </p:cNvSpPr>
          <p:nvPr>
            <p:ph type="body" idx="1"/>
          </p:nvPr>
        </p:nvSpPr>
        <p:spPr/>
        <p:txBody>
          <a:bodyPr/>
          <a:lstStyle/>
          <a:p>
            <a:r>
              <a:rPr lang="en-US" sz="2800">
                <a:solidFill>
                  <a:schemeClr val="bg1"/>
                </a:solidFill>
              </a:rPr>
              <a:t>Bypass Loppers: have two blades moving together to cut, similar to scissors.</a:t>
            </a:r>
          </a:p>
          <a:p>
            <a:pPr>
              <a:buFontTx/>
              <a:buNone/>
            </a:pPr>
            <a:endParaRPr lang="en-US">
              <a:solidFill>
                <a:schemeClr val="bg1"/>
              </a:solidFill>
            </a:endParaRPr>
          </a:p>
        </p:txBody>
      </p:sp>
      <p:pic>
        <p:nvPicPr>
          <p:cNvPr id="4100" name="Picture 4" descr="p-16159"/>
          <p:cNvPicPr>
            <a:picLocks noChangeAspect="1" noChangeArrowheads="1"/>
          </p:cNvPicPr>
          <p:nvPr/>
        </p:nvPicPr>
        <p:blipFill>
          <a:blip r:embed="rId3" cstate="print"/>
          <a:srcRect/>
          <a:stretch>
            <a:fillRect/>
          </a:stretch>
        </p:blipFill>
        <p:spPr bwMode="auto">
          <a:xfrm>
            <a:off x="3200400" y="3657600"/>
            <a:ext cx="2819400" cy="2590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609600"/>
            <a:ext cx="8077200" cy="1143000"/>
          </a:xfrm>
        </p:spPr>
        <p:txBody>
          <a:bodyPr/>
          <a:lstStyle/>
          <a:p>
            <a:r>
              <a:rPr lang="en-US" sz="5400" b="1">
                <a:solidFill>
                  <a:srgbClr val="FFFF00"/>
                </a:solidFill>
              </a:rPr>
              <a:t>Types of Limb Loppers</a:t>
            </a:r>
            <a:endParaRPr lang="en-US" sz="4800" b="1">
              <a:solidFill>
                <a:srgbClr val="FFFF00"/>
              </a:solidFill>
            </a:endParaRPr>
          </a:p>
        </p:txBody>
      </p:sp>
      <p:sp>
        <p:nvSpPr>
          <p:cNvPr id="6147" name="Rectangle 3"/>
          <p:cNvSpPr>
            <a:spLocks noGrp="1" noChangeArrowheads="1"/>
          </p:cNvSpPr>
          <p:nvPr>
            <p:ph type="body" idx="1"/>
          </p:nvPr>
        </p:nvSpPr>
        <p:spPr/>
        <p:txBody>
          <a:bodyPr/>
          <a:lstStyle/>
          <a:p>
            <a:r>
              <a:rPr lang="en-US" sz="2800" dirty="0">
                <a:solidFill>
                  <a:schemeClr val="bg1"/>
                </a:solidFill>
              </a:rPr>
              <a:t>Anvil Loppers: use a stationary flat edge, or jaw, on one side and a sharp blade </a:t>
            </a:r>
            <a:r>
              <a:rPr lang="en-US" sz="2800" dirty="0" smtClean="0">
                <a:solidFill>
                  <a:schemeClr val="bg1"/>
                </a:solidFill>
              </a:rPr>
              <a:t>that moves on </a:t>
            </a:r>
            <a:r>
              <a:rPr lang="en-US" sz="2800" dirty="0">
                <a:solidFill>
                  <a:schemeClr val="bg1"/>
                </a:solidFill>
              </a:rPr>
              <a:t>the </a:t>
            </a:r>
            <a:r>
              <a:rPr lang="en-US" sz="2800" dirty="0" smtClean="0">
                <a:solidFill>
                  <a:schemeClr val="bg1"/>
                </a:solidFill>
              </a:rPr>
              <a:t>other side </a:t>
            </a:r>
            <a:r>
              <a:rPr lang="en-US" sz="2800" dirty="0">
                <a:solidFill>
                  <a:schemeClr val="bg1"/>
                </a:solidFill>
              </a:rPr>
              <a:t>to cut.</a:t>
            </a:r>
          </a:p>
          <a:p>
            <a:pPr>
              <a:buFontTx/>
              <a:buNone/>
            </a:pPr>
            <a:endParaRPr lang="en-US" dirty="0">
              <a:solidFill>
                <a:schemeClr val="bg1"/>
              </a:solidFill>
            </a:endParaRPr>
          </a:p>
        </p:txBody>
      </p:sp>
      <p:pic>
        <p:nvPicPr>
          <p:cNvPr id="6150" name="Picture 6" descr="structron-anvil-lopper-replacement"/>
          <p:cNvPicPr>
            <a:picLocks noChangeAspect="1" noChangeArrowheads="1"/>
          </p:cNvPicPr>
          <p:nvPr/>
        </p:nvPicPr>
        <p:blipFill>
          <a:blip r:embed="rId3" cstate="print"/>
          <a:srcRect/>
          <a:stretch>
            <a:fillRect/>
          </a:stretch>
        </p:blipFill>
        <p:spPr bwMode="auto">
          <a:xfrm>
            <a:off x="3124200" y="3794125"/>
            <a:ext cx="2971800" cy="2382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609600"/>
            <a:ext cx="8077200" cy="1143000"/>
          </a:xfrm>
        </p:spPr>
        <p:txBody>
          <a:bodyPr/>
          <a:lstStyle/>
          <a:p>
            <a:r>
              <a:rPr lang="en-US" sz="5400" b="1">
                <a:solidFill>
                  <a:srgbClr val="FFFF00"/>
                </a:solidFill>
              </a:rPr>
              <a:t>Types of Limb Loppers</a:t>
            </a:r>
            <a:endParaRPr lang="en-US" sz="4800" b="1">
              <a:solidFill>
                <a:srgbClr val="FFFF00"/>
              </a:solidFill>
            </a:endParaRPr>
          </a:p>
        </p:txBody>
      </p:sp>
      <p:sp>
        <p:nvSpPr>
          <p:cNvPr id="7171" name="Rectangle 3"/>
          <p:cNvSpPr>
            <a:spLocks noGrp="1" noChangeArrowheads="1"/>
          </p:cNvSpPr>
          <p:nvPr>
            <p:ph type="body" idx="1"/>
          </p:nvPr>
        </p:nvSpPr>
        <p:spPr/>
        <p:txBody>
          <a:bodyPr/>
          <a:lstStyle/>
          <a:p>
            <a:r>
              <a:rPr lang="en-US" sz="2800">
                <a:solidFill>
                  <a:schemeClr val="bg1"/>
                </a:solidFill>
              </a:rPr>
              <a:t>Hydraulic Loppers: have bypass blades and use mechanical assistance to cut.</a:t>
            </a:r>
            <a:r>
              <a:rPr lang="en-US">
                <a:solidFill>
                  <a:schemeClr val="bg1"/>
                </a:solidFill>
              </a:rPr>
              <a:t>  </a:t>
            </a:r>
          </a:p>
          <a:p>
            <a:pPr>
              <a:buFontTx/>
              <a:buNone/>
            </a:pPr>
            <a:endParaRPr lang="en-US">
              <a:solidFill>
                <a:schemeClr val="bg1"/>
              </a:solidFill>
            </a:endParaRPr>
          </a:p>
        </p:txBody>
      </p:sp>
      <p:pic>
        <p:nvPicPr>
          <p:cNvPr id="7174" name="Picture 6" descr="saw728-150"/>
          <p:cNvPicPr>
            <a:picLocks noChangeAspect="1" noChangeArrowheads="1"/>
          </p:cNvPicPr>
          <p:nvPr/>
        </p:nvPicPr>
        <p:blipFill>
          <a:blip r:embed="rId3" cstate="print"/>
          <a:srcRect/>
          <a:stretch>
            <a:fillRect/>
          </a:stretch>
        </p:blipFill>
        <p:spPr bwMode="auto">
          <a:xfrm>
            <a:off x="3124200" y="3352800"/>
            <a:ext cx="2971800" cy="2971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609600"/>
            <a:ext cx="9144000" cy="1143000"/>
          </a:xfrm>
        </p:spPr>
        <p:txBody>
          <a:bodyPr/>
          <a:lstStyle/>
          <a:p>
            <a:r>
              <a:rPr lang="en-US" sz="5400" b="1">
                <a:solidFill>
                  <a:srgbClr val="FFFF00"/>
                </a:solidFill>
              </a:rPr>
              <a:t>Historical Background</a:t>
            </a:r>
          </a:p>
        </p:txBody>
      </p:sp>
      <p:sp>
        <p:nvSpPr>
          <p:cNvPr id="5123" name="Rectangle 3"/>
          <p:cNvSpPr>
            <a:spLocks noGrp="1" noChangeArrowheads="1"/>
          </p:cNvSpPr>
          <p:nvPr>
            <p:ph type="body" idx="1"/>
          </p:nvPr>
        </p:nvSpPr>
        <p:spPr/>
        <p:txBody>
          <a:bodyPr/>
          <a:lstStyle/>
          <a:p>
            <a:r>
              <a:rPr lang="en-US" sz="2800">
                <a:solidFill>
                  <a:schemeClr val="bg1"/>
                </a:solidFill>
              </a:rPr>
              <a:t>The first known use of the word lopper was in 1953.</a:t>
            </a:r>
          </a:p>
          <a:p>
            <a:pPr algn="ctr">
              <a:buFontTx/>
              <a:buNone/>
            </a:pPr>
            <a:r>
              <a:rPr lang="en-US" sz="800">
                <a:solidFill>
                  <a:schemeClr val="bg1"/>
                </a:solidFill>
              </a:rPr>
              <a:t>Source: www.merriam-webster.com</a:t>
            </a:r>
            <a:endParaRPr lang="en-US" sz="2800">
              <a:solidFill>
                <a:schemeClr val="bg1"/>
              </a:solidFill>
            </a:endParaRPr>
          </a:p>
          <a:p>
            <a:pPr>
              <a:buFontTx/>
              <a:buNone/>
            </a:pPr>
            <a:endParaRPr lang="en-US" sz="2800">
              <a:solidFill>
                <a:schemeClr val="bg1"/>
              </a:solidFill>
            </a:endParaRPr>
          </a:p>
          <a:p>
            <a:r>
              <a:rPr lang="en-US" sz="2800">
                <a:solidFill>
                  <a:schemeClr val="bg1"/>
                </a:solidFill>
              </a:rPr>
              <a:t>Loppers are a form of scissor.  The first scissors were most likely invented in Egypt around 1500 BC.</a:t>
            </a:r>
          </a:p>
          <a:p>
            <a:r>
              <a:rPr lang="en-US" sz="2800">
                <a:solidFill>
                  <a:schemeClr val="bg1"/>
                </a:solidFill>
              </a:rPr>
              <a:t>Pivoted scissors were invented by the Romans around 100 AD.</a:t>
            </a:r>
          </a:p>
        </p:txBody>
      </p:sp>
      <p:sp>
        <p:nvSpPr>
          <p:cNvPr id="5124" name="Text Box 4"/>
          <p:cNvSpPr txBox="1">
            <a:spLocks noChangeArrowheads="1"/>
          </p:cNvSpPr>
          <p:nvPr/>
        </p:nvSpPr>
        <p:spPr bwMode="auto">
          <a:xfrm>
            <a:off x="457200" y="6553200"/>
            <a:ext cx="8305800" cy="304800"/>
          </a:xfrm>
          <a:prstGeom prst="rect">
            <a:avLst/>
          </a:prstGeom>
          <a:noFill/>
          <a:ln w="9525">
            <a:noFill/>
            <a:miter lim="800000"/>
            <a:headEnd/>
            <a:tailEnd/>
          </a:ln>
        </p:spPr>
        <p:txBody>
          <a:bodyPr>
            <a:spAutoFit/>
          </a:bodyPr>
          <a:lstStyle/>
          <a:p>
            <a:pPr algn="ctr">
              <a:spcBef>
                <a:spcPct val="50000"/>
              </a:spcBef>
            </a:pPr>
            <a:r>
              <a:rPr lang="en-US" sz="800">
                <a:solidFill>
                  <a:schemeClr val="bg1"/>
                </a:solidFill>
              </a:rPr>
              <a:t>Source: www.uncommonscissors.com</a:t>
            </a:r>
            <a:r>
              <a:rPr lang="en-US" sz="1400">
                <a:solidFill>
                  <a:schemeClr val="bg1"/>
                </a:solidFill>
              </a:rPr>
              <a:t> 	</a:t>
            </a:r>
            <a:endParaRPr lang="en-US" sz="80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5400" b="1">
                <a:solidFill>
                  <a:srgbClr val="FFFF00"/>
                </a:solidFill>
              </a:rPr>
              <a:t>General Uses</a:t>
            </a:r>
          </a:p>
        </p:txBody>
      </p:sp>
      <p:sp>
        <p:nvSpPr>
          <p:cNvPr id="15363" name="Rectangle 3"/>
          <p:cNvSpPr>
            <a:spLocks noGrp="1" noChangeArrowheads="1"/>
          </p:cNvSpPr>
          <p:nvPr>
            <p:ph type="body" idx="1"/>
          </p:nvPr>
        </p:nvSpPr>
        <p:spPr/>
        <p:txBody>
          <a:bodyPr/>
          <a:lstStyle/>
          <a:p>
            <a:r>
              <a:rPr lang="en-US" dirty="0">
                <a:solidFill>
                  <a:schemeClr val="bg1"/>
                </a:solidFill>
              </a:rPr>
              <a:t>Limb loppers are used most by those in the landscaping industry, referred to as </a:t>
            </a:r>
            <a:r>
              <a:rPr lang="en-US" dirty="0" err="1">
                <a:solidFill>
                  <a:schemeClr val="bg1"/>
                </a:solidFill>
              </a:rPr>
              <a:t>aborists</a:t>
            </a:r>
            <a:r>
              <a:rPr lang="en-US" dirty="0">
                <a:solidFill>
                  <a:schemeClr val="bg1"/>
                </a:solidFill>
              </a:rPr>
              <a:t>.</a:t>
            </a:r>
          </a:p>
          <a:p>
            <a:r>
              <a:rPr lang="en-US" dirty="0">
                <a:solidFill>
                  <a:schemeClr val="bg1"/>
                </a:solidFill>
              </a:rPr>
              <a:t>They are also used by the general public for common trimming tasks.</a:t>
            </a:r>
          </a:p>
          <a:p>
            <a:endParaRPr lang="en-US" sz="2800" dirty="0">
              <a:solidFill>
                <a:schemeClr val="bg1"/>
              </a:solidFill>
            </a:endParaRPr>
          </a:p>
        </p:txBody>
      </p:sp>
      <p:pic>
        <p:nvPicPr>
          <p:cNvPr id="15364" name="Picture 4"/>
          <p:cNvPicPr>
            <a:picLocks noChangeAspect="1" noChangeArrowheads="1"/>
          </p:cNvPicPr>
          <p:nvPr/>
        </p:nvPicPr>
        <p:blipFill>
          <a:blip r:embed="rId3" cstate="print"/>
          <a:srcRect/>
          <a:stretch>
            <a:fillRect/>
          </a:stretch>
        </p:blipFill>
        <p:spPr bwMode="auto">
          <a:xfrm>
            <a:off x="3276600" y="4495800"/>
            <a:ext cx="2857500" cy="187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381000"/>
            <a:ext cx="7772400" cy="1143000"/>
          </a:xfrm>
        </p:spPr>
        <p:txBody>
          <a:bodyPr/>
          <a:lstStyle/>
          <a:p>
            <a:r>
              <a:rPr lang="en-US" sz="5400" b="1" dirty="0">
                <a:solidFill>
                  <a:srgbClr val="FFFF00"/>
                </a:solidFill>
              </a:rPr>
              <a:t>Specific Uses</a:t>
            </a:r>
          </a:p>
        </p:txBody>
      </p:sp>
      <p:sp>
        <p:nvSpPr>
          <p:cNvPr id="44035" name="Rectangle 3"/>
          <p:cNvSpPr>
            <a:spLocks noGrp="1" noChangeArrowheads="1"/>
          </p:cNvSpPr>
          <p:nvPr>
            <p:ph type="body" idx="1"/>
          </p:nvPr>
        </p:nvSpPr>
        <p:spPr>
          <a:xfrm>
            <a:off x="609600" y="1752600"/>
            <a:ext cx="8305800" cy="4114800"/>
          </a:xfrm>
        </p:spPr>
        <p:txBody>
          <a:bodyPr/>
          <a:lstStyle/>
          <a:p>
            <a:r>
              <a:rPr lang="en-US" sz="2400" dirty="0">
                <a:solidFill>
                  <a:schemeClr val="bg1"/>
                </a:solidFill>
                <a:latin typeface="Arial Black" pitchFamily="34" charset="0"/>
              </a:rPr>
              <a:t>Bypass Loppers</a:t>
            </a:r>
          </a:p>
          <a:p>
            <a:pPr lvl="1"/>
            <a:r>
              <a:rPr lang="en-US" sz="2400" dirty="0">
                <a:solidFill>
                  <a:schemeClr val="bg1"/>
                </a:solidFill>
                <a:latin typeface="Arial Black" pitchFamily="34" charset="0"/>
              </a:rPr>
              <a:t>Used on small branches and bushes, &lt;1”.</a:t>
            </a:r>
          </a:p>
          <a:p>
            <a:endParaRPr lang="en-US" sz="2400" dirty="0">
              <a:solidFill>
                <a:schemeClr val="bg1"/>
              </a:solidFill>
              <a:latin typeface="Arial Black" pitchFamily="34" charset="0"/>
            </a:endParaRPr>
          </a:p>
          <a:p>
            <a:r>
              <a:rPr lang="en-US" sz="2400" dirty="0">
                <a:solidFill>
                  <a:schemeClr val="bg1"/>
                </a:solidFill>
                <a:latin typeface="Arial Black" pitchFamily="34" charset="0"/>
              </a:rPr>
              <a:t>Anvil Loppers</a:t>
            </a:r>
          </a:p>
          <a:p>
            <a:pPr lvl="1"/>
            <a:r>
              <a:rPr lang="en-US" sz="2400" dirty="0">
                <a:solidFill>
                  <a:schemeClr val="bg1"/>
                </a:solidFill>
                <a:latin typeface="Arial Black" pitchFamily="34" charset="0"/>
              </a:rPr>
              <a:t>Used on medium branches and tree limbs, 1”&gt;2”.</a:t>
            </a:r>
          </a:p>
          <a:p>
            <a:pPr lvl="1"/>
            <a:endParaRPr lang="en-US" sz="2400" dirty="0">
              <a:solidFill>
                <a:schemeClr val="bg1"/>
              </a:solidFill>
              <a:latin typeface="Arial Black" pitchFamily="34" charset="0"/>
            </a:endParaRPr>
          </a:p>
          <a:p>
            <a:r>
              <a:rPr lang="en-US" sz="2400" dirty="0">
                <a:solidFill>
                  <a:schemeClr val="bg1"/>
                </a:solidFill>
                <a:latin typeface="Arial Black" pitchFamily="34" charset="0"/>
              </a:rPr>
              <a:t>Hydraulic Loppers</a:t>
            </a:r>
          </a:p>
          <a:p>
            <a:pPr lvl="1"/>
            <a:r>
              <a:rPr lang="en-US" sz="2400" dirty="0">
                <a:solidFill>
                  <a:schemeClr val="bg1"/>
                </a:solidFill>
                <a:latin typeface="Arial Black" pitchFamily="34" charset="0"/>
              </a:rPr>
              <a:t>Used on large branches, &gt;2”, and hard to reach areas. </a:t>
            </a:r>
          </a:p>
        </p:txBody>
      </p:sp>
      <p:pic>
        <p:nvPicPr>
          <p:cNvPr id="4" name="Picture 19" descr="https://www.oescoinc.com/images/FEL-F30BLAD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962400"/>
            <a:ext cx="1219200" cy="889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7" descr="https://www.oescoinc.com/images/BAR-B36Adetai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4700" y="2590800"/>
            <a:ext cx="1143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1150</Words>
  <Application>Microsoft Office PowerPoint</Application>
  <PresentationFormat>On-screen Show (4:3)</PresentationFormat>
  <Paragraphs>150</Paragraphs>
  <Slides>29</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Blank Presentation</vt:lpstr>
      <vt:lpstr>Bitmap Image</vt:lpstr>
      <vt:lpstr>Limb Loppers</vt:lpstr>
      <vt:lpstr>Limb Loppers</vt:lpstr>
      <vt:lpstr>Standard Usage</vt:lpstr>
      <vt:lpstr>Types of Limb Loppers</vt:lpstr>
      <vt:lpstr>Types of Limb Loppers</vt:lpstr>
      <vt:lpstr>Types of Limb Loppers</vt:lpstr>
      <vt:lpstr>Historical Background</vt:lpstr>
      <vt:lpstr>General Uses</vt:lpstr>
      <vt:lpstr>Specific Uses</vt:lpstr>
      <vt:lpstr>Relevance to Construction</vt:lpstr>
      <vt:lpstr>Hazards and Safety Concerns</vt:lpstr>
      <vt:lpstr>Non-Fatal Accident</vt:lpstr>
      <vt:lpstr>Fatal Accidents</vt:lpstr>
      <vt:lpstr>PowerPoint Presentation</vt:lpstr>
      <vt:lpstr>Fatality Example</vt:lpstr>
      <vt:lpstr>Fatality Example</vt:lpstr>
      <vt:lpstr>PowerPoint Presentation</vt:lpstr>
      <vt:lpstr>OSHA Regulations</vt:lpstr>
      <vt:lpstr>Safe Work Practices</vt:lpstr>
      <vt:lpstr>Safe Work Practices</vt:lpstr>
      <vt:lpstr>Safe Work Practices</vt:lpstr>
      <vt:lpstr>  Safe Work Practicess</vt:lpstr>
      <vt:lpstr>Safe Work Practices</vt:lpstr>
      <vt:lpstr>Safe Work Practices</vt:lpstr>
      <vt:lpstr>Safe Work Practices</vt:lpstr>
      <vt:lpstr>Safe Work Practices</vt:lpstr>
      <vt:lpstr>Safe Work Practices</vt:lpstr>
      <vt:lpstr>Safe Work Practices</vt:lpstr>
      <vt:lpstr>PowerPoint Presentation</vt:lpstr>
    </vt:vector>
  </TitlesOfParts>
  <Company>Sean McAlpin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LIMB LOPPERS</dc:title>
  <dc:creator>Sean McAlpin</dc:creator>
  <cp:lastModifiedBy>Jimmie</cp:lastModifiedBy>
  <cp:revision>38</cp:revision>
  <dcterms:created xsi:type="dcterms:W3CDTF">2011-04-15T03:24:24Z</dcterms:created>
  <dcterms:modified xsi:type="dcterms:W3CDTF">2013-03-29T22:33:21Z</dcterms:modified>
</cp:coreProperties>
</file>