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6.jpeg" ContentType="image/jpeg"/>
  <Override PartName="/ppt/media/image4.jpeg" ContentType="image/jpeg"/>
  <Override PartName="/ppt/media/image15.png" ContentType="image/png"/>
  <Override PartName="/ppt/media/image2.jpeg" ContentType="image/jpeg"/>
  <Override PartName="/ppt/media/image12.jpeg" ContentType="image/jpeg"/>
  <Override PartName="/ppt/media/Thunderstorm1.wav" ContentType="audio/x-wav"/>
  <Override PartName="/ppt/media/image11.jpeg" ContentType="image/jpeg"/>
  <Override PartName="/ppt/media/image14.png" ContentType="image/png"/>
  <Override PartName="/ppt/media/image5.jpeg" ContentType="image/jpeg"/>
  <Override PartName="/ppt/media/image7.jpeg" ContentType="image/jpeg"/>
  <Override PartName="/ppt/media/image17.jpeg" ContentType="image/jpeg"/>
  <Override PartName="/ppt/media/image9.jpeg" ContentType="image/jpeg"/>
  <Override PartName="/ppt/media/image13.jpeg" ContentType="image/jpeg"/>
  <Override PartName="/ppt/media/image19.png" ContentType="image/png"/>
  <Override PartName="/ppt/media/Lightnin-Dylan_Hi-1843.wav" ContentType="audio/x-wav"/>
  <Override PartName="/ppt/media/image21.png" ContentType="image/png"/>
  <Override PartName="/ppt/media/image20.png" ContentType="image/png"/>
  <Override PartName="/ppt/media/image16.jpeg" ContentType="image/jpeg"/>
  <Override PartName="/ppt/media/8RAINTHU.WAV" ContentType="audio/x-wav"/>
  <Override PartName="/ppt/media/image18.png" ContentType="image/png"/>
  <Override PartName="/ppt/media/image10.jpeg" ContentType="image/jpeg"/>
  <Override PartName="/ppt/media/image8.jpeg" ContentType="image/jpeg"/>
  <Override PartName="/ppt/media/image22.jpeg" ContentType="image/jpeg"/>
  <Override PartName="/ppt/media/image3.jpeg" ContentType="image/jpeg"/>
  <Override PartName="/ppt/_rels/presentation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18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dt" idx="7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Garamond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move the slide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ftr" idx="8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sldNum" idx="9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606D0C-B4E8-4204-9D22-811628BC615C}" type="slidenum">
              <a:rPr b="0" lang="en-US" sz="12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F291E8-CAED-4D1F-855C-7932463FF44C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(Click on crane picture with storm building up)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59AC41-D5AA-49ED-B214-6D3860FCFC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0D8D49-DF92-4072-98EF-64D12D9AFD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5049F7-5F82-42E0-9D39-3DC97E9282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3B6526-3349-40D5-8C1B-18DD0814949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D7D13C-697E-420C-941B-C69954B1A3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7C5D56-FCFB-4B3C-AD5E-9D0155C320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EB5399-EDDC-4BF8-9878-4FE78923BB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19FDA9-B896-4403-8563-650E2AE82D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01D30F-5B3D-4450-A856-BC455F4D8D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477D94-6522-46EE-BA13-BACDE982E0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6BAC0E-3896-4032-BB9C-4078C65691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B8E59E-DC60-4836-92F8-F24C9F0D46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3BDA27-0A1B-42C6-9AB6-BA4C240D00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5DFC89-259E-44D1-918F-8B69B1133F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A53A66-3B51-45B0-B6B7-C129DAD04B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449342-3B16-4EA0-BFBB-2635E5F274B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82DDB9-5F4A-46F2-9A3C-17368AF32A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8FD854-F7AA-452B-9778-07EE0CF80B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319762-C262-4410-ABAC-4FA7C0B08F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DD2C9A-1A2A-47FC-A2C5-63C2A01A27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DF17C0-EA30-4BD1-AB8A-77304A18B8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D990F0-1094-46F4-9FE8-8035E723C0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B8BFA0-D021-4702-9BD9-24323D3D82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1F3258-7B05-412F-9CDF-C8DB1A9653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6840" y="625104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2720" y="624816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2BFB4D-A678-483C-8B61-E8DE65C89BCE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3" name="Group 5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4" name="Freeform 6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Garamond"/>
              </a:endParaRPr>
            </a:p>
          </p:txBody>
        </p:sp>
      </p:grp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the title text format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3"/>
          </p:nvPr>
        </p:nvSpPr>
        <p:spPr>
          <a:xfrm>
            <a:off x="3124080" y="624816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84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600">
              <a:spcBef>
                <a:spcPts val="799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60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60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51" name="Group 3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52" name="Freeform 4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53" name="Freeform 5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55" name="Freeform 7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56" name="Freeform 8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Garamond"/>
                </a:endParaRPr>
              </a:p>
            </p:txBody>
          </p:sp>
        </p:grpSp>
        <p:sp>
          <p:nvSpPr>
            <p:cNvPr id="57" name="Freeform 9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58" name="Freeform 10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Garamond"/>
              </a:endParaRPr>
            </a:p>
          </p:txBody>
        </p: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the title text format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84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600">
              <a:spcBef>
                <a:spcPts val="799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60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60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4"/>
          </p:nvPr>
        </p:nvSpPr>
        <p:spPr>
          <a:xfrm>
            <a:off x="456840" y="624816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5"/>
          </p:nvPr>
        </p:nvSpPr>
        <p:spPr>
          <a:xfrm>
            <a:off x="3124080" y="625104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6"/>
          </p:nvPr>
        </p:nvSpPr>
        <p:spPr>
          <a:xfrm>
            <a:off x="6552720" y="625428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CA1533-1BCA-4023-8B91-3D6B57B9D9EE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image" Target="../media/image1.png"/><Relationship Id="rId7" Type="http://schemas.openxmlformats.org/officeDocument/2006/relationships/image" Target="../media/image1.png"/><Relationship Id="rId8" Type="http://schemas.openxmlformats.org/officeDocument/2006/relationships/image" Target="../media/image1.png"/><Relationship Id="rId9" Type="http://schemas.openxmlformats.org/officeDocument/2006/relationships/image" Target="../media/image1.png"/><Relationship Id="rId10" Type="http://schemas.openxmlformats.org/officeDocument/2006/relationships/image" Target="../media/image2.jpeg"/><Relationship Id="rId11" Type="http://schemas.openxmlformats.org/officeDocument/2006/relationships/image" Target="../media/image3.jpeg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4" Type="http://schemas.openxmlformats.org/officeDocument/2006/relationships/image" Target="../media/image6.jpeg"/><Relationship Id="rId15" Type="http://schemas.openxmlformats.org/officeDocument/2006/relationships/image" Target="../media/image7.jpeg"/><Relationship Id="rId16" Type="http://schemas.openxmlformats.org/officeDocument/2006/relationships/image" Target="../media/image8.jpeg"/><Relationship Id="rId17" Type="http://schemas.openxmlformats.org/officeDocument/2006/relationships/image" Target="../media/image9.jpeg"/><Relationship Id="rId18" Type="http://schemas.openxmlformats.org/officeDocument/2006/relationships/image" Target="../media/image10.jpeg"/><Relationship Id="rId19" Type="http://schemas.openxmlformats.org/officeDocument/2006/relationships/image" Target="../media/image11.jpeg"/><Relationship Id="rId20" Type="http://schemas.openxmlformats.org/officeDocument/2006/relationships/image" Target="../media/image12.jpeg"/><Relationship Id="rId21" Type="http://schemas.openxmlformats.org/officeDocument/2006/relationships/image" Target="../media/image13.jpeg"/><Relationship Id="rId22" Type="http://schemas.openxmlformats.org/officeDocument/2006/relationships/audio" Target="../media/Thunderstorm1.wav"/><Relationship Id="rId23" Type="http://schemas.openxmlformats.org/officeDocument/2006/relationships/audio" Target="../media/Lightnin-Dylan_Hi-1843.wav"/><Relationship Id="rId24" Type="http://schemas.openxmlformats.org/officeDocument/2006/relationships/audio" Target="../media/Lightnin-Dylan_Hi-1843.wav"/><Relationship Id="rId25" Type="http://schemas.openxmlformats.org/officeDocument/2006/relationships/audio" Target="../media/Lightnin-Dylan_Hi-1843.wav"/><Relationship Id="rId26" Type="http://schemas.openxmlformats.org/officeDocument/2006/relationships/audio" Target="../media/Lightnin-Dylan_Hi-1843.wav"/><Relationship Id="rId27" Type="http://schemas.openxmlformats.org/officeDocument/2006/relationships/audio" Target="../media/Lightnin-Dylan_Hi-1843.wav"/><Relationship Id="rId28" Type="http://schemas.openxmlformats.org/officeDocument/2006/relationships/audio" Target="../media/Lightnin-Dylan_Hi-1843.wav"/><Relationship Id="rId29" Type="http://schemas.openxmlformats.org/officeDocument/2006/relationships/audio" Target="../media/Lightnin-Dylan_Hi-1843.wav"/><Relationship Id="rId30" Type="http://schemas.openxmlformats.org/officeDocument/2006/relationships/audio" Target="../media/Lightnin-Dylan_Hi-1843.wav"/><Relationship Id="rId31" Type="http://schemas.openxmlformats.org/officeDocument/2006/relationships/audio" Target="../media/Lightnin-Dylan_Hi-1843.wav"/><Relationship Id="rId32" Type="http://schemas.openxmlformats.org/officeDocument/2006/relationships/audio" Target="../media/Lightnin-Dylan_Hi-1843.wav"/><Relationship Id="rId33" Type="http://schemas.openxmlformats.org/officeDocument/2006/relationships/audio" Target="../media/Lightnin-Dylan_Hi-1843.wav"/><Relationship Id="rId34" Type="http://schemas.openxmlformats.org/officeDocument/2006/relationships/audio" Target="../media/8RAINTHU.WAV"/><Relationship Id="rId3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3520" y="28191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pc="-1" strike="noStrike">
                <a:solidFill>
                  <a:srgbClr val="ffff00"/>
                </a:solidFill>
                <a:latin typeface="Garamond"/>
              </a:rPr>
              <a:t>Lightning</a:t>
            </a:r>
            <a:endParaRPr b="1" lang="en-US" sz="5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08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6F62F3-1357-470E-AAB3-754670D53A55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80520" y="274320"/>
            <a:ext cx="853452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Most lightning strikes that involve people occur in elevated locations.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The highest point is subject to being struck by lightning.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59" name="Picture 7" descr="Canoe-Gary"/>
          <p:cNvPicPr/>
          <p:nvPr/>
        </p:nvPicPr>
        <p:blipFill>
          <a:blip r:embed="rId1"/>
          <a:stretch/>
        </p:blipFill>
        <p:spPr>
          <a:xfrm>
            <a:off x="5105520" y="1752480"/>
            <a:ext cx="2590560" cy="194328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5" descr="100_0389"/>
          <p:cNvPicPr/>
          <p:nvPr/>
        </p:nvPicPr>
        <p:blipFill>
          <a:blip r:embed="rId2"/>
          <a:stretch/>
        </p:blipFill>
        <p:spPr>
          <a:xfrm>
            <a:off x="762120" y="3902040"/>
            <a:ext cx="4572000" cy="273852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6" descr=""/>
          <p:cNvPicPr/>
          <p:nvPr/>
        </p:nvPicPr>
        <p:blipFill>
          <a:blip r:embed="rId3"/>
          <a:stretch/>
        </p:blipFill>
        <p:spPr>
          <a:xfrm>
            <a:off x="4191120" y="3276720"/>
            <a:ext cx="2517480" cy="2124000"/>
          </a:xfrm>
          <a:prstGeom prst="rect">
            <a:avLst/>
          </a:prstGeom>
          <a:ln w="0">
            <a:noFill/>
          </a:ln>
        </p:spPr>
      </p:pic>
      <p:sp>
        <p:nvSpPr>
          <p:cNvPr id="162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502294-BC51-4FB4-A812-989887A82DA4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/>
          <p:nvPr/>
        </p:nvSpPr>
        <p:spPr>
          <a:xfrm>
            <a:off x="762120" y="1066680"/>
            <a:ext cx="8229600" cy="39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 Black"/>
              </a:rPr>
              <a:t>June, 1997, two workers were installing plumbing on the third floor of a three-story apartment building under construction.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 Black"/>
              </a:rPr>
              <a:t>Both employees were struck by lightning. One was hospitalized and died a few days later. The other worker was hospitalized and released.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4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6FD2B8-BC68-4CF5-BD67-5345EBE30669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"/>
          <p:cNvSpPr/>
          <p:nvPr/>
        </p:nvSpPr>
        <p:spPr>
          <a:xfrm>
            <a:off x="914400" y="1295280"/>
            <a:ext cx="7772400" cy="39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 Black"/>
              </a:rPr>
              <a:t>July 1997, 2:30 PM, 4 employees who were working on a roof parapet were beginning to get their tools together and descend from the roof because of an approaching thunderstorm.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 Black"/>
              </a:rPr>
              <a:t>While getting their tools, one worker was struck by lightning.  He died a few days later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6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095879-6033-421F-A084-33CE2F98A69C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Lightning Studies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marL="329040" indent="-329040">
              <a:lnSpc>
                <a:spcPct val="90000"/>
              </a:lnSpc>
              <a:spcBef>
                <a:spcPts val="9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Garamond"/>
              </a:rPr>
              <a:t>In 2006: Lightning killed at least 43 people in the U.S. (Annual average is 61 fatalities) </a:t>
            </a:r>
            <a:endParaRPr b="0" lang="en-US" sz="3600" spc="-1" strike="noStrike">
              <a:solidFill>
                <a:srgbClr val="ffffff"/>
              </a:solidFill>
              <a:latin typeface="Garamond"/>
            </a:endParaRPr>
          </a:p>
          <a:p>
            <a:pPr marL="329040" indent="-32904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Garamond"/>
              </a:rPr>
              <a:t>Hundreds of people are injured by lightning, often with debilitating health effects, such as permanent nerve damage or brain injury.</a:t>
            </a: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2904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29040" indent="-32904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Source: Dr. Mary Ann Cooper of the University of Illinois’s dept. of emergency medicine.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2904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9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C1C522-542E-4D23-9201-235510219AFC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nodeType="clickEffect" fill="hold">
                      <p:stCondLst>
                        <p:cond delay="indefinite"/>
                      </p:stCondLst>
                      <p:childTnLst>
                        <p:par>
                          <p:cTn id="1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Lightning Statistics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In continental 48 states, an average of 25,000,000 cloud-to-ground flashes occur every year since the lightning detection network covered all of the continental US in 1989.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Half of all flashes have more than one ground strike point or two or more ground hits per flash.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The highest frequency of cloud-to-ground lightning is in Florida between Tampa and Orlando.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2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8858D7-A8F6-4972-A145-DD7C62D92784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nodeType="clickEffect" fill="hold">
                      <p:stCondLst>
                        <p:cond delay="indefinite"/>
                      </p:stCondLst>
                      <p:childTnLst>
                        <p:par>
                          <p:cTn id="1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5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nodeType="clickEffect" fill="hold">
                      <p:stCondLst>
                        <p:cond delay="indefinite"/>
                      </p:stCondLst>
                      <p:childTnLst>
                        <p:par>
                          <p:cTn id="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nodeType="clickEffect" fill="hold">
                      <p:stCondLst>
                        <p:cond delay="indefinite"/>
                      </p:stCondLst>
                      <p:childTnLst>
                        <p:par>
                          <p:cTn id="1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Weather Fatalities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74" name="Picture 3" descr=""/>
          <p:cNvPicPr/>
          <p:nvPr/>
        </p:nvPicPr>
        <p:blipFill>
          <a:blip r:embed="rId1"/>
          <a:stretch/>
        </p:blipFill>
        <p:spPr>
          <a:xfrm>
            <a:off x="457200" y="1600200"/>
            <a:ext cx="8229600" cy="4525920"/>
          </a:xfrm>
          <a:prstGeom prst="rect">
            <a:avLst/>
          </a:prstGeom>
          <a:ln w="0">
            <a:noFill/>
          </a:ln>
        </p:spPr>
      </p:pic>
      <p:sp>
        <p:nvSpPr>
          <p:cNvPr id="175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98E9E0-04D2-4D04-BEF5-F76DD539942D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Lightning Precautions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Stay inside buildings or inside vehicles during a lightning storm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Stay away from fences, antennas and metal pipelines that are not grounded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Stay away from trees or high structures and seek low ground if shelter is not available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8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EF9878-E564-4B8D-9CDB-39D617662E18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ff00"/>
                </a:solidFill>
                <a:latin typeface="Garamond"/>
              </a:rPr>
              <a:t>Lightning Deaths in US (1990-2003</a:t>
            </a: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)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457200" y="1600200"/>
            <a:ext cx="8229600" cy="4525920"/>
          </a:xfrm>
          <a:prstGeom prst="rect">
            <a:avLst/>
          </a:prstGeom>
          <a:ln w="0">
            <a:noFill/>
          </a:ln>
        </p:spPr>
      </p:pic>
      <p:sp>
        <p:nvSpPr>
          <p:cNvPr id="181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B01598-D82A-49DE-8E79-005B21F75957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Global Distribution of Lightning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83" name="Picture 3" descr=""/>
          <p:cNvPicPr/>
          <p:nvPr/>
        </p:nvPicPr>
        <p:blipFill>
          <a:blip r:embed="rId1"/>
          <a:stretch/>
        </p:blipFill>
        <p:spPr>
          <a:xfrm>
            <a:off x="457200" y="1600200"/>
            <a:ext cx="8229600" cy="4525920"/>
          </a:xfrm>
          <a:prstGeom prst="rect">
            <a:avLst/>
          </a:prstGeom>
          <a:ln w="0">
            <a:noFill/>
          </a:ln>
        </p:spPr>
      </p:pic>
      <p:sp>
        <p:nvSpPr>
          <p:cNvPr id="184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27302C-C309-4D0B-A5B7-CBEA3DCE172E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30/30 Rule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Garamond"/>
              </a:rPr>
              <a:t>If thunder is heard within 30 seconds of a lightning strike, suspend all outdoors work-related activities for 30 minutes.  Do not resume work until 30 minutes after thunder is last heard.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87" name="Picture 8" descr=""/>
          <p:cNvPicPr/>
          <p:nvPr/>
        </p:nvPicPr>
        <p:blipFill>
          <a:blip r:embed="rId1"/>
          <a:stretch/>
        </p:blipFill>
        <p:spPr>
          <a:xfrm>
            <a:off x="4648320" y="1600200"/>
            <a:ext cx="4038480" cy="4525920"/>
          </a:xfrm>
          <a:prstGeom prst="rect">
            <a:avLst/>
          </a:prstGeom>
          <a:ln w="0">
            <a:noFill/>
          </a:ln>
        </p:spPr>
      </p:pic>
      <p:sp>
        <p:nvSpPr>
          <p:cNvPr id="188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AFA47E-E959-4027-9198-52BF462C1569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Objec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r:id="rId1" spid="">
              <p:embed/>
            </p:oleObj>
          </a:graphicData>
        </a:graphic>
      </p:graphicFrame>
      <p:sp>
        <p:nvSpPr>
          <p:cNvPr id="110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7DFA27-5957-475D-837D-2638434BB586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Safety Plan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10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ffff"/>
                </a:solidFill>
                <a:latin typeface="Garamond"/>
              </a:rPr>
              <a:t>The 30/30 rule: </a:t>
            </a:r>
            <a:endParaRPr b="0" lang="en-US" sz="4000" spc="-1" strike="noStrike">
              <a:solidFill>
                <a:srgbClr val="ffffff"/>
              </a:solidFill>
              <a:latin typeface="Garamond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Make sure all workers take shelter, preferably inside a permanent structure.  Once inside the structure, stay clear of windows and openings in the structure.  If caught outside in a lightning storm do not seek shelter under tall objects such as trees.</a:t>
            </a: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1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CE275A-D4CF-489E-A691-DDAFFF9BB58A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Lightning Safety Position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93" name="Picture 5" descr=""/>
          <p:cNvPicPr/>
          <p:nvPr/>
        </p:nvPicPr>
        <p:blipFill>
          <a:blip r:embed="rId1"/>
          <a:stretch/>
        </p:blipFill>
        <p:spPr>
          <a:xfrm>
            <a:off x="5715000" y="2514600"/>
            <a:ext cx="2448000" cy="274320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-360" y="1143000"/>
            <a:ext cx="5638680" cy="556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6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Garamond"/>
              </a:rPr>
              <a:t>Drop to a crouched position</a:t>
            </a:r>
            <a:br>
              <a:rPr sz="2400"/>
            </a:br>
            <a:r>
              <a:rPr b="1" lang="en-US" sz="2400" spc="-1" strike="noStrike">
                <a:solidFill>
                  <a:srgbClr val="ffffff"/>
                </a:solidFill>
                <a:latin typeface="Garamond"/>
              </a:rPr>
              <a:t>(The process of getting low increases your safety) 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6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Garamond"/>
              </a:rPr>
              <a:t>Bend forward keeping your head very low</a:t>
            </a:r>
            <a:br>
              <a:rPr sz="2400"/>
            </a:br>
            <a:r>
              <a:rPr b="1" lang="en-US" sz="2400" spc="-1" strike="noStrike">
                <a:solidFill>
                  <a:srgbClr val="ffffff"/>
                </a:solidFill>
                <a:latin typeface="Garamond"/>
              </a:rPr>
              <a:t>(You want to discourage a strike to the head) 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6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Garamond"/>
              </a:rPr>
              <a:t>Place your hands over your ears &amp; close your eyes. Tuck the elbows close to the body. (Minimizes blindness and deafness from a near-by strike) 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6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Garamond"/>
              </a:rPr>
              <a:t>Keep as little contact (small area) as possible with the ground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5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F07D4D-D4D5-4F5E-BEBD-1F7575EFA68A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ff00"/>
                </a:solidFill>
                <a:latin typeface="Garamond"/>
              </a:rPr>
              <a:t>Lightning Safety Position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6840" y="1599840"/>
            <a:ext cx="807732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Garamond"/>
              </a:rPr>
              <a:t>Touch your feet together. </a:t>
            </a:r>
            <a:br>
              <a:rPr sz="2800"/>
            </a:br>
            <a:r>
              <a:rPr b="1" lang="en-US" sz="2800" spc="-1" strike="noStrike">
                <a:solidFill>
                  <a:srgbClr val="ffffff"/>
                </a:solidFill>
                <a:latin typeface="Garamond"/>
              </a:rPr>
              <a:t>(Minimizes the effects of step voltage from a near by strike to the ground)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Garamond"/>
              </a:rPr>
              <a:t>Do not allow any other body parts to touch the ground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Garamond"/>
              </a:rPr>
              <a:t>Never lie flat on the ground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8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00F14A-890C-4504-9845-B8368631D2E8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If someone is Hit!!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Call Emergency Services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A victim does not stay electrified and can be touched right away. If the victim has no pulse, try CPR (cardio-pulmonary resuscitation). If there is a portable defibrillator, follow the instructions.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But be careful about staying in the open in a storm to take care of a victim- or you can get hit too. If possible, move the victim to a shelter.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1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F47345-A2E7-4378-8839-5E1B3BC9932F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 Box 6"/>
          <p:cNvSpPr/>
          <p:nvPr/>
        </p:nvSpPr>
        <p:spPr>
          <a:xfrm>
            <a:off x="914400" y="2971800"/>
            <a:ext cx="67057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ffff"/>
                </a:solidFill>
                <a:latin typeface="Garamond"/>
              </a:rPr>
              <a:t>For More Information, See: www.lightningsafety.noaa.gov</a:t>
            </a:r>
            <a:endParaRPr b="0" lang="en-US" sz="4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3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9F534F-7A3C-40F2-85DA-791B2CDDDAEA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"/>
          <p:cNvSpPr txBox="1"/>
          <p:nvPr/>
        </p:nvSpPr>
        <p:spPr>
          <a:xfrm>
            <a:off x="457200" y="1828440"/>
            <a:ext cx="8229600" cy="4297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Arial Black"/>
              </a:rPr>
              <a:t>Think Safety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Arial Black"/>
              </a:rPr>
              <a:t>Work Safely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5" name="Slide Number Placeholder 2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093A03-48E0-40E4-8193-64C4E0B1A628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37"/>
          <p:cNvSpPr/>
          <p:nvPr/>
        </p:nvSpPr>
        <p:spPr>
          <a:xfrm>
            <a:off x="3863880" y="2949480"/>
            <a:ext cx="1565280" cy="9255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12" name="8RAINTHU.WAV" descr=""/>
          <p:cNvPicPr/>
          <p:nvPr/>
        </p:nvPicPr>
        <p:blipFill>
          <a:blip r:embed="rId1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113" name="Thunderstorm1.wav" descr=""/>
          <p:cNvPicPr/>
          <p:nvPr/>
        </p:nvPicPr>
        <p:blipFill>
          <a:blip r:embed="rId2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114" name="Thunderstorm1.wav" descr=""/>
          <p:cNvPicPr/>
          <p:nvPr/>
        </p:nvPicPr>
        <p:blipFill>
          <a:blip r:embed="rId3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115" name="8RAINTHU.WAV" descr=""/>
          <p:cNvPicPr/>
          <p:nvPr/>
        </p:nvPicPr>
        <p:blipFill>
          <a:blip r:embed="rId4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116" name="Thunderstorm1.wav" descr=""/>
          <p:cNvPicPr/>
          <p:nvPr/>
        </p:nvPicPr>
        <p:blipFill>
          <a:blip r:embed="rId5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117" name="8RAINTHU.WAV" descr=""/>
          <p:cNvPicPr/>
          <p:nvPr/>
        </p:nvPicPr>
        <p:blipFill>
          <a:blip r:embed="rId6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44"/>
          <p:cNvSpPr/>
          <p:nvPr/>
        </p:nvSpPr>
        <p:spPr>
          <a:xfrm>
            <a:off x="4030560" y="3149640"/>
            <a:ext cx="868320" cy="507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19" name="Thunderstorm1.wav" descr=""/>
          <p:cNvPicPr/>
          <p:nvPr/>
        </p:nvPicPr>
        <p:blipFill>
          <a:blip r:embed="rId7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120" name="Thunderstorm1.wav" descr=""/>
          <p:cNvPicPr/>
          <p:nvPr/>
        </p:nvPicPr>
        <p:blipFill>
          <a:blip r:embed="rId8"/>
          <a:stretch/>
        </p:blipFill>
        <p:spPr>
          <a:xfrm>
            <a:off x="4419720" y="3298680"/>
            <a:ext cx="304560" cy="304920"/>
          </a:xfrm>
          <a:prstGeom prst="rect">
            <a:avLst/>
          </a:prstGeom>
          <a:ln w="0">
            <a:noFill/>
          </a:ln>
        </p:spPr>
      </p:pic>
      <p:sp>
        <p:nvSpPr>
          <p:cNvPr id="121" name="Rectangle 47"/>
          <p:cNvSpPr/>
          <p:nvPr/>
        </p:nvSpPr>
        <p:spPr>
          <a:xfrm>
            <a:off x="3932280" y="3130560"/>
            <a:ext cx="936720" cy="5954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22" name="8RAINTHU.WAV" descr=""/>
          <p:cNvPicPr/>
          <p:nvPr/>
        </p:nvPicPr>
        <p:blipFill>
          <a:blip r:embed="rId9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49"/>
          <p:cNvSpPr/>
          <p:nvPr/>
        </p:nvSpPr>
        <p:spPr>
          <a:xfrm>
            <a:off x="4022640" y="3178080"/>
            <a:ext cx="709560" cy="47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24" name="Picture 50" descr="Lighting3"/>
          <p:cNvPicPr/>
          <p:nvPr/>
        </p:nvPicPr>
        <p:blipFill>
          <a:blip r:embed="rId10"/>
          <a:stretch/>
        </p:blipFill>
        <p:spPr>
          <a:xfrm>
            <a:off x="0" y="0"/>
            <a:ext cx="4533840" cy="621972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51" descr="Lighting2"/>
          <p:cNvPicPr/>
          <p:nvPr/>
        </p:nvPicPr>
        <p:blipFill>
          <a:blip r:embed="rId11"/>
          <a:stretch/>
        </p:blipFill>
        <p:spPr>
          <a:xfrm>
            <a:off x="1512720" y="-23760"/>
            <a:ext cx="7631280" cy="688176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52" descr="Dia1"/>
          <p:cNvPicPr/>
          <p:nvPr/>
        </p:nvPicPr>
        <p:blipFill>
          <a:blip r:embed="rId1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53" descr="bliksem 4"/>
          <p:cNvPicPr/>
          <p:nvPr/>
        </p:nvPicPr>
        <p:blipFill>
          <a:blip r:embed="rId13"/>
          <a:stretch/>
        </p:blipFill>
        <p:spPr>
          <a:xfrm>
            <a:off x="-181080" y="-243000"/>
            <a:ext cx="9506160" cy="734400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54" descr="Dia2"/>
          <p:cNvPicPr/>
          <p:nvPr/>
        </p:nvPicPr>
        <p:blipFill>
          <a:blip r:embed="rId14"/>
          <a:stretch/>
        </p:blipFill>
        <p:spPr>
          <a:xfrm>
            <a:off x="152280" y="15228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55" descr="Dia4"/>
          <p:cNvPicPr/>
          <p:nvPr/>
        </p:nvPicPr>
        <p:blipFill>
          <a:blip r:embed="rId15"/>
          <a:stretch/>
        </p:blipFill>
        <p:spPr>
          <a:xfrm>
            <a:off x="0" y="76320"/>
            <a:ext cx="9448920" cy="708660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56" descr="Dia5"/>
          <p:cNvPicPr/>
          <p:nvPr/>
        </p:nvPicPr>
        <p:blipFill>
          <a:blip r:embed="rId1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57" descr="Dia8"/>
          <p:cNvPicPr/>
          <p:nvPr/>
        </p:nvPicPr>
        <p:blipFill>
          <a:blip r:embed="rId1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58" descr="Dia11"/>
          <p:cNvPicPr/>
          <p:nvPr/>
        </p:nvPicPr>
        <p:blipFill>
          <a:blip r:embed="rId18"/>
          <a:stretch/>
        </p:blipFill>
        <p:spPr>
          <a:xfrm>
            <a:off x="-152280" y="-222120"/>
            <a:ext cx="9396360" cy="731664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59" descr="Dia13"/>
          <p:cNvPicPr/>
          <p:nvPr/>
        </p:nvPicPr>
        <p:blipFill>
          <a:blip r:embed="rId1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60" descr="Dia12"/>
          <p:cNvPicPr/>
          <p:nvPr/>
        </p:nvPicPr>
        <p:blipFill>
          <a:blip r:embed="rId20"/>
          <a:stretch/>
        </p:blipFill>
        <p:spPr>
          <a:xfrm>
            <a:off x="-252360" y="-171360"/>
            <a:ext cx="9648720" cy="72007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61" descr="Crane"/>
          <p:cNvPicPr/>
          <p:nvPr/>
        </p:nvPicPr>
        <p:blipFill>
          <a:blip r:embed="rId21"/>
          <a:stretch/>
        </p:blipFill>
        <p:spPr>
          <a:xfrm>
            <a:off x="-11160" y="-163440"/>
            <a:ext cx="9144000" cy="7520040"/>
          </a:xfrm>
          <a:prstGeom prst="rect">
            <a:avLst/>
          </a:prstGeom>
          <a:ln w="0">
            <a:noFill/>
          </a:ln>
        </p:spPr>
      </p:pic>
      <p:sp>
        <p:nvSpPr>
          <p:cNvPr id="136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461B19-3938-4C5D-A080-AFA22F9BADC3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1" repeatCount="100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2" name="Thunderstorm1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 repeatCount="1000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3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4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5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6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7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8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Effect" fill="hold">
                      <p:stCondLst>
                        <p:cond delay="indefinite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9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0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nodeType="clickEffect" fill="hold">
                      <p:stCondLst>
                        <p:cond delay="indefinite"/>
                      </p:stCondLst>
                      <p:childTnLst>
                        <p:par>
                          <p:cTn id="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1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2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afterEffect" fill="hold" presetClass="exit" presetID="1" repeatCount="100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3" name="Lightnin-Dylan_Hi-1843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xit" presetID="1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mediacall" presetID="1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5688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4" name="8RAINTHU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nodeType="withEffect" fill="hold" presetClass="exit" presetID="10">
                                  <p:stCondLst>
                                    <p:cond delay="12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7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0" y="-380880"/>
            <a:ext cx="9982080" cy="7238880"/>
          </a:xfrm>
          <a:prstGeom prst="rect">
            <a:avLst/>
          </a:prstGeom>
          <a:ln w="0">
            <a:noFill/>
          </a:ln>
        </p:spPr>
      </p:pic>
      <p:sp>
        <p:nvSpPr>
          <p:cNvPr id="138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CE6921-177B-4C2D-B3EC-3796E8F75B9F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657240" y="228600"/>
            <a:ext cx="5334120" cy="2239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Most lightning strikes average </a:t>
            </a:r>
            <a:r>
              <a:rPr b="1" lang="en-US" sz="4000" spc="-1" strike="noStrike" u="sng">
                <a:solidFill>
                  <a:srgbClr val="e5e5ff"/>
                </a:solidFill>
                <a:uFillTx/>
                <a:latin typeface="Garamond"/>
              </a:rPr>
              <a:t>2 to 3 miles</a:t>
            </a: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 in length, but can strike </a:t>
            </a:r>
            <a:r>
              <a:rPr b="1" lang="en-US" sz="4000" spc="-1" strike="noStrike" u="sng">
                <a:solidFill>
                  <a:srgbClr val="e5e5ff"/>
                </a:solidFill>
                <a:uFillTx/>
                <a:latin typeface="Garamond"/>
              </a:rPr>
              <a:t>up to 10 miles</a:t>
            </a: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 laterally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40" name="AutoShape 4"/>
          <p:cNvSpPr/>
          <p:nvPr/>
        </p:nvSpPr>
        <p:spPr>
          <a:xfrm>
            <a:off x="0" y="228600"/>
            <a:ext cx="5638680" cy="6629400"/>
          </a:xfrm>
          <a:prstGeom prst="lightningBolt">
            <a:avLst/>
          </a:prstGeom>
          <a:solidFill>
            <a:srgbClr val="e5e5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1" name="Text Box 5"/>
          <p:cNvSpPr/>
          <p:nvPr/>
        </p:nvSpPr>
        <p:spPr>
          <a:xfrm>
            <a:off x="5181480" y="3048120"/>
            <a:ext cx="3962520" cy="25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00"/>
                </a:solidFill>
                <a:latin typeface="Garamond"/>
              </a:rPr>
              <a:t>Lightning carries a current of 10,000 Amps at 100 million Volts (hotter than the surface of the sun).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2" name="AutoShape 6"/>
          <p:cNvSpPr/>
          <p:nvPr/>
        </p:nvSpPr>
        <p:spPr>
          <a:xfrm>
            <a:off x="7315200" y="5638680"/>
            <a:ext cx="1066680" cy="106704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9360">
            <a:solidFill>
              <a:srgbClr val="00051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3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2A2C11-AD51-49A8-A1E5-4C2035009731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nodeType="clickEffect" fill="hold">
                      <p:stCondLst>
                        <p:cond delay="indefinite"/>
                      </p:stCondLst>
                      <p:childTnLst>
                        <p:par>
                          <p:cTn id="1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Lightning Distance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45" name="Picture 5" descr=""/>
          <p:cNvPicPr/>
          <p:nvPr/>
        </p:nvPicPr>
        <p:blipFill>
          <a:blip r:embed="rId1"/>
          <a:stretch/>
        </p:blipFill>
        <p:spPr>
          <a:xfrm>
            <a:off x="457200" y="1600200"/>
            <a:ext cx="8229600" cy="4525920"/>
          </a:xfrm>
          <a:prstGeom prst="rect">
            <a:avLst/>
          </a:prstGeom>
          <a:ln w="0">
            <a:noFill/>
          </a:ln>
        </p:spPr>
      </p:pic>
      <p:sp>
        <p:nvSpPr>
          <p:cNvPr id="146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39F9BA-AF62-403A-8B7C-9E7E59339DC7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4"/>
          <p:cNvSpPr/>
          <p:nvPr/>
        </p:nvSpPr>
        <p:spPr>
          <a:xfrm>
            <a:off x="2133720" y="274680"/>
            <a:ext cx="44193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Quick Facts</a:t>
            </a:r>
            <a:endParaRPr b="0" lang="en-US" sz="4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8" name="Rectangle 5"/>
          <p:cNvSpPr/>
          <p:nvPr/>
        </p:nvSpPr>
        <p:spPr>
          <a:xfrm>
            <a:off x="457200" y="1600200"/>
            <a:ext cx="8001000" cy="45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Florida is the lightning capital of the world.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Lightning is about the size of a Quarter to Half-Dollar.  It looks so much wider because it is so bright.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9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D8BAB0-BB7D-4574-BA10-A5A531A97CD8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How Far is the Lightning?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90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Garamond"/>
              </a:rPr>
              <a:t>Count the seconds between the lightning strike and when thunder is heard, and then divide that number by 5 (sound travels at a speed of 761 mph or 1100 fps or about one mile in approximately 5 seconds). </a:t>
            </a:r>
            <a:endParaRPr b="0" lang="en-US" sz="36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2" name="Text Box 4"/>
          <p:cNvSpPr/>
          <p:nvPr/>
        </p:nvSpPr>
        <p:spPr>
          <a:xfrm>
            <a:off x="304920" y="5257800"/>
            <a:ext cx="853416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cc00"/>
                </a:solidFill>
                <a:latin typeface="Garamond"/>
              </a:rPr>
              <a:t>Example: If 20 seconds, the lightning is</a:t>
            </a:r>
            <a:endParaRPr b="0" lang="en-US" sz="3600" spc="-1" strike="noStrike">
              <a:solidFill>
                <a:srgbClr val="ffffff"/>
              </a:solidFill>
              <a:latin typeface="Garamond"/>
            </a:endParaRPr>
          </a:p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cc00"/>
                </a:solidFill>
                <a:latin typeface="Garamond"/>
              </a:rPr>
              <a:t>                 </a:t>
            </a:r>
            <a:r>
              <a:rPr b="1" lang="en-US" sz="3600" spc="-1" strike="noStrike">
                <a:solidFill>
                  <a:srgbClr val="ffcc00"/>
                </a:solidFill>
                <a:latin typeface="Garamond"/>
              </a:rPr>
              <a:t>about 4 miles away</a:t>
            </a:r>
            <a:endParaRPr b="0" lang="en-US" sz="36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3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C784D0-A87C-4364-9260-ADD47F900D3E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nodeType="clickEffect" fill="hold">
                      <p:stCondLst>
                        <p:cond delay="indefinite"/>
                      </p:stCondLst>
                      <p:childTnLst>
                        <p:par>
                          <p:cTn id="1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nodeType="clickEffect" fill="hold">
                      <p:stCondLst>
                        <p:cond delay="indefinite"/>
                      </p:stCondLst>
                      <p:childTnLst>
                        <p:par>
                          <p:cTn id="1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6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ff00"/>
                </a:solidFill>
                <a:latin typeface="Garamond"/>
              </a:rPr>
              <a:t>Lightning Meters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Garamond"/>
              </a:rPr>
              <a:t>Lightning Meters can also be used to detect the presence of lightning in the vicinity.  These meters indicate the distance to the lightning.</a:t>
            </a: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Some firms reduce outdoor activities as soon as lightning is detected within 20 miles.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6" name="Slide Number Placeholder 1"/>
          <p:cNvSpPr/>
          <p:nvPr/>
        </p:nvSpPr>
        <p:spPr>
          <a:xfrm>
            <a:off x="6553080" y="624852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AE4F47-10EE-4A1F-992C-03C33DBAA6BD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Application>LibreOffice/7.5.2.2$MacOSX_X86_64 LibreOffice_project/53bb9681a964705cf672590721dbc85eb4d0c3a2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2007-04-20T16:35:18Z</dcterms:created>
  <dc:creator>AJ Ribas</dc:creator>
  <dc:description/>
  <dc:language>en-US</dc:language>
  <cp:lastModifiedBy>Jimmie</cp:lastModifiedBy>
  <dcterms:modified xsi:type="dcterms:W3CDTF">2013-05-04T19:02:03Z</dcterms:modified>
  <cp:revision>34</cp:revision>
  <dc:subject/>
  <dc:title>Lightning Safety</dc:title>
</cp:coreProperties>
</file>