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56" r:id="rId2"/>
    <p:sldId id="258" r:id="rId3"/>
    <p:sldId id="259" r:id="rId4"/>
    <p:sldId id="260" r:id="rId5"/>
    <p:sldId id="262" r:id="rId6"/>
    <p:sldId id="261" r:id="rId7"/>
    <p:sldId id="263" r:id="rId8"/>
    <p:sldId id="271" r:id="rId9"/>
    <p:sldId id="270"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786" y="39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DC6301-AF2A-45DF-942B-6FF582960726}" type="datetimeFigureOut">
              <a:rPr lang="en-US" smtClean="0"/>
              <a:t>2/16/2013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80ACE3-AD3D-4ADC-AF9D-920F5C4315D2}" type="slidenum">
              <a:rPr lang="en-US" smtClean="0"/>
              <a:t>‹#›</a:t>
            </a:fld>
            <a:endParaRPr lang="en-US"/>
          </a:p>
        </p:txBody>
      </p:sp>
    </p:spTree>
    <p:extLst>
      <p:ext uri="{BB962C8B-B14F-4D97-AF65-F5344CB8AC3E}">
        <p14:creationId xmlns:p14="http://schemas.microsoft.com/office/powerpoint/2010/main" val="1691994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EB987-7E7F-41B8-8139-9D10D774392D}" type="slidenum">
              <a:rPr lang="en-US" smtClean="0"/>
              <a:pPr/>
              <a:t>‹#›</a:t>
            </a:fld>
            <a:endParaRPr lang="en-US"/>
          </a:p>
        </p:txBody>
      </p:sp>
    </p:spTree>
    <p:extLst>
      <p:ext uri="{BB962C8B-B14F-4D97-AF65-F5344CB8AC3E}">
        <p14:creationId xmlns:p14="http://schemas.microsoft.com/office/powerpoint/2010/main" val="3018448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EB987-7E7F-41B8-8139-9D10D774392D}" type="slidenum">
              <a:rPr lang="en-US" smtClean="0"/>
              <a:pPr/>
              <a:t>‹#›</a:t>
            </a:fld>
            <a:endParaRPr lang="en-US"/>
          </a:p>
        </p:txBody>
      </p:sp>
    </p:spTree>
    <p:extLst>
      <p:ext uri="{BB962C8B-B14F-4D97-AF65-F5344CB8AC3E}">
        <p14:creationId xmlns:p14="http://schemas.microsoft.com/office/powerpoint/2010/main" val="887295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EB987-7E7F-41B8-8139-9D10D774392D}" type="slidenum">
              <a:rPr lang="en-US" smtClean="0"/>
              <a:pPr/>
              <a:t>‹#›</a:t>
            </a:fld>
            <a:endParaRPr lang="en-US"/>
          </a:p>
        </p:txBody>
      </p:sp>
    </p:spTree>
    <p:extLst>
      <p:ext uri="{BB962C8B-B14F-4D97-AF65-F5344CB8AC3E}">
        <p14:creationId xmlns:p14="http://schemas.microsoft.com/office/powerpoint/2010/main" val="27962415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5A30ABB7-1502-46B0-8DAB-8A9DEF44508C}"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261101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97E12D86-620C-4BAB-AADA-A13FB93CC15D}"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54159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EB987-7E7F-41B8-8139-9D10D774392D}" type="slidenum">
              <a:rPr lang="en-US" smtClean="0"/>
              <a:pPr/>
              <a:t>‹#›</a:t>
            </a:fld>
            <a:endParaRPr lang="en-US"/>
          </a:p>
        </p:txBody>
      </p:sp>
    </p:spTree>
    <p:extLst>
      <p:ext uri="{BB962C8B-B14F-4D97-AF65-F5344CB8AC3E}">
        <p14:creationId xmlns:p14="http://schemas.microsoft.com/office/powerpoint/2010/main" val="3425214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EB987-7E7F-41B8-8139-9D10D774392D}" type="slidenum">
              <a:rPr lang="en-US" smtClean="0"/>
              <a:pPr/>
              <a:t>‹#›</a:t>
            </a:fld>
            <a:endParaRPr lang="en-US"/>
          </a:p>
        </p:txBody>
      </p:sp>
    </p:spTree>
    <p:extLst>
      <p:ext uri="{BB962C8B-B14F-4D97-AF65-F5344CB8AC3E}">
        <p14:creationId xmlns:p14="http://schemas.microsoft.com/office/powerpoint/2010/main" val="1301496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EB987-7E7F-41B8-8139-9D10D774392D}" type="slidenum">
              <a:rPr lang="en-US" smtClean="0"/>
              <a:pPr/>
              <a:t>‹#›</a:t>
            </a:fld>
            <a:endParaRPr lang="en-US"/>
          </a:p>
        </p:txBody>
      </p:sp>
    </p:spTree>
    <p:extLst>
      <p:ext uri="{BB962C8B-B14F-4D97-AF65-F5344CB8AC3E}">
        <p14:creationId xmlns:p14="http://schemas.microsoft.com/office/powerpoint/2010/main" val="2059876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CEB987-7E7F-41B8-8139-9D10D774392D}" type="slidenum">
              <a:rPr lang="en-US" smtClean="0"/>
              <a:pPr/>
              <a:t>‹#›</a:t>
            </a:fld>
            <a:endParaRPr lang="en-US"/>
          </a:p>
        </p:txBody>
      </p:sp>
    </p:spTree>
    <p:extLst>
      <p:ext uri="{BB962C8B-B14F-4D97-AF65-F5344CB8AC3E}">
        <p14:creationId xmlns:p14="http://schemas.microsoft.com/office/powerpoint/2010/main" val="203094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CEB987-7E7F-41B8-8139-9D10D774392D}" type="slidenum">
              <a:rPr lang="en-US" smtClean="0"/>
              <a:pPr/>
              <a:t>‹#›</a:t>
            </a:fld>
            <a:endParaRPr lang="en-US"/>
          </a:p>
        </p:txBody>
      </p:sp>
    </p:spTree>
    <p:extLst>
      <p:ext uri="{BB962C8B-B14F-4D97-AF65-F5344CB8AC3E}">
        <p14:creationId xmlns:p14="http://schemas.microsoft.com/office/powerpoint/2010/main" val="888803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CEB987-7E7F-41B8-8139-9D10D774392D}" type="slidenum">
              <a:rPr lang="en-US" smtClean="0"/>
              <a:pPr/>
              <a:t>‹#›</a:t>
            </a:fld>
            <a:endParaRPr lang="en-US"/>
          </a:p>
        </p:txBody>
      </p:sp>
    </p:spTree>
    <p:extLst>
      <p:ext uri="{BB962C8B-B14F-4D97-AF65-F5344CB8AC3E}">
        <p14:creationId xmlns:p14="http://schemas.microsoft.com/office/powerpoint/2010/main" val="167306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EB987-7E7F-41B8-8139-9D10D774392D}" type="slidenum">
              <a:rPr lang="en-US" smtClean="0"/>
              <a:pPr/>
              <a:t>‹#›</a:t>
            </a:fld>
            <a:endParaRPr lang="en-US"/>
          </a:p>
        </p:txBody>
      </p:sp>
    </p:spTree>
    <p:extLst>
      <p:ext uri="{BB962C8B-B14F-4D97-AF65-F5344CB8AC3E}">
        <p14:creationId xmlns:p14="http://schemas.microsoft.com/office/powerpoint/2010/main" val="2475734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EB987-7E7F-41B8-8139-9D10D774392D}" type="slidenum">
              <a:rPr lang="en-US" smtClean="0"/>
              <a:pPr/>
              <a:t>‹#›</a:t>
            </a:fld>
            <a:endParaRPr lang="en-US"/>
          </a:p>
        </p:txBody>
      </p:sp>
    </p:spTree>
    <p:extLst>
      <p:ext uri="{BB962C8B-B14F-4D97-AF65-F5344CB8AC3E}">
        <p14:creationId xmlns:p14="http://schemas.microsoft.com/office/powerpoint/2010/main" val="3636357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EB987-7E7F-41B8-8139-9D10D774392D}" type="slidenum">
              <a:rPr lang="en-US" smtClean="0"/>
              <a:pPr/>
              <a:t>‹#›</a:t>
            </a:fld>
            <a:endParaRPr lang="en-US"/>
          </a:p>
        </p:txBody>
      </p:sp>
    </p:spTree>
    <p:extLst>
      <p:ext uri="{BB962C8B-B14F-4D97-AF65-F5344CB8AC3E}">
        <p14:creationId xmlns:p14="http://schemas.microsoft.com/office/powerpoint/2010/main" val="1250385516"/>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65.36.183.19/greenlee/im/99924641rev05.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65.36.183.19/greenlee/im/99924641rev05.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470025"/>
          </a:xfrm>
        </p:spPr>
        <p:txBody>
          <a:bodyPr>
            <a:normAutofit/>
          </a:bodyPr>
          <a:lstStyle/>
          <a:p>
            <a:r>
              <a:rPr lang="en-US" sz="5400" b="1" dirty="0" smtClean="0">
                <a:solidFill>
                  <a:srgbClr val="FFFF00"/>
                </a:solidFill>
                <a:latin typeface="Arial" pitchFamily="34" charset="0"/>
                <a:cs typeface="Arial" pitchFamily="34" charset="0"/>
              </a:rPr>
              <a:t>Impact Wrench Safety</a:t>
            </a:r>
            <a:endParaRPr lang="en-US" sz="5400" b="1" dirty="0">
              <a:solidFill>
                <a:srgbClr val="FFFF00"/>
              </a:solidFill>
              <a:latin typeface="Arial" pitchFamily="34" charset="0"/>
              <a:cs typeface="Arial"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51367" y="2286000"/>
            <a:ext cx="3305175" cy="3810000"/>
          </a:xfrm>
          <a:prstGeom prst="rect">
            <a:avLst/>
          </a:prstGeom>
        </p:spPr>
      </p:pic>
      <p:sp>
        <p:nvSpPr>
          <p:cNvPr id="3" name="Slide Number Placeholder 2"/>
          <p:cNvSpPr>
            <a:spLocks noGrp="1"/>
          </p:cNvSpPr>
          <p:nvPr>
            <p:ph type="sldNum" sz="quarter" idx="12"/>
          </p:nvPr>
        </p:nvSpPr>
        <p:spPr/>
        <p:txBody>
          <a:bodyPr/>
          <a:lstStyle/>
          <a:p>
            <a:fld id="{F0CEB987-7E7F-41B8-8139-9D10D774392D}" type="slidenum">
              <a:rPr lang="en-US" smtClean="0"/>
              <a:pPr/>
              <a:t>1</a:t>
            </a:fld>
            <a:endParaRPr lang="en-US"/>
          </a:p>
        </p:txBody>
      </p:sp>
    </p:spTree>
    <p:extLst>
      <p:ext uri="{BB962C8B-B14F-4D97-AF65-F5344CB8AC3E}">
        <p14:creationId xmlns:p14="http://schemas.microsoft.com/office/powerpoint/2010/main" val="3698447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rrowheads="1"/>
          </p:cNvSpPr>
          <p:nvPr>
            <p:ph type="title"/>
          </p:nvPr>
        </p:nvSpPr>
        <p:spPr>
          <a:xfrm>
            <a:off x="457200" y="274638"/>
            <a:ext cx="8229600" cy="792162"/>
          </a:xfrm>
        </p:spPr>
        <p:txBody>
          <a:bodyPr>
            <a:normAutofit/>
          </a:bodyPr>
          <a:lstStyle/>
          <a:p>
            <a:pPr eaLnBrk="1" hangingPunct="1">
              <a:defRPr/>
            </a:pPr>
            <a:r>
              <a:rPr lang="en-US" sz="3600" b="1" dirty="0" smtClean="0">
                <a:solidFill>
                  <a:srgbClr val="FFFF00"/>
                </a:solidFill>
                <a:latin typeface="Arial" pitchFamily="34" charset="0"/>
                <a:cs typeface="Arial" pitchFamily="34" charset="0"/>
              </a:rPr>
              <a:t>Fatality Example</a:t>
            </a:r>
          </a:p>
        </p:txBody>
      </p:sp>
      <p:pic>
        <p:nvPicPr>
          <p:cNvPr id="10243" name="Picture 6" descr="roof"/>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152400" y="1600200"/>
            <a:ext cx="4038600" cy="3028950"/>
          </a:xfrm>
          <a:noFill/>
          <a:extLst>
            <a:ext uri="{909E8E84-426E-40DD-AFC4-6F175D3DCCD1}">
              <a14:hiddenFill xmlns:a14="http://schemas.microsoft.com/office/drawing/2010/main">
                <a:solidFill>
                  <a:srgbClr val="FFFFFF"/>
                </a:solidFill>
              </a14:hiddenFill>
            </a:ext>
          </a:extLst>
        </p:spPr>
      </p:pic>
      <p:sp>
        <p:nvSpPr>
          <p:cNvPr id="180231" name="Rectangle 7"/>
          <p:cNvSpPr>
            <a:spLocks noGrp="1" noChangeArrowheads="1"/>
          </p:cNvSpPr>
          <p:nvPr>
            <p:ph type="body" sz="half" idx="2"/>
          </p:nvPr>
        </p:nvSpPr>
        <p:spPr>
          <a:xfrm>
            <a:off x="4114800" y="1066800"/>
            <a:ext cx="4800600" cy="4678363"/>
          </a:xfrm>
        </p:spPr>
        <p:txBody>
          <a:bodyPr>
            <a:normAutofit/>
          </a:bodyPr>
          <a:lstStyle/>
          <a:p>
            <a:pPr>
              <a:lnSpc>
                <a:spcPct val="80000"/>
              </a:lnSpc>
              <a:buClr>
                <a:schemeClr val="tx1"/>
              </a:buClr>
              <a:buFontTx/>
              <a:buChar char="•"/>
              <a:defRPr/>
            </a:pPr>
            <a:r>
              <a:rPr lang="en-US" sz="2000" dirty="0" smtClean="0">
                <a:latin typeface="Arial" pitchFamily="34" charset="0"/>
                <a:cs typeface="Arial" pitchFamily="34" charset="0"/>
                <a:sym typeface="Arial" charset="0"/>
              </a:rPr>
              <a:t>A worker was walking on a 1:12 pitch roof. He slid an impact wrench down to the edge on a 90 foot wide roof. </a:t>
            </a:r>
            <a:endParaRPr lang="en-US" sz="2000" dirty="0" smtClean="0">
              <a:latin typeface="Arial" pitchFamily="34" charset="0"/>
              <a:cs typeface="Arial" pitchFamily="34" charset="0"/>
              <a:sym typeface="Arial" charset="0"/>
            </a:endParaRPr>
          </a:p>
          <a:p>
            <a:pPr>
              <a:lnSpc>
                <a:spcPct val="80000"/>
              </a:lnSpc>
              <a:buClr>
                <a:schemeClr val="tx1"/>
              </a:buClr>
              <a:buFontTx/>
              <a:buChar char="•"/>
              <a:defRPr/>
            </a:pPr>
            <a:endParaRPr lang="en-US" sz="2000" dirty="0" smtClean="0">
              <a:latin typeface="Arial" pitchFamily="34" charset="0"/>
              <a:cs typeface="Arial" pitchFamily="34" charset="0"/>
              <a:sym typeface="Arial" charset="0"/>
            </a:endParaRPr>
          </a:p>
          <a:p>
            <a:pPr eaLnBrk="1" hangingPunct="1">
              <a:lnSpc>
                <a:spcPct val="80000"/>
              </a:lnSpc>
              <a:buClr>
                <a:schemeClr val="tx1"/>
              </a:buClr>
              <a:buFontTx/>
              <a:buChar char="•"/>
              <a:defRPr/>
            </a:pPr>
            <a:r>
              <a:rPr lang="en-US" sz="2000" dirty="0" smtClean="0">
                <a:latin typeface="Arial" pitchFamily="34" charset="0"/>
                <a:cs typeface="Arial" pitchFamily="34" charset="0"/>
                <a:sym typeface="Arial" charset="0"/>
              </a:rPr>
              <a:t>He misjudged the roof condition (light frost on roof) and the impact wrench continued to slide down the roof. Fearing that it would go over the roof edge the worker began running after the wrench</a:t>
            </a:r>
            <a:r>
              <a:rPr lang="en-US" sz="2000" dirty="0" smtClean="0">
                <a:latin typeface="Arial" pitchFamily="34" charset="0"/>
                <a:cs typeface="Arial" pitchFamily="34" charset="0"/>
                <a:sym typeface="Arial" charset="0"/>
              </a:rPr>
              <a:t>.</a:t>
            </a:r>
          </a:p>
          <a:p>
            <a:pPr eaLnBrk="1" hangingPunct="1">
              <a:lnSpc>
                <a:spcPct val="80000"/>
              </a:lnSpc>
              <a:buClr>
                <a:schemeClr val="tx1"/>
              </a:buClr>
              <a:buFontTx/>
              <a:buChar char="•"/>
              <a:defRPr/>
            </a:pPr>
            <a:r>
              <a:rPr lang="en-US" sz="2000" dirty="0" smtClean="0">
                <a:latin typeface="Arial" pitchFamily="34" charset="0"/>
                <a:cs typeface="Arial" pitchFamily="34" charset="0"/>
                <a:sym typeface="Arial" charset="0"/>
              </a:rPr>
              <a:t> </a:t>
            </a:r>
            <a:endParaRPr lang="en-US" sz="2000" dirty="0" smtClean="0">
              <a:latin typeface="Arial" pitchFamily="34" charset="0"/>
              <a:cs typeface="Arial" pitchFamily="34" charset="0"/>
              <a:sym typeface="Arial" charset="0"/>
            </a:endParaRPr>
          </a:p>
          <a:p>
            <a:pPr eaLnBrk="1" hangingPunct="1">
              <a:lnSpc>
                <a:spcPct val="80000"/>
              </a:lnSpc>
              <a:buClr>
                <a:schemeClr val="tx1"/>
              </a:buClr>
              <a:buFontTx/>
              <a:buChar char="•"/>
              <a:defRPr/>
            </a:pPr>
            <a:r>
              <a:rPr lang="en-US" sz="2000" dirty="0" smtClean="0">
                <a:latin typeface="Arial" pitchFamily="34" charset="0"/>
                <a:cs typeface="Arial" pitchFamily="34" charset="0"/>
                <a:sym typeface="Arial" charset="0"/>
              </a:rPr>
              <a:t>The worker dove to stop it, but slid off the roof edge on his stomach and fell 23 </a:t>
            </a:r>
            <a:r>
              <a:rPr lang="en-US" sz="2000" dirty="0" smtClean="0">
                <a:latin typeface="Arial" pitchFamily="34" charset="0"/>
                <a:cs typeface="Arial" pitchFamily="34" charset="0"/>
                <a:sym typeface="Arial" charset="0"/>
              </a:rPr>
              <a:t>feet on </a:t>
            </a:r>
            <a:r>
              <a:rPr lang="en-US" sz="2000" dirty="0" smtClean="0">
                <a:latin typeface="Arial" pitchFamily="34" charset="0"/>
                <a:cs typeface="Arial" pitchFamily="34" charset="0"/>
                <a:sym typeface="Arial" charset="0"/>
              </a:rPr>
              <a:t>the asphalt driveway. He died from his injuries.</a:t>
            </a:r>
          </a:p>
        </p:txBody>
      </p:sp>
      <p:sp>
        <p:nvSpPr>
          <p:cNvPr id="10245" name="Rectangle 9"/>
          <p:cNvSpPr>
            <a:spLocks noChangeArrowheads="1"/>
          </p:cNvSpPr>
          <p:nvPr/>
        </p:nvSpPr>
        <p:spPr bwMode="auto">
          <a:xfrm>
            <a:off x="5778976" y="6400800"/>
            <a:ext cx="336502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800" dirty="0" smtClean="0">
                <a:latin typeface="Arial" pitchFamily="34" charset="0"/>
                <a:cs typeface="Arial" pitchFamily="34" charset="0"/>
                <a:sym typeface="Tahoma" pitchFamily="34" charset="0"/>
              </a:rPr>
              <a:t>Source: Extracted from OSHA Accident Investigation Data 1990-2009</a:t>
            </a:r>
            <a:endParaRPr lang="en-US" sz="800" dirty="0">
              <a:latin typeface="Arial" pitchFamily="34" charset="0"/>
              <a:cs typeface="Arial" pitchFamily="34" charset="0"/>
              <a:sym typeface="Tahoma" pitchFamily="34" charset="0"/>
            </a:endParaRPr>
          </a:p>
        </p:txBody>
      </p:sp>
      <p:sp>
        <p:nvSpPr>
          <p:cNvPr id="2" name="Slide Number Placeholder 1"/>
          <p:cNvSpPr>
            <a:spLocks noGrp="1"/>
          </p:cNvSpPr>
          <p:nvPr>
            <p:ph type="sldNum" sz="quarter" idx="11"/>
          </p:nvPr>
        </p:nvSpPr>
        <p:spPr/>
        <p:txBody>
          <a:bodyPr/>
          <a:lstStyle/>
          <a:p>
            <a:pPr>
              <a:defRPr/>
            </a:pPr>
            <a:fld id="{97E12D86-620C-4BAB-AADA-A13FB93CC15D}" type="slidenum">
              <a:rPr lang="en-US" smtClean="0"/>
              <a:pPr>
                <a:defRPr/>
              </a:pPr>
              <a:t>10</a:t>
            </a:fld>
            <a:endParaRPr lang="en-US"/>
          </a:p>
        </p:txBody>
      </p:sp>
    </p:spTree>
    <p:extLst>
      <p:ext uri="{BB962C8B-B14F-4D97-AF65-F5344CB8AC3E}">
        <p14:creationId xmlns:p14="http://schemas.microsoft.com/office/powerpoint/2010/main" val="229496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Rot="1" noChangeArrowheads="1"/>
          </p:cNvSpPr>
          <p:nvPr>
            <p:ph type="title"/>
          </p:nvPr>
        </p:nvSpPr>
        <p:spPr/>
        <p:txBody>
          <a:bodyPr/>
          <a:lstStyle/>
          <a:p>
            <a:pPr eaLnBrk="1" hangingPunct="1">
              <a:defRPr/>
            </a:pPr>
            <a:r>
              <a:rPr lang="en-US" sz="3600" b="1" dirty="0" smtClean="0">
                <a:solidFill>
                  <a:srgbClr val="FFFF00"/>
                </a:solidFill>
                <a:latin typeface="Arial" pitchFamily="34" charset="0"/>
                <a:cs typeface="Arial" pitchFamily="34" charset="0"/>
              </a:rPr>
              <a:t>OSHA Regulations</a:t>
            </a:r>
          </a:p>
        </p:txBody>
      </p:sp>
      <p:sp>
        <p:nvSpPr>
          <p:cNvPr id="183299" name="Rectangle 3"/>
          <p:cNvSpPr>
            <a:spLocks noGrp="1" noChangeArrowheads="1"/>
          </p:cNvSpPr>
          <p:nvPr>
            <p:ph type="body" idx="1"/>
          </p:nvPr>
        </p:nvSpPr>
        <p:spPr/>
        <p:txBody>
          <a:bodyPr/>
          <a:lstStyle/>
          <a:p>
            <a:pPr eaLnBrk="1" hangingPunct="1">
              <a:buClr>
                <a:schemeClr val="tx1"/>
              </a:buClr>
              <a:buFontTx/>
              <a:buChar char="•"/>
              <a:defRPr/>
            </a:pPr>
            <a:r>
              <a:rPr lang="en-US" dirty="0" smtClean="0">
                <a:latin typeface="Arial" pitchFamily="34" charset="0"/>
                <a:cs typeface="Arial" pitchFamily="34" charset="0"/>
              </a:rPr>
              <a:t>There are no OSHA regulations pertaining </a:t>
            </a:r>
            <a:r>
              <a:rPr lang="en-US" dirty="0" smtClean="0">
                <a:latin typeface="Arial" pitchFamily="34" charset="0"/>
                <a:cs typeface="Arial" pitchFamily="34" charset="0"/>
              </a:rPr>
              <a:t>specifically </a:t>
            </a:r>
            <a:r>
              <a:rPr lang="en-US" dirty="0" smtClean="0">
                <a:latin typeface="Arial" pitchFamily="34" charset="0"/>
                <a:cs typeface="Arial" pitchFamily="34" charset="0"/>
              </a:rPr>
              <a:t>to impact wrenches.</a:t>
            </a:r>
          </a:p>
        </p:txBody>
      </p:sp>
      <p:sp>
        <p:nvSpPr>
          <p:cNvPr id="11268" name="Text Box 5"/>
          <p:cNvSpPr txBox="1">
            <a:spLocks noChangeArrowheads="1"/>
          </p:cNvSpPr>
          <p:nvPr/>
        </p:nvSpPr>
        <p:spPr bwMode="auto">
          <a:xfrm>
            <a:off x="5257800" y="6477000"/>
            <a:ext cx="38862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spcBef>
                <a:spcPct val="50000"/>
              </a:spcBef>
            </a:pPr>
            <a:r>
              <a:rPr lang="en-US" sz="800" dirty="0">
                <a:latin typeface="Arial" pitchFamily="34" charset="0"/>
                <a:cs typeface="Arial" pitchFamily="34" charset="0"/>
              </a:rPr>
              <a:t>Source: Information extracted from OSHA Regulations (Standards - 29 CFR) </a:t>
            </a:r>
          </a:p>
        </p:txBody>
      </p:sp>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r="2960" b="5671"/>
          <a:stretch/>
        </p:blipFill>
        <p:spPr>
          <a:xfrm>
            <a:off x="2181553" y="2819400"/>
            <a:ext cx="4780894" cy="3234560"/>
          </a:xfrm>
          <a:prstGeom prst="rect">
            <a:avLst/>
          </a:prstGeom>
        </p:spPr>
      </p:pic>
      <p:sp>
        <p:nvSpPr>
          <p:cNvPr id="3" name="Slide Number Placeholder 2"/>
          <p:cNvSpPr>
            <a:spLocks noGrp="1"/>
          </p:cNvSpPr>
          <p:nvPr>
            <p:ph type="sldNum" sz="quarter" idx="12"/>
          </p:nvPr>
        </p:nvSpPr>
        <p:spPr/>
        <p:txBody>
          <a:bodyPr/>
          <a:lstStyle/>
          <a:p>
            <a:fld id="{F0CEB987-7E7F-41B8-8139-9D10D774392D}" type="slidenum">
              <a:rPr lang="en-US" smtClean="0"/>
              <a:pPr/>
              <a:t>11</a:t>
            </a:fld>
            <a:endParaRPr lang="en-US"/>
          </a:p>
        </p:txBody>
      </p:sp>
    </p:spTree>
    <p:extLst>
      <p:ext uri="{BB962C8B-B14F-4D97-AF65-F5344CB8AC3E}">
        <p14:creationId xmlns:p14="http://schemas.microsoft.com/office/powerpoint/2010/main" val="4022040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rrowheads="1"/>
          </p:cNvSpPr>
          <p:nvPr>
            <p:ph type="title"/>
          </p:nvPr>
        </p:nvSpPr>
        <p:spPr/>
        <p:txBody>
          <a:bodyPr/>
          <a:lstStyle/>
          <a:p>
            <a:pPr eaLnBrk="1" hangingPunct="1">
              <a:defRPr/>
            </a:pPr>
            <a:r>
              <a:rPr lang="en-US" sz="3600" b="1" dirty="0" smtClean="0">
                <a:solidFill>
                  <a:srgbClr val="FFFF00"/>
                </a:solidFill>
                <a:latin typeface="Arial" pitchFamily="34" charset="0"/>
                <a:cs typeface="Arial" pitchFamily="34" charset="0"/>
              </a:rPr>
              <a:t>Safe Work Practices</a:t>
            </a:r>
          </a:p>
        </p:txBody>
      </p:sp>
      <p:sp>
        <p:nvSpPr>
          <p:cNvPr id="189443" name="Rectangle 3"/>
          <p:cNvSpPr>
            <a:spLocks noGrp="1" noChangeArrowheads="1"/>
          </p:cNvSpPr>
          <p:nvPr>
            <p:ph type="body" idx="1"/>
          </p:nvPr>
        </p:nvSpPr>
        <p:spPr>
          <a:xfrm>
            <a:off x="0" y="1524000"/>
            <a:ext cx="8229600" cy="4525963"/>
          </a:xfrm>
        </p:spPr>
        <p:txBody>
          <a:bodyPr/>
          <a:lstStyle/>
          <a:p>
            <a:pPr eaLnBrk="1" hangingPunct="1">
              <a:buClr>
                <a:schemeClr val="tx1"/>
              </a:buClr>
              <a:buFontTx/>
              <a:buChar char="•"/>
              <a:defRPr/>
            </a:pPr>
            <a:r>
              <a:rPr lang="en-US" dirty="0" smtClean="0">
                <a:latin typeface="Arial" pitchFamily="34" charset="0"/>
                <a:cs typeface="Arial" pitchFamily="34" charset="0"/>
              </a:rPr>
              <a:t>Personal Protective Equipment</a:t>
            </a:r>
          </a:p>
          <a:p>
            <a:pPr lvl="1">
              <a:buClr>
                <a:schemeClr val="tx1"/>
              </a:buClr>
              <a:buFontTx/>
              <a:buChar char="•"/>
              <a:defRPr/>
            </a:pPr>
            <a:r>
              <a:rPr lang="en-US" dirty="0" smtClean="0">
                <a:latin typeface="Arial" pitchFamily="34" charset="0"/>
                <a:cs typeface="Arial" pitchFamily="34" charset="0"/>
              </a:rPr>
              <a:t>Gloves</a:t>
            </a:r>
          </a:p>
          <a:p>
            <a:pPr lvl="1">
              <a:buClr>
                <a:schemeClr val="tx1"/>
              </a:buClr>
              <a:buFontTx/>
              <a:buChar char="•"/>
              <a:defRPr/>
            </a:pPr>
            <a:r>
              <a:rPr lang="en-US" dirty="0" smtClean="0">
                <a:latin typeface="Arial" pitchFamily="34" charset="0"/>
                <a:cs typeface="Arial" pitchFamily="34" charset="0"/>
              </a:rPr>
              <a:t>Slip </a:t>
            </a:r>
            <a:r>
              <a:rPr lang="en-US" dirty="0">
                <a:latin typeface="Arial" pitchFamily="34" charset="0"/>
                <a:cs typeface="Arial" pitchFamily="34" charset="0"/>
              </a:rPr>
              <a:t>Resistant Footwear </a:t>
            </a:r>
          </a:p>
          <a:p>
            <a:pPr lvl="1">
              <a:buClr>
                <a:schemeClr val="tx1"/>
              </a:buClr>
              <a:buFontTx/>
              <a:buChar char="•"/>
              <a:defRPr/>
            </a:pPr>
            <a:r>
              <a:rPr lang="en-US" dirty="0" smtClean="0">
                <a:latin typeface="Arial" pitchFamily="34" charset="0"/>
                <a:cs typeface="Arial" pitchFamily="34" charset="0"/>
              </a:rPr>
              <a:t>Eye Protection</a:t>
            </a:r>
          </a:p>
          <a:p>
            <a:pPr lvl="1">
              <a:buClr>
                <a:schemeClr val="tx1"/>
              </a:buClr>
              <a:buFontTx/>
              <a:buChar char="•"/>
              <a:defRPr/>
            </a:pPr>
            <a:r>
              <a:rPr lang="en-US" dirty="0" smtClean="0">
                <a:latin typeface="Arial" pitchFamily="34" charset="0"/>
                <a:cs typeface="Arial" pitchFamily="34" charset="0"/>
              </a:rPr>
              <a:t>Close </a:t>
            </a:r>
            <a:r>
              <a:rPr lang="en-US" dirty="0">
                <a:latin typeface="Arial" pitchFamily="34" charset="0"/>
                <a:cs typeface="Arial" pitchFamily="34" charset="0"/>
              </a:rPr>
              <a:t>Fitted Clothing</a:t>
            </a:r>
          </a:p>
          <a:p>
            <a:pPr lvl="1">
              <a:buClr>
                <a:schemeClr val="tx1"/>
              </a:buClr>
              <a:buFontTx/>
              <a:buChar char="•"/>
              <a:defRPr/>
            </a:pPr>
            <a:r>
              <a:rPr lang="en-US" dirty="0">
                <a:latin typeface="Arial" pitchFamily="34" charset="0"/>
                <a:cs typeface="Arial" pitchFamily="34" charset="0"/>
              </a:rPr>
              <a:t>Hearing Protection</a:t>
            </a:r>
          </a:p>
          <a:p>
            <a:pPr lvl="1" eaLnBrk="1" hangingPunct="1">
              <a:buClr>
                <a:schemeClr val="tx1"/>
              </a:buClr>
              <a:buFontTx/>
              <a:buChar char="•"/>
              <a:defRPr/>
            </a:pPr>
            <a:r>
              <a:rPr lang="en-US" dirty="0" smtClean="0">
                <a:latin typeface="Arial" pitchFamily="34" charset="0"/>
                <a:cs typeface="Arial" pitchFamily="34" charset="0"/>
              </a:rPr>
              <a:t>Head Protection</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86943" y="3505200"/>
            <a:ext cx="4680857" cy="3276600"/>
          </a:xfrm>
          <a:prstGeom prst="rect">
            <a:avLst/>
          </a:prstGeom>
        </p:spPr>
      </p:pic>
      <p:sp>
        <p:nvSpPr>
          <p:cNvPr id="3" name="Slide Number Placeholder 2"/>
          <p:cNvSpPr>
            <a:spLocks noGrp="1"/>
          </p:cNvSpPr>
          <p:nvPr>
            <p:ph type="sldNum" sz="quarter" idx="12"/>
          </p:nvPr>
        </p:nvSpPr>
        <p:spPr/>
        <p:txBody>
          <a:bodyPr/>
          <a:lstStyle/>
          <a:p>
            <a:fld id="{F0CEB987-7E7F-41B8-8139-9D10D774392D}" type="slidenum">
              <a:rPr lang="en-US" smtClean="0"/>
              <a:pPr/>
              <a:t>12</a:t>
            </a:fld>
            <a:endParaRPr lang="en-US"/>
          </a:p>
        </p:txBody>
      </p:sp>
    </p:spTree>
    <p:extLst>
      <p:ext uri="{BB962C8B-B14F-4D97-AF65-F5344CB8AC3E}">
        <p14:creationId xmlns:p14="http://schemas.microsoft.com/office/powerpoint/2010/main" val="9489610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Rot="1" noChangeArrowheads="1"/>
          </p:cNvSpPr>
          <p:nvPr>
            <p:ph type="title"/>
          </p:nvPr>
        </p:nvSpPr>
        <p:spPr/>
        <p:txBody>
          <a:bodyPr/>
          <a:lstStyle/>
          <a:p>
            <a:pPr eaLnBrk="1" hangingPunct="1">
              <a:defRPr/>
            </a:pPr>
            <a:r>
              <a:rPr lang="en-US" sz="3600" b="1" dirty="0" smtClean="0">
                <a:solidFill>
                  <a:srgbClr val="FFFF00"/>
                </a:solidFill>
                <a:latin typeface="Arial" pitchFamily="34" charset="0"/>
                <a:cs typeface="Arial" pitchFamily="34" charset="0"/>
              </a:rPr>
              <a:t>Safe Work Practices</a:t>
            </a:r>
          </a:p>
        </p:txBody>
      </p:sp>
      <p:sp>
        <p:nvSpPr>
          <p:cNvPr id="192515" name="Rectangle 3"/>
          <p:cNvSpPr>
            <a:spLocks noGrp="1" noChangeArrowheads="1"/>
          </p:cNvSpPr>
          <p:nvPr>
            <p:ph type="body" idx="1"/>
          </p:nvPr>
        </p:nvSpPr>
        <p:spPr>
          <a:xfrm>
            <a:off x="457200" y="1219200"/>
            <a:ext cx="8229600" cy="4906963"/>
          </a:xfrm>
        </p:spPr>
        <p:txBody>
          <a:bodyPr>
            <a:normAutofit/>
          </a:bodyPr>
          <a:lstStyle/>
          <a:p>
            <a:pPr eaLnBrk="1" hangingPunct="1">
              <a:buClr>
                <a:schemeClr val="tx1"/>
              </a:buClr>
              <a:buFontTx/>
              <a:buChar char="•"/>
              <a:defRPr/>
            </a:pPr>
            <a:r>
              <a:rPr lang="en-US" dirty="0" smtClean="0">
                <a:latin typeface="Arial" pitchFamily="34" charset="0"/>
                <a:cs typeface="Arial" pitchFamily="34" charset="0"/>
              </a:rPr>
              <a:t>Keep work area clean</a:t>
            </a:r>
          </a:p>
          <a:p>
            <a:pPr eaLnBrk="1" hangingPunct="1">
              <a:buClr>
                <a:schemeClr val="tx1"/>
              </a:buClr>
              <a:buFontTx/>
              <a:buChar char="•"/>
              <a:defRPr/>
            </a:pPr>
            <a:r>
              <a:rPr lang="en-US" dirty="0" smtClean="0">
                <a:latin typeface="Arial" pitchFamily="34" charset="0"/>
                <a:cs typeface="Arial" pitchFamily="34" charset="0"/>
              </a:rPr>
              <a:t>Use the </a:t>
            </a:r>
            <a:r>
              <a:rPr lang="en-US" dirty="0" smtClean="0">
                <a:latin typeface="Arial" pitchFamily="34" charset="0"/>
                <a:cs typeface="Arial" pitchFamily="34" charset="0"/>
              </a:rPr>
              <a:t>proper tools </a:t>
            </a:r>
            <a:r>
              <a:rPr lang="en-US" dirty="0" smtClean="0">
                <a:latin typeface="Arial" pitchFamily="34" charset="0"/>
                <a:cs typeface="Arial" pitchFamily="34" charset="0"/>
              </a:rPr>
              <a:t>for the job</a:t>
            </a:r>
          </a:p>
          <a:p>
            <a:pPr lvl="1">
              <a:buClr>
                <a:schemeClr val="tx1"/>
              </a:buClr>
              <a:buFontTx/>
              <a:buChar char="•"/>
              <a:defRPr/>
            </a:pPr>
            <a:r>
              <a:rPr lang="en-US" sz="2000" dirty="0" smtClean="0">
                <a:latin typeface="Arial" pitchFamily="34" charset="0"/>
                <a:cs typeface="Arial" pitchFamily="34" charset="0"/>
              </a:rPr>
              <a:t>i.e. – there are sockets designed specifically for use with impact wrenches</a:t>
            </a:r>
          </a:p>
          <a:p>
            <a:pPr eaLnBrk="1" hangingPunct="1">
              <a:buClr>
                <a:schemeClr val="tx1"/>
              </a:buClr>
              <a:buFontTx/>
              <a:buChar char="•"/>
              <a:defRPr/>
            </a:pPr>
            <a:r>
              <a:rPr lang="en-US" dirty="0" smtClean="0">
                <a:latin typeface="Arial" pitchFamily="34" charset="0"/>
                <a:cs typeface="Arial" pitchFamily="34" charset="0"/>
              </a:rPr>
              <a:t>Maintenance</a:t>
            </a:r>
          </a:p>
          <a:p>
            <a:pPr lvl="1" eaLnBrk="1" hangingPunct="1">
              <a:buClr>
                <a:schemeClr val="tx1"/>
              </a:buClr>
              <a:buFontTx/>
              <a:buChar char="•"/>
              <a:defRPr/>
            </a:pPr>
            <a:r>
              <a:rPr lang="en-US" sz="2000" dirty="0" smtClean="0">
                <a:latin typeface="Arial" pitchFamily="34" charset="0"/>
                <a:cs typeface="Arial" pitchFamily="34" charset="0"/>
              </a:rPr>
              <a:t>Service and maintenance should be performed regularly by qualified technician to ensure safety and performance.</a:t>
            </a:r>
          </a:p>
          <a:p>
            <a:pPr eaLnBrk="1" hangingPunct="1">
              <a:buClr>
                <a:schemeClr val="tx1"/>
              </a:buClr>
              <a:buFontTx/>
              <a:buChar char="•"/>
              <a:defRPr/>
            </a:pPr>
            <a:r>
              <a:rPr lang="en-US" dirty="0" smtClean="0">
                <a:latin typeface="Arial" pitchFamily="34" charset="0"/>
                <a:cs typeface="Arial" pitchFamily="34" charset="0"/>
              </a:rPr>
              <a:t>Check for damaged parts</a:t>
            </a:r>
          </a:p>
          <a:p>
            <a:pPr eaLnBrk="1" hangingPunct="1">
              <a:buClr>
                <a:schemeClr val="tx1"/>
              </a:buClr>
              <a:buFontTx/>
              <a:buChar char="•"/>
              <a:defRPr/>
            </a:pPr>
            <a:r>
              <a:rPr lang="en-US" dirty="0" smtClean="0">
                <a:latin typeface="Arial" pitchFamily="34" charset="0"/>
                <a:cs typeface="Arial" pitchFamily="34" charset="0"/>
              </a:rPr>
              <a:t>Tie tool off when working at elevations</a:t>
            </a:r>
          </a:p>
          <a:p>
            <a:pPr eaLnBrk="1" hangingPunct="1">
              <a:buClr>
                <a:schemeClr val="tx1"/>
              </a:buClr>
              <a:buFontTx/>
              <a:buChar char="•"/>
              <a:defRPr/>
            </a:pPr>
            <a:endParaRPr lang="en-US" dirty="0" smtClean="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F0CEB987-7E7F-41B8-8139-9D10D774392D}" type="slidenum">
              <a:rPr lang="en-US" smtClean="0"/>
              <a:pPr/>
              <a:t>13</a:t>
            </a:fld>
            <a:endParaRPr lang="en-US"/>
          </a:p>
        </p:txBody>
      </p:sp>
    </p:spTree>
    <p:extLst>
      <p:ext uri="{BB962C8B-B14F-4D97-AF65-F5344CB8AC3E}">
        <p14:creationId xmlns:p14="http://schemas.microsoft.com/office/powerpoint/2010/main" val="3453492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Rot="1" noChangeArrowheads="1"/>
          </p:cNvSpPr>
          <p:nvPr>
            <p:ph type="title"/>
          </p:nvPr>
        </p:nvSpPr>
        <p:spPr/>
        <p:txBody>
          <a:bodyPr/>
          <a:lstStyle/>
          <a:p>
            <a:pPr eaLnBrk="1" hangingPunct="1">
              <a:defRPr/>
            </a:pPr>
            <a:r>
              <a:rPr lang="en-US" sz="3600" b="1" dirty="0" smtClean="0">
                <a:solidFill>
                  <a:srgbClr val="FFFF00"/>
                </a:solidFill>
                <a:latin typeface="Arial" pitchFamily="34" charset="0"/>
                <a:cs typeface="Arial" pitchFamily="34" charset="0"/>
              </a:rPr>
              <a:t>Safe Work Practices</a:t>
            </a:r>
          </a:p>
        </p:txBody>
      </p:sp>
      <p:sp>
        <p:nvSpPr>
          <p:cNvPr id="190467" name="Rectangle 3"/>
          <p:cNvSpPr>
            <a:spLocks noGrp="1" noChangeArrowheads="1"/>
          </p:cNvSpPr>
          <p:nvPr>
            <p:ph type="body" idx="1"/>
          </p:nvPr>
        </p:nvSpPr>
        <p:spPr>
          <a:xfrm>
            <a:off x="0" y="1143000"/>
            <a:ext cx="9144000" cy="5638800"/>
          </a:xfrm>
        </p:spPr>
        <p:txBody>
          <a:bodyPr>
            <a:normAutofit/>
          </a:bodyPr>
          <a:lstStyle/>
          <a:p>
            <a:pPr eaLnBrk="1" hangingPunct="1">
              <a:buClr>
                <a:schemeClr val="tx1"/>
              </a:buClr>
              <a:buFontTx/>
              <a:buChar char="•"/>
              <a:defRPr/>
            </a:pPr>
            <a:r>
              <a:rPr lang="en-US" sz="2800" dirty="0" smtClean="0">
                <a:latin typeface="Arial" pitchFamily="34" charset="0"/>
                <a:cs typeface="Arial" pitchFamily="34" charset="0"/>
              </a:rPr>
              <a:t>Remove adjusting keys and wrenches that were used to make adjustments on the impact wrench</a:t>
            </a:r>
          </a:p>
          <a:p>
            <a:pPr eaLnBrk="1" hangingPunct="1">
              <a:buClr>
                <a:schemeClr val="tx1"/>
              </a:buClr>
              <a:buFontTx/>
              <a:buChar char="•"/>
              <a:defRPr/>
            </a:pPr>
            <a:r>
              <a:rPr lang="en-US" sz="2800" dirty="0" smtClean="0">
                <a:latin typeface="Arial" pitchFamily="34" charset="0"/>
                <a:cs typeface="Arial" pitchFamily="34" charset="0"/>
              </a:rPr>
              <a:t>Avoid unintentional starting</a:t>
            </a:r>
          </a:p>
          <a:p>
            <a:pPr lvl="1" eaLnBrk="1" hangingPunct="1">
              <a:buClr>
                <a:schemeClr val="tx1"/>
              </a:buClr>
              <a:buFontTx/>
              <a:buChar char="•"/>
              <a:defRPr/>
            </a:pPr>
            <a:r>
              <a:rPr lang="en-US" sz="2000" dirty="0" smtClean="0">
                <a:latin typeface="Arial" pitchFamily="34" charset="0"/>
                <a:cs typeface="Arial" pitchFamily="34" charset="0"/>
              </a:rPr>
              <a:t>Be sure switch is in the OFF position when not in use and before attaching power source.</a:t>
            </a:r>
          </a:p>
          <a:p>
            <a:pPr eaLnBrk="1" hangingPunct="1">
              <a:buClr>
                <a:schemeClr val="tx1"/>
              </a:buClr>
              <a:buFontTx/>
              <a:buChar char="•"/>
              <a:defRPr/>
            </a:pPr>
            <a:r>
              <a:rPr lang="en-US" sz="2800" dirty="0" smtClean="0">
                <a:latin typeface="Arial" pitchFamily="34" charset="0"/>
                <a:cs typeface="Arial" pitchFamily="34" charset="0"/>
              </a:rPr>
              <a:t>Disconnect from power source when not in use</a:t>
            </a:r>
          </a:p>
          <a:p>
            <a:pPr eaLnBrk="1" hangingPunct="1">
              <a:buClr>
                <a:schemeClr val="tx1"/>
              </a:buClr>
              <a:buFontTx/>
              <a:buChar char="•"/>
              <a:defRPr/>
            </a:pPr>
            <a:r>
              <a:rPr lang="en-US" sz="2800" dirty="0" smtClean="0">
                <a:latin typeface="Arial" pitchFamily="34" charset="0"/>
                <a:cs typeface="Arial" pitchFamily="34" charset="0"/>
              </a:rPr>
              <a:t>Store idle equipment in dry location to prevent rust</a:t>
            </a:r>
          </a:p>
          <a:p>
            <a:pPr eaLnBrk="1" hangingPunct="1">
              <a:buClr>
                <a:schemeClr val="tx1"/>
              </a:buClr>
              <a:buFontTx/>
              <a:buChar char="•"/>
              <a:defRPr/>
            </a:pPr>
            <a:r>
              <a:rPr lang="en-US" dirty="0" smtClean="0">
                <a:latin typeface="Arial" pitchFamily="34" charset="0"/>
                <a:cs typeface="Arial" pitchFamily="34" charset="0"/>
              </a:rPr>
              <a:t>Route hoses in a safe manner</a:t>
            </a:r>
          </a:p>
          <a:p>
            <a:pPr lvl="1">
              <a:buClr>
                <a:schemeClr val="tx1"/>
              </a:buClr>
              <a:buFontTx/>
              <a:buChar char="•"/>
              <a:defRPr/>
            </a:pPr>
            <a:r>
              <a:rPr lang="en-US" sz="2000" dirty="0" smtClean="0">
                <a:latin typeface="Arial" pitchFamily="34" charset="0"/>
                <a:cs typeface="Arial" pitchFamily="34" charset="0"/>
              </a:rPr>
              <a:t>Prevent entanglement and tripping caused by hoses</a:t>
            </a:r>
          </a:p>
          <a:p>
            <a:pPr lvl="1">
              <a:buClr>
                <a:schemeClr val="tx1"/>
              </a:buClr>
              <a:buFontTx/>
              <a:buChar char="•"/>
              <a:defRPr/>
            </a:pPr>
            <a:r>
              <a:rPr lang="en-US" sz="2000" dirty="0" smtClean="0">
                <a:latin typeface="Arial" pitchFamily="34" charset="0"/>
                <a:cs typeface="Arial" pitchFamily="34" charset="0"/>
              </a:rPr>
              <a:t>Check </a:t>
            </a:r>
            <a:r>
              <a:rPr lang="en-US" sz="2000" dirty="0" smtClean="0">
                <a:latin typeface="Arial" pitchFamily="34" charset="0"/>
                <a:cs typeface="Arial" pitchFamily="34" charset="0"/>
              </a:rPr>
              <a:t>hoses/cords </a:t>
            </a:r>
            <a:r>
              <a:rPr lang="en-US" sz="2000" dirty="0" smtClean="0">
                <a:latin typeface="Arial" pitchFamily="34" charset="0"/>
                <a:cs typeface="Arial" pitchFamily="34" charset="0"/>
              </a:rPr>
              <a:t>for damage, remove from service if damaged</a:t>
            </a:r>
          </a:p>
        </p:txBody>
      </p:sp>
      <p:sp>
        <p:nvSpPr>
          <p:cNvPr id="2" name="Slide Number Placeholder 1"/>
          <p:cNvSpPr>
            <a:spLocks noGrp="1"/>
          </p:cNvSpPr>
          <p:nvPr>
            <p:ph type="sldNum" sz="quarter" idx="12"/>
          </p:nvPr>
        </p:nvSpPr>
        <p:spPr/>
        <p:txBody>
          <a:bodyPr/>
          <a:lstStyle/>
          <a:p>
            <a:fld id="{F0CEB987-7E7F-41B8-8139-9D10D774392D}" type="slidenum">
              <a:rPr lang="en-US" smtClean="0"/>
              <a:pPr/>
              <a:t>14</a:t>
            </a:fld>
            <a:endParaRPr lang="en-US"/>
          </a:p>
        </p:txBody>
      </p:sp>
    </p:spTree>
    <p:extLst>
      <p:ext uri="{BB962C8B-B14F-4D97-AF65-F5344CB8AC3E}">
        <p14:creationId xmlns:p14="http://schemas.microsoft.com/office/powerpoint/2010/main" val="38366119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0"/>
            <a:ext cx="7772400" cy="2438400"/>
          </a:xfrm>
        </p:spPr>
        <p:txBody>
          <a:bodyPr>
            <a:noAutofit/>
          </a:bodyPr>
          <a:lstStyle/>
          <a:p>
            <a:r>
              <a:rPr lang="en-US" sz="5400" b="1" dirty="0" smtClean="0">
                <a:solidFill>
                  <a:srgbClr val="FFFF00"/>
                </a:solidFill>
                <a:latin typeface="Arial" pitchFamily="34" charset="0"/>
                <a:cs typeface="Arial" pitchFamily="34" charset="0"/>
              </a:rPr>
              <a:t>Think Safety</a:t>
            </a:r>
            <a:br>
              <a:rPr lang="en-US" sz="5400" b="1" dirty="0" smtClean="0">
                <a:solidFill>
                  <a:srgbClr val="FFFF00"/>
                </a:solidFill>
                <a:latin typeface="Arial" pitchFamily="34" charset="0"/>
                <a:cs typeface="Arial" pitchFamily="34" charset="0"/>
              </a:rPr>
            </a:br>
            <a:r>
              <a:rPr lang="en-US" sz="5400" b="1" dirty="0">
                <a:solidFill>
                  <a:srgbClr val="FFFF00"/>
                </a:solidFill>
                <a:latin typeface="Arial" pitchFamily="34" charset="0"/>
                <a:cs typeface="Arial" pitchFamily="34" charset="0"/>
              </a:rPr>
              <a:t/>
            </a:r>
            <a:br>
              <a:rPr lang="en-US" sz="5400" b="1" dirty="0">
                <a:solidFill>
                  <a:srgbClr val="FFFF00"/>
                </a:solidFill>
                <a:latin typeface="Arial" pitchFamily="34" charset="0"/>
                <a:cs typeface="Arial" pitchFamily="34" charset="0"/>
              </a:rPr>
            </a:br>
            <a:r>
              <a:rPr lang="en-US" sz="5400" b="1" dirty="0" smtClean="0">
                <a:solidFill>
                  <a:srgbClr val="FFFF00"/>
                </a:solidFill>
                <a:latin typeface="Arial" pitchFamily="34" charset="0"/>
                <a:cs typeface="Arial" pitchFamily="34" charset="0"/>
              </a:rPr>
              <a:t>Work Safely</a:t>
            </a:r>
            <a:endParaRPr lang="en-US" sz="5400" b="1" dirty="0">
              <a:solidFill>
                <a:srgbClr val="FFFF00"/>
              </a:solidFill>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F0CEB987-7E7F-41B8-8139-9D10D774392D}" type="slidenum">
              <a:rPr lang="en-US" smtClean="0"/>
              <a:pPr/>
              <a:t>15</a:t>
            </a:fld>
            <a:endParaRPr lang="en-US"/>
          </a:p>
        </p:txBody>
      </p:sp>
    </p:spTree>
    <p:extLst>
      <p:ext uri="{BB962C8B-B14F-4D97-AF65-F5344CB8AC3E}">
        <p14:creationId xmlns:p14="http://schemas.microsoft.com/office/powerpoint/2010/main" val="31355996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56" name="Rectangle 12"/>
          <p:cNvSpPr>
            <a:spLocks noGrp="1" noRot="1" noChangeArrowheads="1"/>
          </p:cNvSpPr>
          <p:nvPr>
            <p:ph type="title"/>
          </p:nvPr>
        </p:nvSpPr>
        <p:spPr>
          <a:ln>
            <a:noFill/>
          </a:ln>
        </p:spPr>
        <p:txBody>
          <a:bodyPr/>
          <a:lstStyle/>
          <a:p>
            <a:pPr eaLnBrk="1" hangingPunct="1">
              <a:defRPr/>
            </a:pPr>
            <a:r>
              <a:rPr lang="en-US" b="1" dirty="0" smtClean="0">
                <a:solidFill>
                  <a:srgbClr val="FFFF00"/>
                </a:solidFill>
                <a:latin typeface="Arial" pitchFamily="34" charset="0"/>
                <a:cs typeface="Arial" pitchFamily="34" charset="0"/>
              </a:rPr>
              <a:t>Impact Wrenches</a:t>
            </a:r>
          </a:p>
        </p:txBody>
      </p:sp>
      <p:sp>
        <p:nvSpPr>
          <p:cNvPr id="134157" name="Rectangle 13"/>
          <p:cNvSpPr>
            <a:spLocks noGrp="1" noChangeArrowheads="1"/>
          </p:cNvSpPr>
          <p:nvPr>
            <p:ph type="body" sz="half" idx="1"/>
          </p:nvPr>
        </p:nvSpPr>
        <p:spPr/>
        <p:txBody>
          <a:bodyPr/>
          <a:lstStyle/>
          <a:p>
            <a:pPr eaLnBrk="1" hangingPunct="1">
              <a:buClr>
                <a:schemeClr val="tx1"/>
              </a:buClr>
              <a:buFontTx/>
              <a:buChar char="•"/>
              <a:defRPr/>
            </a:pPr>
            <a:r>
              <a:rPr lang="en-US" sz="2800" dirty="0" smtClean="0">
                <a:latin typeface="Arial" pitchFamily="34" charset="0"/>
                <a:cs typeface="Arial" pitchFamily="34" charset="0"/>
              </a:rPr>
              <a:t>A socket wrench power tool used to tighten nuts and bolts.</a:t>
            </a:r>
          </a:p>
          <a:p>
            <a:pPr eaLnBrk="1" hangingPunct="1">
              <a:buClr>
                <a:schemeClr val="tx1"/>
              </a:buClr>
              <a:buFontTx/>
              <a:buChar char="•"/>
              <a:defRPr/>
            </a:pPr>
            <a:r>
              <a:rPr lang="en-US" sz="2800" dirty="0" smtClean="0">
                <a:latin typeface="Arial" pitchFamily="34" charset="0"/>
                <a:cs typeface="Arial" pitchFamily="34" charset="0"/>
              </a:rPr>
              <a:t>Designed to deliver high torque output by storing energy in a rotating mass, then delivering it suddenly to the output shaft. </a:t>
            </a:r>
          </a:p>
        </p:txBody>
      </p:sp>
      <p:pic>
        <p:nvPicPr>
          <p:cNvPr id="4100" name="Picture 23" descr="impact wrench"/>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4648200" y="2133600"/>
            <a:ext cx="4038600" cy="3028950"/>
          </a:xfr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1"/>
          </p:nvPr>
        </p:nvSpPr>
        <p:spPr/>
        <p:txBody>
          <a:bodyPr/>
          <a:lstStyle/>
          <a:p>
            <a:pPr>
              <a:defRPr/>
            </a:pPr>
            <a:fld id="{5A30ABB7-1502-46B0-8DAB-8A9DEF44508C}" type="slidenum">
              <a:rPr lang="en-US" smtClean="0"/>
              <a:pPr>
                <a:defRPr/>
              </a:pPr>
              <a:t>2</a:t>
            </a:fld>
            <a:endParaRPr lang="en-US"/>
          </a:p>
        </p:txBody>
      </p:sp>
    </p:spTree>
    <p:extLst>
      <p:ext uri="{BB962C8B-B14F-4D97-AF65-F5344CB8AC3E}">
        <p14:creationId xmlns:p14="http://schemas.microsoft.com/office/powerpoint/2010/main" val="2369080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rrowheads="1"/>
          </p:cNvSpPr>
          <p:nvPr>
            <p:ph type="title"/>
          </p:nvPr>
        </p:nvSpPr>
        <p:spPr/>
        <p:txBody>
          <a:bodyPr/>
          <a:lstStyle/>
          <a:p>
            <a:pPr eaLnBrk="1" hangingPunct="1">
              <a:defRPr/>
            </a:pPr>
            <a:r>
              <a:rPr lang="en-US" sz="3600" b="1" dirty="0" smtClean="0">
                <a:solidFill>
                  <a:srgbClr val="FFFF00"/>
                </a:solidFill>
                <a:latin typeface="Arial" pitchFamily="34" charset="0"/>
                <a:cs typeface="Arial" pitchFamily="34" charset="0"/>
              </a:rPr>
              <a:t>Power Sources for Impact Wrenches</a:t>
            </a:r>
          </a:p>
        </p:txBody>
      </p:sp>
      <p:sp>
        <p:nvSpPr>
          <p:cNvPr id="171012" name="Rectangle 4"/>
          <p:cNvSpPr>
            <a:spLocks noGrp="1" noChangeArrowheads="1"/>
          </p:cNvSpPr>
          <p:nvPr>
            <p:ph type="body" sz="half" idx="1"/>
          </p:nvPr>
        </p:nvSpPr>
        <p:spPr/>
        <p:txBody>
          <a:bodyPr/>
          <a:lstStyle/>
          <a:p>
            <a:pPr eaLnBrk="1" hangingPunct="1">
              <a:buClr>
                <a:schemeClr val="tx1"/>
              </a:buClr>
              <a:buFontTx/>
              <a:buChar char="•"/>
              <a:defRPr/>
            </a:pPr>
            <a:r>
              <a:rPr lang="en-US" sz="2800" dirty="0" smtClean="0">
                <a:latin typeface="Arial" pitchFamily="34" charset="0"/>
                <a:cs typeface="Arial" pitchFamily="34" charset="0"/>
              </a:rPr>
              <a:t>Compressed  Air             </a:t>
            </a:r>
          </a:p>
          <a:p>
            <a:pPr lvl="1">
              <a:buClr>
                <a:schemeClr val="tx1"/>
              </a:buClr>
              <a:buNone/>
              <a:defRPr/>
            </a:pPr>
            <a:r>
              <a:rPr lang="en-US" sz="2400" dirty="0" smtClean="0">
                <a:latin typeface="Arial" pitchFamily="34" charset="0"/>
                <a:cs typeface="Arial" pitchFamily="34" charset="0"/>
              </a:rPr>
              <a:t>(most common)</a:t>
            </a:r>
          </a:p>
          <a:p>
            <a:pPr eaLnBrk="1" hangingPunct="1">
              <a:buClr>
                <a:schemeClr val="tx1"/>
              </a:buClr>
              <a:buFontTx/>
              <a:buChar char="•"/>
              <a:defRPr/>
            </a:pPr>
            <a:r>
              <a:rPr lang="en-US" sz="2800" dirty="0" smtClean="0">
                <a:latin typeface="Arial" pitchFamily="34" charset="0"/>
                <a:cs typeface="Arial" pitchFamily="34" charset="0"/>
              </a:rPr>
              <a:t>Electric </a:t>
            </a:r>
          </a:p>
          <a:p>
            <a:pPr eaLnBrk="1" hangingPunct="1">
              <a:buClr>
                <a:schemeClr val="tx1"/>
              </a:buClr>
              <a:buFontTx/>
              <a:buChar char="•"/>
              <a:defRPr/>
            </a:pPr>
            <a:r>
              <a:rPr lang="en-US" sz="2800" dirty="0" smtClean="0">
                <a:latin typeface="Arial" pitchFamily="34" charset="0"/>
                <a:cs typeface="Arial" pitchFamily="34" charset="0"/>
              </a:rPr>
              <a:t>Hydraulic</a:t>
            </a:r>
          </a:p>
          <a:p>
            <a:pPr eaLnBrk="1" hangingPunct="1">
              <a:buClr>
                <a:schemeClr val="tx1"/>
              </a:buClr>
              <a:buFontTx/>
              <a:buChar char="•"/>
              <a:defRPr/>
            </a:pPr>
            <a:r>
              <a:rPr lang="en-US" sz="2800" dirty="0" smtClean="0">
                <a:latin typeface="Arial" pitchFamily="34" charset="0"/>
                <a:cs typeface="Arial" pitchFamily="34" charset="0"/>
              </a:rPr>
              <a:t>Portable/Battery Powered</a:t>
            </a:r>
          </a:p>
          <a:p>
            <a:pPr eaLnBrk="1" hangingPunct="1">
              <a:buClr>
                <a:schemeClr val="tx1"/>
              </a:buClr>
              <a:buFontTx/>
              <a:buChar char="•"/>
              <a:defRPr/>
            </a:pPr>
            <a:endParaRPr lang="en-US" sz="2800" dirty="0" smtClean="0">
              <a:latin typeface="Arial" pitchFamily="34" charset="0"/>
              <a:cs typeface="Arial" pitchFamily="34" charset="0"/>
            </a:endParaRPr>
          </a:p>
        </p:txBody>
      </p:sp>
      <p:pic>
        <p:nvPicPr>
          <p:cNvPr id="5124" name="Picture 6" descr="aircompressor"/>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067300" y="1981200"/>
            <a:ext cx="3200400" cy="3200400"/>
          </a:xfrm>
          <a:noFill/>
          <a:extLst>
            <a:ext uri="{909E8E84-426E-40DD-AFC4-6F175D3DCCD1}">
              <a14:hiddenFill xmlns:a14="http://schemas.microsoft.com/office/drawing/2010/main">
                <a:solidFill>
                  <a:srgbClr val="FFFFFF"/>
                </a:solidFill>
              </a14:hiddenFill>
            </a:ext>
          </a:extLst>
        </p:spPr>
      </p:pic>
      <p:sp>
        <p:nvSpPr>
          <p:cNvPr id="5125" name="Line 9"/>
          <p:cNvSpPr>
            <a:spLocks noChangeShapeType="1"/>
          </p:cNvSpPr>
          <p:nvPr/>
        </p:nvSpPr>
        <p:spPr bwMode="auto">
          <a:xfrm>
            <a:off x="3581400" y="1905000"/>
            <a:ext cx="1295400" cy="762000"/>
          </a:xfrm>
          <a:prstGeom prst="line">
            <a:avLst/>
          </a:prstGeom>
          <a:ln>
            <a:solidFill>
              <a:srgbClr val="FFFF00"/>
            </a:solidFill>
            <a:headEnd/>
            <a:tailEnd type="triangle" w="med" len="med"/>
          </a:ln>
          <a:extLst/>
        </p:spPr>
        <p:style>
          <a:lnRef idx="3">
            <a:schemeClr val="accent6"/>
          </a:lnRef>
          <a:fillRef idx="0">
            <a:schemeClr val="accent6"/>
          </a:fillRef>
          <a:effectRef idx="2">
            <a:schemeClr val="accent6"/>
          </a:effectRef>
          <a:fontRef idx="minor">
            <a:schemeClr val="tx1"/>
          </a:fontRef>
        </p:style>
        <p:txBody>
          <a:bodyPr/>
          <a:lstStyle/>
          <a:p>
            <a:endParaRPr lang="en-US">
              <a:latin typeface="Arial" pitchFamily="34" charset="0"/>
              <a:cs typeface="Arial" pitchFamily="34" charset="0"/>
            </a:endParaRPr>
          </a:p>
        </p:txBody>
      </p:sp>
      <p:sp>
        <p:nvSpPr>
          <p:cNvPr id="2" name="Slide Number Placeholder 1"/>
          <p:cNvSpPr>
            <a:spLocks noGrp="1"/>
          </p:cNvSpPr>
          <p:nvPr>
            <p:ph type="sldNum" sz="quarter" idx="11"/>
          </p:nvPr>
        </p:nvSpPr>
        <p:spPr/>
        <p:txBody>
          <a:bodyPr/>
          <a:lstStyle/>
          <a:p>
            <a:pPr>
              <a:defRPr/>
            </a:pPr>
            <a:fld id="{5A30ABB7-1502-46B0-8DAB-8A9DEF44508C}" type="slidenum">
              <a:rPr lang="en-US" smtClean="0"/>
              <a:pPr>
                <a:defRPr/>
              </a:pPr>
              <a:t>3</a:t>
            </a:fld>
            <a:endParaRPr lang="en-US"/>
          </a:p>
        </p:txBody>
      </p:sp>
    </p:spTree>
    <p:extLst>
      <p:ext uri="{BB962C8B-B14F-4D97-AF65-F5344CB8AC3E}">
        <p14:creationId xmlns:p14="http://schemas.microsoft.com/office/powerpoint/2010/main" val="4169055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rrowheads="1"/>
          </p:cNvSpPr>
          <p:nvPr>
            <p:ph type="title"/>
          </p:nvPr>
        </p:nvSpPr>
        <p:spPr/>
        <p:txBody>
          <a:bodyPr/>
          <a:lstStyle/>
          <a:p>
            <a:pPr eaLnBrk="1" hangingPunct="1">
              <a:defRPr/>
            </a:pPr>
            <a:r>
              <a:rPr lang="en-US" sz="3600" b="1" dirty="0" smtClean="0">
                <a:solidFill>
                  <a:srgbClr val="FFFF00"/>
                </a:solidFill>
                <a:latin typeface="Arial" pitchFamily="34" charset="0"/>
                <a:cs typeface="Arial" pitchFamily="34" charset="0"/>
              </a:rPr>
              <a:t>Types of Impact Wrenches</a:t>
            </a:r>
          </a:p>
        </p:txBody>
      </p:sp>
      <p:sp>
        <p:nvSpPr>
          <p:cNvPr id="173060" name="Rectangle 4"/>
          <p:cNvSpPr>
            <a:spLocks noGrp="1" noChangeArrowheads="1"/>
          </p:cNvSpPr>
          <p:nvPr>
            <p:ph type="body" sz="half" idx="1"/>
          </p:nvPr>
        </p:nvSpPr>
        <p:spPr/>
        <p:txBody>
          <a:bodyPr/>
          <a:lstStyle/>
          <a:p>
            <a:pPr eaLnBrk="1" hangingPunct="1">
              <a:buClr>
                <a:schemeClr val="tx1"/>
              </a:buClr>
              <a:buFontTx/>
              <a:buChar char="•"/>
              <a:defRPr/>
            </a:pPr>
            <a:r>
              <a:rPr lang="en-US" sz="2800" dirty="0" smtClean="0">
                <a:latin typeface="Arial" pitchFamily="34" charset="0"/>
                <a:cs typeface="Arial" pitchFamily="34" charset="0"/>
              </a:rPr>
              <a:t>Impact wrenches are made in a variety of shapes and sizes</a:t>
            </a:r>
          </a:p>
          <a:p>
            <a:pPr eaLnBrk="1" hangingPunct="1">
              <a:buClr>
                <a:schemeClr val="tx1"/>
              </a:buClr>
              <a:buFontTx/>
              <a:buChar char="•"/>
              <a:defRPr/>
            </a:pPr>
            <a:r>
              <a:rPr lang="en-US" sz="2800" dirty="0" smtClean="0">
                <a:latin typeface="Arial" pitchFamily="34" charset="0"/>
                <a:cs typeface="Arial" pitchFamily="34" charset="0"/>
              </a:rPr>
              <a:t>Shapes</a:t>
            </a:r>
          </a:p>
          <a:p>
            <a:pPr lvl="1" eaLnBrk="1" hangingPunct="1">
              <a:buClr>
                <a:schemeClr val="tx1"/>
              </a:buClr>
              <a:buFontTx/>
              <a:buChar char="•"/>
              <a:defRPr/>
            </a:pPr>
            <a:r>
              <a:rPr lang="en-US" sz="2400" dirty="0" smtClean="0">
                <a:latin typeface="Arial" pitchFamily="34" charset="0"/>
                <a:cs typeface="Arial" pitchFamily="34" charset="0"/>
              </a:rPr>
              <a:t>Inline</a:t>
            </a:r>
          </a:p>
          <a:p>
            <a:pPr lvl="1" eaLnBrk="1" hangingPunct="1">
              <a:buClr>
                <a:schemeClr val="tx1"/>
              </a:buClr>
              <a:buFontTx/>
              <a:buChar char="•"/>
              <a:defRPr/>
            </a:pPr>
            <a:r>
              <a:rPr lang="en-US" sz="2400" dirty="0" smtClean="0">
                <a:latin typeface="Arial" pitchFamily="34" charset="0"/>
                <a:cs typeface="Arial" pitchFamily="34" charset="0"/>
              </a:rPr>
              <a:t>Butterfly</a:t>
            </a:r>
          </a:p>
          <a:p>
            <a:pPr lvl="1" eaLnBrk="1" hangingPunct="1">
              <a:buClr>
                <a:schemeClr val="tx1"/>
              </a:buClr>
              <a:buFontTx/>
              <a:buChar char="•"/>
              <a:defRPr/>
            </a:pPr>
            <a:r>
              <a:rPr lang="en-US" sz="2400" dirty="0" smtClean="0">
                <a:latin typeface="Arial" pitchFamily="34" charset="0"/>
                <a:cs typeface="Arial" pitchFamily="34" charset="0"/>
              </a:rPr>
              <a:t>Pistol Grip</a:t>
            </a:r>
          </a:p>
          <a:p>
            <a:pPr eaLnBrk="1" hangingPunct="1">
              <a:buClr>
                <a:schemeClr val="tx1"/>
              </a:buClr>
              <a:buFontTx/>
              <a:buChar char="•"/>
              <a:defRPr/>
            </a:pPr>
            <a:r>
              <a:rPr lang="en-US" sz="2800" dirty="0" smtClean="0">
                <a:latin typeface="Arial" pitchFamily="34" charset="0"/>
                <a:cs typeface="Arial" pitchFamily="34" charset="0"/>
              </a:rPr>
              <a:t>Socket Drive Sizes</a:t>
            </a:r>
          </a:p>
          <a:p>
            <a:pPr lvl="1" eaLnBrk="1" hangingPunct="1">
              <a:buClr>
                <a:schemeClr val="tx1"/>
              </a:buClr>
              <a:buFontTx/>
              <a:buChar char="•"/>
              <a:defRPr/>
            </a:pPr>
            <a:r>
              <a:rPr lang="en-US" sz="2400" dirty="0" smtClean="0">
                <a:latin typeface="Arial" pitchFamily="34" charset="0"/>
                <a:cs typeface="Arial" pitchFamily="34" charset="0"/>
              </a:rPr>
              <a:t>From ¼” to over </a:t>
            </a:r>
            <a:r>
              <a:rPr lang="en-US" sz="2400" dirty="0">
                <a:latin typeface="Arial" pitchFamily="34" charset="0"/>
                <a:cs typeface="Arial" pitchFamily="34" charset="0"/>
              </a:rPr>
              <a:t>3</a:t>
            </a:r>
            <a:r>
              <a:rPr lang="en-US" sz="2400" dirty="0" smtClean="0">
                <a:latin typeface="Arial" pitchFamily="34" charset="0"/>
                <a:cs typeface="Arial" pitchFamily="34" charset="0"/>
              </a:rPr>
              <a:t> ½”</a:t>
            </a:r>
          </a:p>
        </p:txBody>
      </p:sp>
      <p:pic>
        <p:nvPicPr>
          <p:cNvPr id="6148" name="Picture 6" descr="styles"/>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4648200" y="1600200"/>
            <a:ext cx="4038600" cy="2998788"/>
          </a:xfrm>
          <a:noFill/>
          <a:extLst>
            <a:ext uri="{909E8E84-426E-40DD-AFC4-6F175D3DCCD1}">
              <a14:hiddenFill xmlns:a14="http://schemas.microsoft.com/office/drawing/2010/main">
                <a:solidFill>
                  <a:srgbClr val="FFFFFF"/>
                </a:solidFill>
              </a14:hiddenFill>
            </a:ext>
          </a:extLst>
        </p:spPr>
      </p:pic>
      <p:cxnSp>
        <p:nvCxnSpPr>
          <p:cNvPr id="3" name="Straight Arrow Connector 2"/>
          <p:cNvCxnSpPr/>
          <p:nvPr/>
        </p:nvCxnSpPr>
        <p:spPr>
          <a:xfrm flipV="1">
            <a:off x="2133600" y="3352800"/>
            <a:ext cx="2743200" cy="381000"/>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cxnSp>
        <p:nvCxnSpPr>
          <p:cNvPr id="5" name="Straight Arrow Connector 4"/>
          <p:cNvCxnSpPr/>
          <p:nvPr/>
        </p:nvCxnSpPr>
        <p:spPr>
          <a:xfrm flipV="1">
            <a:off x="2514600" y="3352800"/>
            <a:ext cx="3276600" cy="838200"/>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cxnSp>
        <p:nvCxnSpPr>
          <p:cNvPr id="8" name="Straight Arrow Connector 7"/>
          <p:cNvCxnSpPr/>
          <p:nvPr/>
        </p:nvCxnSpPr>
        <p:spPr>
          <a:xfrm flipV="1">
            <a:off x="2819400" y="3200400"/>
            <a:ext cx="4572000" cy="1371600"/>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
        <p:nvSpPr>
          <p:cNvPr id="2" name="Slide Number Placeholder 1"/>
          <p:cNvSpPr>
            <a:spLocks noGrp="1"/>
          </p:cNvSpPr>
          <p:nvPr>
            <p:ph type="sldNum" sz="quarter" idx="11"/>
          </p:nvPr>
        </p:nvSpPr>
        <p:spPr/>
        <p:txBody>
          <a:bodyPr/>
          <a:lstStyle/>
          <a:p>
            <a:pPr>
              <a:defRPr/>
            </a:pPr>
            <a:fld id="{5A30ABB7-1502-46B0-8DAB-8A9DEF44508C}" type="slidenum">
              <a:rPr lang="en-US" smtClean="0"/>
              <a:pPr>
                <a:defRPr/>
              </a:pPr>
              <a:t>4</a:t>
            </a:fld>
            <a:endParaRPr lang="en-US"/>
          </a:p>
        </p:txBody>
      </p:sp>
    </p:spTree>
    <p:extLst>
      <p:ext uri="{BB962C8B-B14F-4D97-AF65-F5344CB8AC3E}">
        <p14:creationId xmlns:p14="http://schemas.microsoft.com/office/powerpoint/2010/main" val="3395070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rrowheads="1"/>
          </p:cNvSpPr>
          <p:nvPr>
            <p:ph type="title"/>
          </p:nvPr>
        </p:nvSpPr>
        <p:spPr/>
        <p:txBody>
          <a:bodyPr/>
          <a:lstStyle/>
          <a:p>
            <a:pPr eaLnBrk="1" hangingPunct="1">
              <a:defRPr/>
            </a:pPr>
            <a:r>
              <a:rPr lang="en-US" sz="3600" b="1" dirty="0" smtClean="0">
                <a:solidFill>
                  <a:srgbClr val="FFFF00"/>
                </a:solidFill>
                <a:latin typeface="Arial" pitchFamily="34" charset="0"/>
                <a:cs typeface="Arial" pitchFamily="34" charset="0"/>
              </a:rPr>
              <a:t>Industry Uses</a:t>
            </a:r>
          </a:p>
        </p:txBody>
      </p:sp>
      <p:sp>
        <p:nvSpPr>
          <p:cNvPr id="175107" name="Rectangle 3"/>
          <p:cNvSpPr>
            <a:spLocks noGrp="1" noChangeArrowheads="1"/>
          </p:cNvSpPr>
          <p:nvPr>
            <p:ph type="body" sz="half" idx="1"/>
          </p:nvPr>
        </p:nvSpPr>
        <p:spPr/>
        <p:txBody>
          <a:bodyPr>
            <a:normAutofit/>
          </a:bodyPr>
          <a:lstStyle/>
          <a:p>
            <a:pPr>
              <a:buClr>
                <a:schemeClr val="tx1"/>
              </a:buClr>
              <a:buFontTx/>
              <a:buChar char="•"/>
              <a:defRPr/>
            </a:pPr>
            <a:r>
              <a:rPr lang="en-US" sz="2800" dirty="0" smtClean="0">
                <a:latin typeface="Arial" pitchFamily="34" charset="0"/>
                <a:cs typeface="Arial" pitchFamily="34" charset="0"/>
              </a:rPr>
              <a:t>Construction</a:t>
            </a:r>
          </a:p>
          <a:p>
            <a:pPr eaLnBrk="1" hangingPunct="1">
              <a:buClr>
                <a:schemeClr val="tx1"/>
              </a:buClr>
              <a:buFontTx/>
              <a:buChar char="•"/>
              <a:defRPr/>
            </a:pPr>
            <a:endParaRPr lang="en-US" sz="2800" dirty="0" smtClean="0">
              <a:latin typeface="Arial" pitchFamily="34" charset="0"/>
              <a:cs typeface="Arial" pitchFamily="34" charset="0"/>
            </a:endParaRPr>
          </a:p>
          <a:p>
            <a:pPr eaLnBrk="1" hangingPunct="1">
              <a:buClr>
                <a:schemeClr val="tx1"/>
              </a:buClr>
              <a:buFontTx/>
              <a:buChar char="•"/>
              <a:defRPr/>
            </a:pPr>
            <a:r>
              <a:rPr lang="en-US" sz="2800" dirty="0" smtClean="0">
                <a:latin typeface="Arial" pitchFamily="34" charset="0"/>
                <a:cs typeface="Arial" pitchFamily="34" charset="0"/>
              </a:rPr>
              <a:t>Automotive</a:t>
            </a:r>
          </a:p>
          <a:p>
            <a:pPr eaLnBrk="1" hangingPunct="1">
              <a:buClr>
                <a:schemeClr val="tx1"/>
              </a:buClr>
              <a:buFontTx/>
              <a:buChar char="•"/>
              <a:defRPr/>
            </a:pPr>
            <a:endParaRPr lang="en-US" sz="2800" dirty="0" smtClean="0">
              <a:latin typeface="Arial" pitchFamily="34" charset="0"/>
              <a:cs typeface="Arial" pitchFamily="34" charset="0"/>
            </a:endParaRPr>
          </a:p>
          <a:p>
            <a:pPr eaLnBrk="1" hangingPunct="1">
              <a:buClr>
                <a:schemeClr val="tx1"/>
              </a:buClr>
              <a:buFontTx/>
              <a:buChar char="•"/>
              <a:defRPr/>
            </a:pPr>
            <a:r>
              <a:rPr lang="en-US" sz="2800" dirty="0" smtClean="0">
                <a:latin typeface="Arial" pitchFamily="34" charset="0"/>
                <a:cs typeface="Arial" pitchFamily="34" charset="0"/>
              </a:rPr>
              <a:t>Heavy Equipment Maintenance</a:t>
            </a:r>
          </a:p>
          <a:p>
            <a:pPr eaLnBrk="1" hangingPunct="1">
              <a:buClr>
                <a:schemeClr val="tx1"/>
              </a:buClr>
              <a:buFontTx/>
              <a:buChar char="•"/>
              <a:defRPr/>
            </a:pPr>
            <a:endParaRPr lang="en-US" sz="2800" dirty="0" smtClean="0">
              <a:latin typeface="Arial" pitchFamily="34" charset="0"/>
              <a:cs typeface="Arial" pitchFamily="34" charset="0"/>
            </a:endParaRPr>
          </a:p>
          <a:p>
            <a:pPr eaLnBrk="1" hangingPunct="1">
              <a:buClr>
                <a:schemeClr val="tx1"/>
              </a:buClr>
              <a:buFontTx/>
              <a:buChar char="•"/>
              <a:defRPr/>
            </a:pPr>
            <a:r>
              <a:rPr lang="en-US" sz="2800" dirty="0" smtClean="0">
                <a:latin typeface="Arial" pitchFamily="34" charset="0"/>
                <a:cs typeface="Arial" pitchFamily="34" charset="0"/>
              </a:rPr>
              <a:t>Product Assembly</a:t>
            </a:r>
          </a:p>
        </p:txBody>
      </p:sp>
      <p:pic>
        <p:nvPicPr>
          <p:cNvPr id="3" name="Content Placeholder 2"/>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238750" y="2010569"/>
            <a:ext cx="2857500" cy="3705225"/>
          </a:xfrm>
        </p:spPr>
      </p:pic>
      <p:sp>
        <p:nvSpPr>
          <p:cNvPr id="2" name="Slide Number Placeholder 1"/>
          <p:cNvSpPr>
            <a:spLocks noGrp="1"/>
          </p:cNvSpPr>
          <p:nvPr>
            <p:ph type="sldNum" sz="quarter" idx="11"/>
          </p:nvPr>
        </p:nvSpPr>
        <p:spPr/>
        <p:txBody>
          <a:bodyPr/>
          <a:lstStyle/>
          <a:p>
            <a:pPr>
              <a:defRPr/>
            </a:pPr>
            <a:fld id="{5A30ABB7-1502-46B0-8DAB-8A9DEF44508C}" type="slidenum">
              <a:rPr lang="en-US" smtClean="0"/>
              <a:pPr>
                <a:defRPr/>
              </a:pPr>
              <a:t>5</a:t>
            </a:fld>
            <a:endParaRPr lang="en-US"/>
          </a:p>
        </p:txBody>
      </p:sp>
    </p:spTree>
    <p:extLst>
      <p:ext uri="{BB962C8B-B14F-4D97-AF65-F5344CB8AC3E}">
        <p14:creationId xmlns:p14="http://schemas.microsoft.com/office/powerpoint/2010/main" val="29279516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rrowheads="1"/>
          </p:cNvSpPr>
          <p:nvPr>
            <p:ph type="title"/>
          </p:nvPr>
        </p:nvSpPr>
        <p:spPr/>
        <p:txBody>
          <a:bodyPr/>
          <a:lstStyle/>
          <a:p>
            <a:pPr eaLnBrk="1" hangingPunct="1">
              <a:defRPr/>
            </a:pPr>
            <a:r>
              <a:rPr lang="en-US" sz="3600" b="1" dirty="0" smtClean="0">
                <a:solidFill>
                  <a:srgbClr val="FFFF00"/>
                </a:solidFill>
                <a:latin typeface="Arial" pitchFamily="34" charset="0"/>
                <a:cs typeface="Arial" pitchFamily="34" charset="0"/>
              </a:rPr>
              <a:t>Industry Uses</a:t>
            </a:r>
          </a:p>
        </p:txBody>
      </p:sp>
      <p:sp>
        <p:nvSpPr>
          <p:cNvPr id="177156" name="Rectangle 4"/>
          <p:cNvSpPr>
            <a:spLocks noGrp="1" noChangeArrowheads="1"/>
          </p:cNvSpPr>
          <p:nvPr>
            <p:ph type="body" sz="half" idx="1"/>
          </p:nvPr>
        </p:nvSpPr>
        <p:spPr/>
        <p:txBody>
          <a:bodyPr/>
          <a:lstStyle/>
          <a:p>
            <a:pPr eaLnBrk="1" hangingPunct="1">
              <a:buClr>
                <a:schemeClr val="tx1"/>
              </a:buClr>
              <a:buFontTx/>
              <a:buChar char="•"/>
              <a:defRPr/>
            </a:pPr>
            <a:r>
              <a:rPr lang="en-US" sz="2800" dirty="0" smtClean="0">
                <a:latin typeface="Arial" pitchFamily="34" charset="0"/>
                <a:cs typeface="Arial" pitchFamily="34" charset="0"/>
              </a:rPr>
              <a:t>When used in construction, </a:t>
            </a:r>
            <a:r>
              <a:rPr lang="en-US" sz="2800" dirty="0" smtClean="0">
                <a:latin typeface="Arial" pitchFamily="34" charset="0"/>
                <a:cs typeface="Arial" pitchFamily="34" charset="0"/>
              </a:rPr>
              <a:t>the primary </a:t>
            </a:r>
            <a:r>
              <a:rPr lang="en-US" sz="2800" dirty="0" smtClean="0">
                <a:latin typeface="Arial" pitchFamily="34" charset="0"/>
                <a:cs typeface="Arial" pitchFamily="34" charset="0"/>
              </a:rPr>
              <a:t>use is </a:t>
            </a:r>
            <a:r>
              <a:rPr lang="en-US" sz="2800" dirty="0" smtClean="0">
                <a:latin typeface="Arial" pitchFamily="34" charset="0"/>
                <a:cs typeface="Arial" pitchFamily="34" charset="0"/>
              </a:rPr>
              <a:t>in steel </a:t>
            </a:r>
            <a:r>
              <a:rPr lang="en-US" sz="2800" dirty="0" smtClean="0">
                <a:latin typeface="Arial" pitchFamily="34" charset="0"/>
                <a:cs typeface="Arial" pitchFamily="34" charset="0"/>
              </a:rPr>
              <a:t>erection</a:t>
            </a:r>
          </a:p>
          <a:p>
            <a:pPr lvl="1" eaLnBrk="1" hangingPunct="1">
              <a:buClr>
                <a:schemeClr val="tx1"/>
              </a:buClr>
              <a:buFontTx/>
              <a:buChar char="•"/>
              <a:defRPr/>
            </a:pPr>
            <a:r>
              <a:rPr lang="en-US" sz="2400" dirty="0" smtClean="0">
                <a:latin typeface="Arial" pitchFamily="34" charset="0"/>
                <a:cs typeface="Arial" pitchFamily="34" charset="0"/>
              </a:rPr>
              <a:t>Extremely high torque is needed to tighten nuts and bolts to connect  steel members</a:t>
            </a:r>
          </a:p>
        </p:txBody>
      </p:sp>
      <p:pic>
        <p:nvPicPr>
          <p:cNvPr id="8196" name="Picture 6" descr="Steel erection"/>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4648200" y="2362200"/>
            <a:ext cx="4038600" cy="2692400"/>
          </a:xfr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1"/>
          </p:nvPr>
        </p:nvSpPr>
        <p:spPr/>
        <p:txBody>
          <a:bodyPr/>
          <a:lstStyle/>
          <a:p>
            <a:pPr>
              <a:defRPr/>
            </a:pPr>
            <a:fld id="{5A30ABB7-1502-46B0-8DAB-8A9DEF44508C}" type="slidenum">
              <a:rPr lang="en-US" smtClean="0"/>
              <a:pPr>
                <a:defRPr/>
              </a:pPr>
              <a:t>6</a:t>
            </a:fld>
            <a:endParaRPr lang="en-US"/>
          </a:p>
        </p:txBody>
      </p:sp>
    </p:spTree>
    <p:extLst>
      <p:ext uri="{BB962C8B-B14F-4D97-AF65-F5344CB8AC3E}">
        <p14:creationId xmlns:p14="http://schemas.microsoft.com/office/powerpoint/2010/main" val="2165215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Rot="1" noChangeArrowheads="1"/>
          </p:cNvSpPr>
          <p:nvPr>
            <p:ph type="title"/>
          </p:nvPr>
        </p:nvSpPr>
        <p:spPr>
          <a:xfrm>
            <a:off x="457200" y="0"/>
            <a:ext cx="8229600" cy="1143000"/>
          </a:xfrm>
        </p:spPr>
        <p:txBody>
          <a:bodyPr/>
          <a:lstStyle/>
          <a:p>
            <a:pPr eaLnBrk="1" hangingPunct="1">
              <a:defRPr/>
            </a:pPr>
            <a:r>
              <a:rPr lang="en-US" sz="3600" b="1" dirty="0" smtClean="0">
                <a:solidFill>
                  <a:srgbClr val="FFFF00"/>
                </a:solidFill>
                <a:latin typeface="Arial" pitchFamily="34" charset="0"/>
                <a:cs typeface="Arial" pitchFamily="34" charset="0"/>
              </a:rPr>
              <a:t>Typical Hazards</a:t>
            </a:r>
          </a:p>
        </p:txBody>
      </p:sp>
      <p:sp>
        <p:nvSpPr>
          <p:cNvPr id="188419" name="Rectangle 3"/>
          <p:cNvSpPr>
            <a:spLocks noGrp="1" noChangeArrowheads="1"/>
          </p:cNvSpPr>
          <p:nvPr>
            <p:ph type="body" idx="1"/>
          </p:nvPr>
        </p:nvSpPr>
        <p:spPr>
          <a:xfrm>
            <a:off x="457200" y="1265237"/>
            <a:ext cx="8229600" cy="5135563"/>
          </a:xfrm>
        </p:spPr>
        <p:txBody>
          <a:bodyPr>
            <a:normAutofit fontScale="92500" lnSpcReduction="10000"/>
          </a:bodyPr>
          <a:lstStyle/>
          <a:p>
            <a:pPr eaLnBrk="1" hangingPunct="1">
              <a:buClr>
                <a:schemeClr val="tx1"/>
              </a:buClr>
              <a:buFontTx/>
              <a:buChar char="•"/>
              <a:defRPr/>
            </a:pPr>
            <a:r>
              <a:rPr lang="en-US" sz="2800" dirty="0" smtClean="0">
                <a:latin typeface="Arial" pitchFamily="34" charset="0"/>
                <a:cs typeface="Arial" pitchFamily="34" charset="0"/>
              </a:rPr>
              <a:t>Rupturing of oil or air lines used to power tool</a:t>
            </a:r>
          </a:p>
          <a:p>
            <a:pPr lvl="1" eaLnBrk="1" hangingPunct="1">
              <a:buClr>
                <a:schemeClr val="tx1"/>
              </a:buClr>
              <a:buFontTx/>
              <a:buChar char="•"/>
              <a:defRPr/>
            </a:pPr>
            <a:r>
              <a:rPr lang="en-US" sz="2200" dirty="0" smtClean="0">
                <a:latin typeface="Arial" pitchFamily="34" charset="0"/>
                <a:cs typeface="Arial" pitchFamily="34" charset="0"/>
              </a:rPr>
              <a:t>Oil under pressure easily </a:t>
            </a:r>
            <a:r>
              <a:rPr lang="en-US" sz="2200" dirty="0" smtClean="0">
                <a:latin typeface="Arial" pitchFamily="34" charset="0"/>
                <a:cs typeface="Arial" pitchFamily="34" charset="0"/>
              </a:rPr>
              <a:t>punctures the </a:t>
            </a:r>
            <a:r>
              <a:rPr lang="en-US" sz="2200" dirty="0" smtClean="0">
                <a:latin typeface="Arial" pitchFamily="34" charset="0"/>
                <a:cs typeface="Arial" pitchFamily="34" charset="0"/>
              </a:rPr>
              <a:t>skin, causing serious injury, gangrene or death.</a:t>
            </a:r>
          </a:p>
          <a:p>
            <a:pPr lvl="1" eaLnBrk="1" hangingPunct="1">
              <a:buClr>
                <a:schemeClr val="tx1"/>
              </a:buClr>
              <a:buFontTx/>
              <a:buChar char="•"/>
              <a:defRPr/>
            </a:pPr>
            <a:r>
              <a:rPr lang="en-US" sz="2200" dirty="0" smtClean="0">
                <a:latin typeface="Arial" pitchFamily="34" charset="0"/>
                <a:cs typeface="Arial" pitchFamily="34" charset="0"/>
              </a:rPr>
              <a:t>Flying oil or debris can easily damage eyes.</a:t>
            </a:r>
          </a:p>
          <a:p>
            <a:pPr eaLnBrk="1" hangingPunct="1">
              <a:buClr>
                <a:schemeClr val="tx1"/>
              </a:buClr>
              <a:buFontTx/>
              <a:buChar char="•"/>
              <a:defRPr/>
            </a:pPr>
            <a:endParaRPr lang="en-US" sz="2800" dirty="0" smtClean="0">
              <a:latin typeface="Arial" pitchFamily="34" charset="0"/>
              <a:cs typeface="Arial" pitchFamily="34" charset="0"/>
            </a:endParaRPr>
          </a:p>
          <a:p>
            <a:pPr eaLnBrk="1" hangingPunct="1">
              <a:buClr>
                <a:schemeClr val="tx1"/>
              </a:buClr>
              <a:buFontTx/>
              <a:buChar char="•"/>
              <a:defRPr/>
            </a:pPr>
            <a:r>
              <a:rPr lang="en-US" sz="2800" dirty="0" smtClean="0">
                <a:latin typeface="Arial" pitchFamily="34" charset="0"/>
                <a:cs typeface="Arial" pitchFamily="34" charset="0"/>
              </a:rPr>
              <a:t>Routing of pneumatic or hydraulic hoses or power extension </a:t>
            </a:r>
            <a:r>
              <a:rPr lang="en-US" sz="2800" dirty="0" smtClean="0">
                <a:latin typeface="Arial" pitchFamily="34" charset="0"/>
                <a:cs typeface="Arial" pitchFamily="34" charset="0"/>
              </a:rPr>
              <a:t>cords to create trip hazards</a:t>
            </a:r>
            <a:endParaRPr lang="en-US" sz="2800" dirty="0" smtClean="0">
              <a:latin typeface="Arial" pitchFamily="34" charset="0"/>
              <a:cs typeface="Arial" pitchFamily="34" charset="0"/>
            </a:endParaRPr>
          </a:p>
          <a:p>
            <a:pPr eaLnBrk="1" hangingPunct="1">
              <a:buClr>
                <a:schemeClr val="tx1"/>
              </a:buClr>
              <a:buFontTx/>
              <a:buChar char="•"/>
              <a:defRPr/>
            </a:pPr>
            <a:endParaRPr lang="en-US" sz="2800" dirty="0" smtClean="0">
              <a:latin typeface="Arial" pitchFamily="34" charset="0"/>
              <a:cs typeface="Arial" pitchFamily="34" charset="0"/>
            </a:endParaRPr>
          </a:p>
          <a:p>
            <a:pPr eaLnBrk="1" hangingPunct="1">
              <a:buClr>
                <a:schemeClr val="tx1"/>
              </a:buClr>
              <a:buFontTx/>
              <a:buChar char="•"/>
              <a:defRPr/>
            </a:pPr>
            <a:r>
              <a:rPr lang="en-US" sz="2800" dirty="0" smtClean="0">
                <a:latin typeface="Arial" pitchFamily="34" charset="0"/>
                <a:cs typeface="Arial" pitchFamily="34" charset="0"/>
              </a:rPr>
              <a:t>Sudden torque forces generated by the impact wrench can cause a worker to lose balance or to receive a wrist injury</a:t>
            </a:r>
          </a:p>
          <a:p>
            <a:pPr eaLnBrk="1" hangingPunct="1">
              <a:buClr>
                <a:schemeClr val="tx1"/>
              </a:buClr>
              <a:buFontTx/>
              <a:buChar char="•"/>
              <a:defRPr/>
            </a:pPr>
            <a:endParaRPr lang="en-US" sz="2800" dirty="0" smtClean="0">
              <a:latin typeface="Arial" pitchFamily="34" charset="0"/>
              <a:cs typeface="Arial" pitchFamily="34" charset="0"/>
            </a:endParaRPr>
          </a:p>
          <a:p>
            <a:pPr>
              <a:buClr>
                <a:schemeClr val="tx1"/>
              </a:buClr>
              <a:buFontTx/>
              <a:buChar char="•"/>
              <a:defRPr/>
            </a:pPr>
            <a:r>
              <a:rPr lang="en-US" sz="2800" dirty="0">
                <a:latin typeface="Arial" pitchFamily="34" charset="0"/>
                <a:cs typeface="Arial" pitchFamily="34" charset="0"/>
              </a:rPr>
              <a:t>Damaged hoses or extension cords</a:t>
            </a:r>
          </a:p>
        </p:txBody>
      </p:sp>
      <p:sp>
        <p:nvSpPr>
          <p:cNvPr id="9220" name="Text Box 4"/>
          <p:cNvSpPr txBox="1">
            <a:spLocks noChangeArrowheads="1"/>
          </p:cNvSpPr>
          <p:nvPr/>
        </p:nvSpPr>
        <p:spPr bwMode="auto">
          <a:xfrm>
            <a:off x="609600" y="6642556"/>
            <a:ext cx="8001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spcBef>
                <a:spcPct val="50000"/>
              </a:spcBef>
            </a:pPr>
            <a:r>
              <a:rPr lang="en-US" sz="800" dirty="0">
                <a:latin typeface="Arial" pitchFamily="34" charset="0"/>
                <a:cs typeface="Arial" pitchFamily="34" charset="0"/>
              </a:rPr>
              <a:t>Source: </a:t>
            </a:r>
            <a:r>
              <a:rPr lang="en-US" sz="800" dirty="0">
                <a:latin typeface="Arial" pitchFamily="34" charset="0"/>
                <a:cs typeface="Arial" pitchFamily="34" charset="0"/>
                <a:hlinkClick r:id="rId2"/>
              </a:rPr>
              <a:t>http://65.36.183.19/greenlee/im/99924641rev05.pdf</a:t>
            </a:r>
            <a:endParaRPr lang="en-US" sz="8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F0CEB987-7E7F-41B8-8139-9D10D774392D}" type="slidenum">
              <a:rPr lang="en-US" smtClean="0"/>
              <a:pPr/>
              <a:t>7</a:t>
            </a:fld>
            <a:endParaRPr lang="en-US"/>
          </a:p>
        </p:txBody>
      </p:sp>
    </p:spTree>
    <p:extLst>
      <p:ext uri="{BB962C8B-B14F-4D97-AF65-F5344CB8AC3E}">
        <p14:creationId xmlns:p14="http://schemas.microsoft.com/office/powerpoint/2010/main" val="682744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Rot="1" noChangeArrowheads="1"/>
          </p:cNvSpPr>
          <p:nvPr>
            <p:ph type="title"/>
          </p:nvPr>
        </p:nvSpPr>
        <p:spPr>
          <a:xfrm>
            <a:off x="457200" y="0"/>
            <a:ext cx="8229600" cy="1143000"/>
          </a:xfrm>
        </p:spPr>
        <p:txBody>
          <a:bodyPr/>
          <a:lstStyle/>
          <a:p>
            <a:pPr eaLnBrk="1" hangingPunct="1">
              <a:defRPr/>
            </a:pPr>
            <a:r>
              <a:rPr lang="en-US" sz="3600" b="1" dirty="0" smtClean="0">
                <a:solidFill>
                  <a:srgbClr val="FFFF00"/>
                </a:solidFill>
                <a:latin typeface="Arial" pitchFamily="34" charset="0"/>
                <a:cs typeface="Arial" pitchFamily="34" charset="0"/>
              </a:rPr>
              <a:t>Typical Hazards</a:t>
            </a:r>
          </a:p>
        </p:txBody>
      </p:sp>
      <p:sp>
        <p:nvSpPr>
          <p:cNvPr id="188419" name="Rectangle 3"/>
          <p:cNvSpPr>
            <a:spLocks noGrp="1" noChangeArrowheads="1"/>
          </p:cNvSpPr>
          <p:nvPr>
            <p:ph type="body" idx="1"/>
          </p:nvPr>
        </p:nvSpPr>
        <p:spPr>
          <a:xfrm>
            <a:off x="457200" y="1143000"/>
            <a:ext cx="8229600" cy="5135563"/>
          </a:xfrm>
        </p:spPr>
        <p:txBody>
          <a:bodyPr>
            <a:normAutofit/>
          </a:bodyPr>
          <a:lstStyle/>
          <a:p>
            <a:pPr>
              <a:buClr>
                <a:schemeClr val="tx1"/>
              </a:buClr>
              <a:buFontTx/>
              <a:buChar char="•"/>
              <a:defRPr/>
            </a:pPr>
            <a:r>
              <a:rPr lang="en-US" sz="2800" dirty="0" smtClean="0">
                <a:latin typeface="Arial" pitchFamily="34" charset="0"/>
                <a:cs typeface="Arial" pitchFamily="34" charset="0"/>
              </a:rPr>
              <a:t>Dropping the impact wrench from elevation</a:t>
            </a:r>
            <a:endParaRPr lang="en-US" sz="2800" dirty="0">
              <a:latin typeface="Arial" pitchFamily="34" charset="0"/>
              <a:cs typeface="Arial" pitchFamily="34" charset="0"/>
            </a:endParaRPr>
          </a:p>
          <a:p>
            <a:pPr>
              <a:lnSpc>
                <a:spcPct val="200000"/>
              </a:lnSpc>
              <a:buClr>
                <a:schemeClr val="tx1"/>
              </a:buClr>
              <a:buFontTx/>
              <a:buChar char="•"/>
              <a:defRPr/>
            </a:pPr>
            <a:r>
              <a:rPr lang="en-US" sz="2800" dirty="0" smtClean="0">
                <a:latin typeface="Arial" pitchFamily="34" charset="0"/>
                <a:cs typeface="Arial" pitchFamily="34" charset="0"/>
              </a:rPr>
              <a:t>Heat</a:t>
            </a:r>
            <a:endParaRPr lang="en-US" sz="2800" dirty="0">
              <a:latin typeface="Arial" pitchFamily="34" charset="0"/>
              <a:cs typeface="Arial" pitchFamily="34" charset="0"/>
            </a:endParaRPr>
          </a:p>
          <a:p>
            <a:pPr lvl="1">
              <a:buClr>
                <a:schemeClr val="tx1"/>
              </a:buClr>
              <a:buFontTx/>
              <a:buChar char="•"/>
              <a:defRPr/>
            </a:pPr>
            <a:r>
              <a:rPr lang="en-US" sz="2200" dirty="0">
                <a:latin typeface="Arial" pitchFamily="34" charset="0"/>
                <a:cs typeface="Arial" pitchFamily="34" charset="0"/>
              </a:rPr>
              <a:t>Impact wrench generates heat</a:t>
            </a:r>
          </a:p>
          <a:p>
            <a:pPr lvl="1">
              <a:buClr>
                <a:schemeClr val="tx1"/>
              </a:buClr>
              <a:buFontTx/>
              <a:buChar char="•"/>
              <a:defRPr/>
            </a:pPr>
            <a:r>
              <a:rPr lang="en-US" sz="2200" dirty="0">
                <a:latin typeface="Arial" pitchFamily="34" charset="0"/>
                <a:cs typeface="Arial" pitchFamily="34" charset="0"/>
              </a:rPr>
              <a:t>Contact with hot surface of impact wrench can easily burn user.</a:t>
            </a:r>
          </a:p>
          <a:p>
            <a:pPr>
              <a:lnSpc>
                <a:spcPct val="200000"/>
              </a:lnSpc>
              <a:buClr>
                <a:schemeClr val="tx1"/>
              </a:buClr>
              <a:buFontTx/>
              <a:buChar char="•"/>
              <a:defRPr/>
            </a:pPr>
            <a:r>
              <a:rPr lang="en-US" sz="2800" dirty="0" smtClean="0">
                <a:latin typeface="Arial" pitchFamily="34" charset="0"/>
                <a:cs typeface="Arial" pitchFamily="34" charset="0"/>
              </a:rPr>
              <a:t>Moving </a:t>
            </a:r>
            <a:r>
              <a:rPr lang="en-US" sz="2800" dirty="0">
                <a:latin typeface="Arial" pitchFamily="34" charset="0"/>
                <a:cs typeface="Arial" pitchFamily="34" charset="0"/>
              </a:rPr>
              <a:t>Parts</a:t>
            </a:r>
          </a:p>
          <a:p>
            <a:pPr lvl="1">
              <a:buClr>
                <a:schemeClr val="tx1"/>
              </a:buClr>
              <a:buFontTx/>
              <a:buChar char="•"/>
              <a:defRPr/>
            </a:pPr>
            <a:r>
              <a:rPr lang="en-US" sz="2200" dirty="0">
                <a:latin typeface="Arial" pitchFamily="34" charset="0"/>
                <a:cs typeface="Arial" pitchFamily="34" charset="0"/>
              </a:rPr>
              <a:t>Fingers and clothing can get </a:t>
            </a:r>
            <a:r>
              <a:rPr lang="en-US" sz="2200" dirty="0" smtClean="0">
                <a:latin typeface="Arial" pitchFamily="34" charset="0"/>
                <a:cs typeface="Arial" pitchFamily="34" charset="0"/>
              </a:rPr>
              <a:t>caught</a:t>
            </a:r>
            <a:endParaRPr lang="en-US" sz="2400" dirty="0">
              <a:latin typeface="Arial" pitchFamily="34" charset="0"/>
              <a:cs typeface="Arial" pitchFamily="34" charset="0"/>
            </a:endParaRPr>
          </a:p>
          <a:p>
            <a:pPr>
              <a:lnSpc>
                <a:spcPct val="200000"/>
              </a:lnSpc>
              <a:buClr>
                <a:schemeClr val="tx1"/>
              </a:buClr>
              <a:buFontTx/>
              <a:buChar char="•"/>
              <a:defRPr/>
            </a:pPr>
            <a:r>
              <a:rPr lang="en-US" sz="2800" dirty="0" smtClean="0">
                <a:latin typeface="Arial" pitchFamily="34" charset="0"/>
                <a:cs typeface="Arial" pitchFamily="34" charset="0"/>
              </a:rPr>
              <a:t>Noise</a:t>
            </a:r>
            <a:endParaRPr lang="en-US" sz="2800" dirty="0">
              <a:latin typeface="Arial" pitchFamily="34" charset="0"/>
              <a:cs typeface="Arial" pitchFamily="34" charset="0"/>
            </a:endParaRPr>
          </a:p>
        </p:txBody>
      </p:sp>
      <p:sp>
        <p:nvSpPr>
          <p:cNvPr id="9220" name="Text Box 4"/>
          <p:cNvSpPr txBox="1">
            <a:spLocks noChangeArrowheads="1"/>
          </p:cNvSpPr>
          <p:nvPr/>
        </p:nvSpPr>
        <p:spPr bwMode="auto">
          <a:xfrm>
            <a:off x="609600" y="6642556"/>
            <a:ext cx="8001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spcBef>
                <a:spcPct val="50000"/>
              </a:spcBef>
            </a:pPr>
            <a:r>
              <a:rPr lang="en-US" sz="800" dirty="0">
                <a:latin typeface="Arial" pitchFamily="34" charset="0"/>
                <a:cs typeface="Arial" pitchFamily="34" charset="0"/>
              </a:rPr>
              <a:t>Source: </a:t>
            </a:r>
            <a:r>
              <a:rPr lang="en-US" sz="800" dirty="0">
                <a:latin typeface="Arial" pitchFamily="34" charset="0"/>
                <a:cs typeface="Arial" pitchFamily="34" charset="0"/>
                <a:hlinkClick r:id="rId2"/>
              </a:rPr>
              <a:t>http://65.36.183.19/greenlee/im/99924641rev05.pdf</a:t>
            </a:r>
            <a:endParaRPr lang="en-US" sz="8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F0CEB987-7E7F-41B8-8139-9D10D774392D}" type="slidenum">
              <a:rPr lang="en-US" smtClean="0"/>
              <a:pPr/>
              <a:t>8</a:t>
            </a:fld>
            <a:endParaRPr lang="en-US"/>
          </a:p>
        </p:txBody>
      </p:sp>
    </p:spTree>
    <p:extLst>
      <p:ext uri="{BB962C8B-B14F-4D97-AF65-F5344CB8AC3E}">
        <p14:creationId xmlns:p14="http://schemas.microsoft.com/office/powerpoint/2010/main" val="13418368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09800"/>
            <a:ext cx="7772400" cy="2438400"/>
          </a:xfrm>
        </p:spPr>
        <p:txBody>
          <a:bodyPr>
            <a:normAutofit/>
          </a:bodyPr>
          <a:lstStyle/>
          <a:p>
            <a:r>
              <a:rPr lang="en-US" sz="3600" cap="none" dirty="0" smtClean="0">
                <a:solidFill>
                  <a:srgbClr val="FFFF00"/>
                </a:solidFill>
                <a:latin typeface="Arial" pitchFamily="34" charset="0"/>
                <a:cs typeface="Arial" pitchFamily="34" charset="0"/>
              </a:rPr>
              <a:t>There Was One Worker Fatality Investigated </a:t>
            </a:r>
            <a:r>
              <a:rPr lang="en-US" sz="3600" cap="none" dirty="0">
                <a:solidFill>
                  <a:srgbClr val="FFFF00"/>
                </a:solidFill>
                <a:latin typeface="Arial" pitchFamily="34" charset="0"/>
                <a:cs typeface="Arial" pitchFamily="34" charset="0"/>
              </a:rPr>
              <a:t>B</a:t>
            </a:r>
            <a:r>
              <a:rPr lang="en-US" sz="3600" cap="none" dirty="0" smtClean="0">
                <a:solidFill>
                  <a:srgbClr val="FFFF00"/>
                </a:solidFill>
                <a:latin typeface="Arial" pitchFamily="34" charset="0"/>
                <a:cs typeface="Arial" pitchFamily="34" charset="0"/>
              </a:rPr>
              <a:t>y OSHA Between</a:t>
            </a:r>
            <a:br>
              <a:rPr lang="en-US" sz="3600" cap="none" dirty="0" smtClean="0">
                <a:solidFill>
                  <a:srgbClr val="FFFF00"/>
                </a:solidFill>
                <a:latin typeface="Arial" pitchFamily="34" charset="0"/>
                <a:cs typeface="Arial" pitchFamily="34" charset="0"/>
              </a:rPr>
            </a:br>
            <a:r>
              <a:rPr lang="en-US" sz="3600" cap="none" dirty="0" smtClean="0">
                <a:solidFill>
                  <a:srgbClr val="FFFF00"/>
                </a:solidFill>
                <a:latin typeface="Arial" pitchFamily="34" charset="0"/>
                <a:cs typeface="Arial" pitchFamily="34" charset="0"/>
              </a:rPr>
              <a:t>1990-2009</a:t>
            </a:r>
            <a:endParaRPr lang="en-US" sz="3600" cap="none" dirty="0">
              <a:solidFill>
                <a:srgbClr val="FFFF00"/>
              </a:solidFill>
              <a:latin typeface="Arial" pitchFamily="34" charset="0"/>
              <a:cs typeface="Arial" pitchFamily="34" charset="0"/>
            </a:endParaRPr>
          </a:p>
        </p:txBody>
      </p:sp>
      <p:sp>
        <p:nvSpPr>
          <p:cNvPr id="3" name="Rectangle 9"/>
          <p:cNvSpPr>
            <a:spLocks noChangeArrowheads="1"/>
          </p:cNvSpPr>
          <p:nvPr/>
        </p:nvSpPr>
        <p:spPr bwMode="auto">
          <a:xfrm>
            <a:off x="5778976" y="6400800"/>
            <a:ext cx="336502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800" dirty="0" smtClean="0">
                <a:latin typeface="Arial" pitchFamily="34" charset="0"/>
                <a:cs typeface="Arial" pitchFamily="34" charset="0"/>
                <a:sym typeface="Tahoma" pitchFamily="34" charset="0"/>
              </a:rPr>
              <a:t>Source: Extracted from OSHA Accident Investigation Data 1990-2009</a:t>
            </a:r>
            <a:endParaRPr lang="en-US" sz="800" dirty="0">
              <a:latin typeface="Arial" pitchFamily="34" charset="0"/>
              <a:cs typeface="Arial" pitchFamily="34" charset="0"/>
              <a:sym typeface="Tahoma" pitchFamily="34" charset="0"/>
            </a:endParaRPr>
          </a:p>
        </p:txBody>
      </p:sp>
      <p:sp>
        <p:nvSpPr>
          <p:cNvPr id="4" name="Slide Number Placeholder 3"/>
          <p:cNvSpPr>
            <a:spLocks noGrp="1"/>
          </p:cNvSpPr>
          <p:nvPr>
            <p:ph type="sldNum" sz="quarter" idx="12"/>
          </p:nvPr>
        </p:nvSpPr>
        <p:spPr/>
        <p:txBody>
          <a:bodyPr/>
          <a:lstStyle/>
          <a:p>
            <a:fld id="{F0CEB987-7E7F-41B8-8139-9D10D774392D}"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493</TotalTime>
  <Words>564</Words>
  <Application>Microsoft Office PowerPoint</Application>
  <PresentationFormat>On-screen Show (4:3)</PresentationFormat>
  <Paragraphs>102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Impact Wrench Safety</vt:lpstr>
      <vt:lpstr>Impact Wrenches</vt:lpstr>
      <vt:lpstr>Power Sources for Impact Wrenches</vt:lpstr>
      <vt:lpstr>Types of Impact Wrenches</vt:lpstr>
      <vt:lpstr>Industry Uses</vt:lpstr>
      <vt:lpstr>Industry Uses</vt:lpstr>
      <vt:lpstr>Typical Hazards</vt:lpstr>
      <vt:lpstr>Typical Hazards</vt:lpstr>
      <vt:lpstr>There Was One Worker Fatality Investigated By OSHA Between 1990-2009</vt:lpstr>
      <vt:lpstr>Fatality Example</vt:lpstr>
      <vt:lpstr>OSHA Regulations</vt:lpstr>
      <vt:lpstr>Safe Work Practices</vt:lpstr>
      <vt:lpstr>Safe Work Practices</vt:lpstr>
      <vt:lpstr>Safe Work Practices</vt:lpstr>
      <vt:lpstr>Think Safety  Work Safely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Wrench Safety</dc:title>
  <dc:creator>John</dc:creator>
  <cp:lastModifiedBy>Hinze</cp:lastModifiedBy>
  <cp:revision>26</cp:revision>
  <dcterms:created xsi:type="dcterms:W3CDTF">2011-04-06T15:12:21Z</dcterms:created>
  <dcterms:modified xsi:type="dcterms:W3CDTF">2013-02-16T23:44:08Z</dcterms:modified>
</cp:coreProperties>
</file>