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2"/>
  </p:notesMasterIdLst>
  <p:sldIdLst>
    <p:sldId id="256" r:id="rId2"/>
    <p:sldId id="257" r:id="rId3"/>
    <p:sldId id="258" r:id="rId4"/>
    <p:sldId id="259" r:id="rId5"/>
    <p:sldId id="260" r:id="rId6"/>
    <p:sldId id="272" r:id="rId7"/>
    <p:sldId id="276" r:id="rId8"/>
    <p:sldId id="265" r:id="rId9"/>
    <p:sldId id="271" r:id="rId10"/>
    <p:sldId id="274" r:id="rId11"/>
    <p:sldId id="262" r:id="rId12"/>
    <p:sldId id="269" r:id="rId13"/>
    <p:sldId id="266" r:id="rId14"/>
    <p:sldId id="275" r:id="rId15"/>
    <p:sldId id="263" r:id="rId16"/>
    <p:sldId id="267" r:id="rId17"/>
    <p:sldId id="268" r:id="rId18"/>
    <p:sldId id="277" r:id="rId19"/>
    <p:sldId id="270" r:id="rId20"/>
    <p:sldId id="26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72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67F3CD-3F71-46BD-8A6B-E92A15BE816B}" type="datetimeFigureOut">
              <a:rPr lang="en-US" smtClean="0"/>
              <a:t>4/29/2013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0CE718-B739-41D0-97A9-4C6DCA0193BF}" type="slidenum">
              <a:rPr lang="en-US" smtClean="0"/>
              <a:t>‹#›</a:t>
            </a:fld>
            <a:endParaRPr lang="en-US"/>
          </a:p>
        </p:txBody>
      </p:sp>
    </p:spTree>
    <p:extLst>
      <p:ext uri="{BB962C8B-B14F-4D97-AF65-F5344CB8AC3E}">
        <p14:creationId xmlns:p14="http://schemas.microsoft.com/office/powerpoint/2010/main" val="3535916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5FE809F-250A-4171-8C95-E1E2616EE343}" type="datetime1">
              <a:rPr lang="en-US" smtClean="0"/>
              <a:t>4/29/2013</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907327-806F-42D1-A744-6011179DE7AD}" type="datetime1">
              <a:rPr lang="en-US" smtClean="0"/>
              <a:t>4/29/2013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A3925D-5BE7-4394-9CD8-70CDECF19D25}" type="datetime1">
              <a:rPr lang="en-US" smtClean="0"/>
              <a:t>4/29/2013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0BC7F7-5E7B-491E-AC1D-C054D58831D2}" type="datetime1">
              <a:rPr lang="en-US" smtClean="0"/>
              <a:t>4/29/2013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40392DF-977B-46E7-A217-C71B5A7C8B3E}" type="datetime1">
              <a:rPr lang="en-US" smtClean="0"/>
              <a:t>4/29/2013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12D1C62-4C67-4D78-829E-2BBB06732AC5}" type="datetime1">
              <a:rPr lang="en-US" smtClean="0"/>
              <a:t>4/29/2013</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83BB92B-F54E-4394-AD75-8F501C099C20}" type="datetime1">
              <a:rPr lang="en-US" smtClean="0"/>
              <a:t>4/29/2013</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D2F7A8C-885E-4D1C-BE78-B162CDD49DFF}" type="datetime1">
              <a:rPr lang="en-US" smtClean="0"/>
              <a:t>4/29/2013</a:t>
            </a:fld>
            <a:endParaRPr lang="en-US"/>
          </a:p>
        </p:txBody>
      </p:sp>
      <p:sp>
        <p:nvSpPr>
          <p:cNvPr id="8" name="Slide Number Placeholder 7"/>
          <p:cNvSpPr>
            <a:spLocks noGrp="1"/>
          </p:cNvSpPr>
          <p:nvPr>
            <p:ph type="sldNum" sz="quarter" idx="11"/>
          </p:nvPr>
        </p:nvSpPr>
        <p:spPr/>
        <p:txBody>
          <a:bodyPr/>
          <a:lstStyle/>
          <a:p>
            <a:fld id="{2C6B1FF6-39B9-40F5-8B67-33C6354A3D4F}" type="slidenum">
              <a:rPr kumimoji="0" lang="en-US" smtClean="0"/>
              <a:pPr/>
              <a:t>‹#›</a:t>
            </a:fld>
            <a:endParaRPr kumimoji="0" lang="en-US" dirty="0"/>
          </a:p>
        </p:txBody>
      </p:sp>
      <p:sp>
        <p:nvSpPr>
          <p:cNvPr id="9" name="Footer Placeholder 8"/>
          <p:cNvSpPr>
            <a:spLocks noGrp="1"/>
          </p:cNvSpPr>
          <p:nvPr>
            <p:ph type="ftr" sz="quarter" idx="12"/>
          </p:nvPr>
        </p:nvSpPr>
        <p:spPr/>
        <p:txBody>
          <a:bodyPr/>
          <a:lstStyle/>
          <a:p>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0F7ABB-6383-4749-9DB2-09B70C427159}" type="datetime1">
              <a:rPr lang="en-US" smtClean="0"/>
              <a:t>4/29/2013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A4B405-C033-457E-813D-E3E83B66BF96}" type="datetime1">
              <a:rPr lang="en-US" smtClean="0"/>
              <a:t>4/29/2013</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a:xfrm>
            <a:off x="8156448" y="6422064"/>
            <a:ext cx="762000" cy="365125"/>
          </a:xfrm>
        </p:spPr>
        <p:txBody>
          <a:bodyPr/>
          <a:lstStyle/>
          <a:p>
            <a:fld id="{2C6B1FF6-39B9-40F5-8B67-33C6354A3D4F}" type="slidenum">
              <a:rPr kumimoji="0" lang="en-US" smtClean="0"/>
              <a:pPr/>
              <a:t>‹#›</a:t>
            </a:fld>
            <a:endParaRPr kumimoji="0" lang="en-US" dirty="0">
              <a:solidFill>
                <a:schemeClr val="accent3">
                  <a:shade val="75000"/>
                </a:scheme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251D4A28-DFDB-48BC-8F4A-365FC196D195}" type="datetime1">
              <a:rPr lang="en-US" smtClean="0"/>
              <a:t>4/29/2013</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lgn="r" eaLnBrk="1" latinLnBrk="0" hangingPunct="1"/>
            <a:fld id="{F530A12E-7D5A-4076-8894-3C9EDAE50D52}" type="datetime1">
              <a:rPr lang="en-US" smtClean="0"/>
              <a:t>4/29/2013</a:t>
            </a:fld>
            <a:endParaRPr lang="en-US" sz="1400" dirty="0">
              <a:solidFill>
                <a:srgbClr val="FFFFFF"/>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l" eaLnBrk="1" latinLnBrk="0" hangingPunct="1"/>
            <a:endParaRPr kumimoji="0" lang="en-US" dirty="0">
              <a:solidFill>
                <a:srgbClr val="FFFFFF"/>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524000" y="457200"/>
            <a:ext cx="6553200" cy="1754326"/>
          </a:xfrm>
          <a:prstGeom prst="rect">
            <a:avLst/>
          </a:prstGeom>
          <a:noFill/>
        </p:spPr>
        <p:txBody>
          <a:bodyPr wrap="square" rtlCol="0">
            <a:spAutoFit/>
          </a:bodyPr>
          <a:lstStyle/>
          <a:p>
            <a:pPr algn="ctr"/>
            <a:r>
              <a:rPr lang="en-US" sz="5400" dirty="0" smtClean="0">
                <a:solidFill>
                  <a:schemeClr val="accent2">
                    <a:lumMod val="60000"/>
                    <a:lumOff val="40000"/>
                  </a:schemeClr>
                </a:solidFill>
                <a:latin typeface="Arial" pitchFamily="34" charset="0"/>
                <a:cs typeface="Arial" pitchFamily="34" charset="0"/>
              </a:rPr>
              <a:t>HYDRUALIC BOOM CRANE SAFETY</a:t>
            </a:r>
            <a:endParaRPr lang="en-US" sz="5400" dirty="0">
              <a:solidFill>
                <a:schemeClr val="accent2">
                  <a:lumMod val="60000"/>
                  <a:lumOff val="40000"/>
                </a:schemeClr>
              </a:solidFill>
              <a:latin typeface="Arial" pitchFamily="34" charset="0"/>
              <a:cs typeface="Arial" pitchFamily="34" charset="0"/>
            </a:endParaRPr>
          </a:p>
        </p:txBody>
      </p:sp>
      <p:pic>
        <p:nvPicPr>
          <p:cNvPr id="3075" name="Picture 3"/>
          <p:cNvPicPr>
            <a:picLocks noChangeAspect="1" noChangeArrowheads="1"/>
          </p:cNvPicPr>
          <p:nvPr/>
        </p:nvPicPr>
        <p:blipFill>
          <a:blip r:embed="rId2" cstate="print"/>
          <a:srcRect/>
          <a:stretch>
            <a:fillRect/>
          </a:stretch>
        </p:blipFill>
        <p:spPr bwMode="auto">
          <a:xfrm>
            <a:off x="2362200" y="2414587"/>
            <a:ext cx="4443413" cy="4443413"/>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2C6B1FF6-39B9-40F5-8B67-33C6354A3D4F}" type="slidenum">
              <a:rPr kumimoji="0" lang="en-US" smtClean="0"/>
              <a:pPr/>
              <a:t>1</a:t>
            </a:fld>
            <a:endParaRPr kumimoji="0" lang="en-US" dirty="0">
              <a:solidFill>
                <a:schemeClr val="accent3">
                  <a:shade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solidFill>
                  <a:schemeClr val="accent2">
                    <a:lumMod val="60000"/>
                    <a:lumOff val="40000"/>
                  </a:schemeClr>
                </a:solidFill>
                <a:latin typeface="Arial" pitchFamily="34" charset="0"/>
                <a:cs typeface="Arial" pitchFamily="34" charset="0"/>
              </a:rPr>
              <a:t>Case Studies</a:t>
            </a:r>
            <a:endParaRPr lang="en-US" sz="5400" dirty="0"/>
          </a:p>
        </p:txBody>
      </p:sp>
      <p:sp>
        <p:nvSpPr>
          <p:cNvPr id="3" name="Content Placeholder 2"/>
          <p:cNvSpPr>
            <a:spLocks noGrp="1"/>
          </p:cNvSpPr>
          <p:nvPr>
            <p:ph idx="1"/>
          </p:nvPr>
        </p:nvSpPr>
        <p:spPr>
          <a:xfrm>
            <a:off x="457200" y="1295400"/>
            <a:ext cx="7467600" cy="4525963"/>
          </a:xfrm>
        </p:spPr>
        <p:txBody>
          <a:bodyPr>
            <a:normAutofit fontScale="77500" lnSpcReduction="20000"/>
          </a:bodyPr>
          <a:lstStyle/>
          <a:p>
            <a:pPr>
              <a:buNone/>
            </a:pPr>
            <a:r>
              <a:rPr lang="en-US" dirty="0" smtClean="0"/>
              <a:t>	   </a:t>
            </a:r>
            <a:r>
              <a:rPr lang="en-US" dirty="0" smtClean="0">
                <a:solidFill>
                  <a:schemeClr val="accent2">
                    <a:lumMod val="40000"/>
                    <a:lumOff val="60000"/>
                  </a:schemeClr>
                </a:solidFill>
              </a:rPr>
              <a:t>A </a:t>
            </a:r>
            <a:r>
              <a:rPr lang="en-US" dirty="0" smtClean="0"/>
              <a:t>young truck driver and his employer were electrocuted when the boom of a truck-mounted crane contacted a 7,200-volt conductor of an overhead power line. The driver had backed the truck up the steeply sloped driveway under a power line.</a:t>
            </a:r>
          </a:p>
          <a:p>
            <a:pPr>
              <a:buNone/>
            </a:pPr>
            <a:r>
              <a:rPr lang="en-US" dirty="0" smtClean="0"/>
              <a:t>        The tip of the crane boom contacted a conductor of the overhead power line and completed a path to ground through the truck and the driver. The company president attempted to render assistance and apparently contacted the truck, completing a path to </a:t>
            </a:r>
            <a:r>
              <a:rPr lang="en-US" sz="3400" dirty="0" smtClean="0"/>
              <a:t>ground</a:t>
            </a:r>
            <a:r>
              <a:rPr lang="en-US" dirty="0" smtClean="0"/>
              <a:t> through his body. He died on the scene. The truck driver died a short time later.</a:t>
            </a:r>
            <a:endParaRPr lang="en-US" sz="2400" dirty="0"/>
          </a:p>
        </p:txBody>
      </p:sp>
      <p:pic>
        <p:nvPicPr>
          <p:cNvPr id="6" name="Picture 1" descr="C:\Users\Justin\Pictures\Cranesafety\cranesafety3.jpg"/>
          <p:cNvPicPr>
            <a:picLocks noChangeArrowheads="1"/>
          </p:cNvPicPr>
          <p:nvPr/>
        </p:nvPicPr>
        <p:blipFill>
          <a:blip r:embed="rId2" cstate="print"/>
          <a:srcRect/>
          <a:stretch>
            <a:fillRect/>
          </a:stretch>
        </p:blipFill>
        <p:spPr bwMode="auto">
          <a:xfrm>
            <a:off x="2590800" y="5257800"/>
            <a:ext cx="6553200" cy="1600200"/>
          </a:xfrm>
          <a:prstGeom prst="rect">
            <a:avLst/>
          </a:prstGeom>
          <a:noFill/>
        </p:spPr>
      </p:pic>
      <p:sp>
        <p:nvSpPr>
          <p:cNvPr id="5" name="Rectangle 4"/>
          <p:cNvSpPr/>
          <p:nvPr/>
        </p:nvSpPr>
        <p:spPr>
          <a:xfrm>
            <a:off x="0" y="6488668"/>
            <a:ext cx="2403222" cy="369332"/>
          </a:xfrm>
          <a:prstGeom prst="rect">
            <a:avLst/>
          </a:prstGeom>
        </p:spPr>
        <p:txBody>
          <a:bodyPr wrap="none">
            <a:spAutoFit/>
          </a:bodyPr>
          <a:lstStyle/>
          <a:p>
            <a:r>
              <a:rPr lang="en-US" dirty="0" smtClean="0">
                <a:solidFill>
                  <a:schemeClr val="accent2">
                    <a:lumMod val="40000"/>
                    <a:lumOff val="60000"/>
                  </a:schemeClr>
                </a:solidFill>
              </a:rPr>
              <a:t>1926.550 (a) 15(</a:t>
            </a:r>
            <a:r>
              <a:rPr lang="en-US" dirty="0" err="1" smtClean="0">
                <a:solidFill>
                  <a:schemeClr val="accent2">
                    <a:lumMod val="40000"/>
                    <a:lumOff val="60000"/>
                  </a:schemeClr>
                </a:solidFill>
              </a:rPr>
              <a:t>i</a:t>
            </a:r>
            <a:r>
              <a:rPr lang="en-US" dirty="0" smtClean="0">
                <a:solidFill>
                  <a:schemeClr val="accent2">
                    <a:lumMod val="40000"/>
                    <a:lumOff val="60000"/>
                  </a:schemeClr>
                </a:solidFill>
              </a:rPr>
              <a:t>), (ii)</a:t>
            </a:r>
            <a:endParaRPr lang="en-US" dirty="0"/>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a:t>10</a:t>
            </a:fld>
            <a:endParaRPr kumimoji="0"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solidFill>
                  <a:schemeClr val="accent2">
                    <a:lumMod val="60000"/>
                    <a:lumOff val="40000"/>
                  </a:schemeClr>
                </a:solidFill>
                <a:latin typeface="Arial" pitchFamily="34" charset="0"/>
                <a:cs typeface="Arial" pitchFamily="34" charset="0"/>
              </a:rPr>
              <a:t>OSHA Regulations</a:t>
            </a:r>
            <a:endParaRPr lang="en-US" sz="5400" dirty="0">
              <a:solidFill>
                <a:schemeClr val="accent2">
                  <a:lumMod val="60000"/>
                  <a:lumOff val="40000"/>
                </a:schemeClr>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92500"/>
          </a:bodyPr>
          <a:lstStyle/>
          <a:p>
            <a:pPr>
              <a:buNone/>
            </a:pPr>
            <a:r>
              <a:rPr lang="en-US" sz="2400" dirty="0" smtClean="0">
                <a:solidFill>
                  <a:schemeClr val="accent2">
                    <a:lumMod val="40000"/>
                    <a:lumOff val="60000"/>
                  </a:schemeClr>
                </a:solidFill>
              </a:rPr>
              <a:t>	</a:t>
            </a:r>
            <a:r>
              <a:rPr lang="en-US" sz="2400" b="1" dirty="0" smtClean="0"/>
              <a:t>Crane operations primarily regulated by subpart N of OSHA regulations</a:t>
            </a:r>
          </a:p>
          <a:p>
            <a:r>
              <a:rPr lang="en-US" sz="2400" dirty="0" smtClean="0"/>
              <a:t>1926.550 (a) 15(</a:t>
            </a:r>
            <a:r>
              <a:rPr lang="en-US" sz="2400" dirty="0" err="1" smtClean="0"/>
              <a:t>i</a:t>
            </a:r>
            <a:r>
              <a:rPr lang="en-US" sz="2400" dirty="0" smtClean="0"/>
              <a:t>)- For lines rated 50kV  or below, minimum clearance between the lines and any part of the crane or load shall be 10’</a:t>
            </a:r>
          </a:p>
          <a:p>
            <a:r>
              <a:rPr lang="en-US" sz="2400" dirty="0" smtClean="0"/>
              <a:t>15(ii)- For lines rated over 50kV, minimum clearance between the lines and any part of the crane or load shall be 10’ plus 1’ for every 30 kV over 50kV.</a:t>
            </a:r>
          </a:p>
          <a:p>
            <a:r>
              <a:rPr lang="en-US" sz="2400" dirty="0" smtClean="0"/>
              <a:t>15(iii)- In transit with no load and boom lowered the equipment clearance shall be a minimum of 4’ for voltages less the 50kV, 10’ for voltages 50-345kV, and 16’ for voltages up to and including 745kV </a:t>
            </a:r>
          </a:p>
          <a:p>
            <a:endParaRPr lang="en-US" dirty="0"/>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a:t>11</a:t>
            </a:fld>
            <a:endParaRPr kumimoji="0"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solidFill>
                  <a:schemeClr val="accent2">
                    <a:lumMod val="60000"/>
                    <a:lumOff val="40000"/>
                  </a:schemeClr>
                </a:solidFill>
                <a:latin typeface="Arial" pitchFamily="34" charset="0"/>
                <a:cs typeface="Arial" pitchFamily="34" charset="0"/>
              </a:rPr>
              <a:t>OSHA Regulations</a:t>
            </a:r>
            <a:endParaRPr lang="en-US" sz="5400" dirty="0">
              <a:solidFill>
                <a:schemeClr val="accent2">
                  <a:lumMod val="60000"/>
                  <a:lumOff val="40000"/>
                </a:schemeClr>
              </a:solidFill>
              <a:latin typeface="+mn-lt"/>
            </a:endParaRPr>
          </a:p>
        </p:txBody>
      </p:sp>
      <p:sp>
        <p:nvSpPr>
          <p:cNvPr id="3" name="Content Placeholder 2"/>
          <p:cNvSpPr>
            <a:spLocks noGrp="1"/>
          </p:cNvSpPr>
          <p:nvPr>
            <p:ph idx="1"/>
          </p:nvPr>
        </p:nvSpPr>
        <p:spPr/>
        <p:txBody>
          <a:bodyPr>
            <a:normAutofit/>
          </a:bodyPr>
          <a:lstStyle/>
          <a:p>
            <a:r>
              <a:rPr lang="en-US" sz="2400" dirty="0" smtClean="0"/>
              <a:t>19- All employees shall be kept clear of loads about to be lifted and or suspended loads</a:t>
            </a:r>
          </a:p>
          <a:p>
            <a:r>
              <a:rPr lang="en-US" sz="2400" dirty="0" smtClean="0"/>
              <a:t>(g) 6(iii)- Tag lines shall be used unless their use creates and unsafe condition</a:t>
            </a:r>
          </a:p>
          <a:p>
            <a:r>
              <a:rPr lang="en-US" sz="2400" dirty="0" smtClean="0"/>
              <a:t>(g) 6(iv)- The crane or derrick operator shall remain at the controls at all times when the crane engine is running and the platform occupied</a:t>
            </a:r>
          </a:p>
          <a:p>
            <a:r>
              <a:rPr lang="en-US" sz="2400" dirty="0" smtClean="0"/>
              <a:t>1926.552 (a)2- Rated load capacities, recommended operating speeds, and special hazard warnings or instructions shall be posted on the cars and platforms</a:t>
            </a:r>
          </a:p>
          <a:p>
            <a:endParaRPr lang="en-US" sz="2400" dirty="0">
              <a:solidFill>
                <a:schemeClr val="accent2">
                  <a:lumMod val="40000"/>
                  <a:lumOff val="60000"/>
                </a:schemeClr>
              </a:solidFill>
            </a:endParaRPr>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a:t>12</a:t>
            </a:fld>
            <a:endParaRPr kumimoji="0"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dirty="0" smtClean="0">
                <a:solidFill>
                  <a:schemeClr val="accent2">
                    <a:lumMod val="60000"/>
                    <a:lumOff val="40000"/>
                  </a:schemeClr>
                </a:solidFill>
                <a:latin typeface="+mn-lt"/>
              </a:rPr>
              <a:t>Personal Protective Equipment</a:t>
            </a:r>
            <a:endParaRPr lang="en-US" sz="5400" dirty="0">
              <a:solidFill>
                <a:schemeClr val="accent2">
                  <a:lumMod val="60000"/>
                  <a:lumOff val="40000"/>
                </a:schemeClr>
              </a:solidFill>
              <a:latin typeface="+mn-lt"/>
            </a:endParaRPr>
          </a:p>
        </p:txBody>
      </p:sp>
      <p:sp>
        <p:nvSpPr>
          <p:cNvPr id="3" name="Content Placeholder 2"/>
          <p:cNvSpPr>
            <a:spLocks noGrp="1"/>
          </p:cNvSpPr>
          <p:nvPr>
            <p:ph idx="1"/>
          </p:nvPr>
        </p:nvSpPr>
        <p:spPr/>
        <p:txBody>
          <a:bodyPr/>
          <a:lstStyle/>
          <a:p>
            <a:r>
              <a:rPr lang="en-US" sz="2400" dirty="0" smtClean="0"/>
              <a:t>Hard hats</a:t>
            </a:r>
          </a:p>
          <a:p>
            <a:r>
              <a:rPr lang="en-US" sz="2400" dirty="0" smtClean="0"/>
              <a:t>Gloves</a:t>
            </a:r>
          </a:p>
          <a:p>
            <a:r>
              <a:rPr lang="en-US" sz="2400" dirty="0" smtClean="0"/>
              <a:t>ANSI 85 safety glasses</a:t>
            </a:r>
          </a:p>
          <a:p>
            <a:r>
              <a:rPr lang="en-US" sz="2400" dirty="0" smtClean="0"/>
              <a:t>Steel-toed boots</a:t>
            </a:r>
          </a:p>
          <a:p>
            <a:r>
              <a:rPr lang="en-US" sz="2400" dirty="0" smtClean="0"/>
              <a:t>Safety vests</a:t>
            </a:r>
          </a:p>
          <a:p>
            <a:r>
              <a:rPr lang="en-US" sz="2400" dirty="0" smtClean="0"/>
              <a:t>Jeans and shirts with 4” sleeves</a:t>
            </a:r>
          </a:p>
          <a:p>
            <a:pPr>
              <a:buNone/>
            </a:pPr>
            <a:endParaRPr lang="en-US" dirty="0"/>
          </a:p>
        </p:txBody>
      </p:sp>
      <p:pic>
        <p:nvPicPr>
          <p:cNvPr id="1026" name="Picture 2" descr="http://www.faqs.org/photo-dict/photofiles/list/1510/2034safety_goggles.jpg"/>
          <p:cNvPicPr>
            <a:picLocks noChangeAspect="1" noChangeArrowheads="1"/>
          </p:cNvPicPr>
          <p:nvPr/>
        </p:nvPicPr>
        <p:blipFill>
          <a:blip r:embed="rId2" cstate="print"/>
          <a:srcRect/>
          <a:stretch>
            <a:fillRect/>
          </a:stretch>
        </p:blipFill>
        <p:spPr bwMode="auto">
          <a:xfrm>
            <a:off x="0" y="4572000"/>
            <a:ext cx="3048000" cy="2286000"/>
          </a:xfrm>
          <a:prstGeom prst="rect">
            <a:avLst/>
          </a:prstGeom>
          <a:noFill/>
        </p:spPr>
      </p:pic>
      <p:pic>
        <p:nvPicPr>
          <p:cNvPr id="1028" name="Picture 4" descr="http://zattoo.com/files/images/hard_hat.jpg"/>
          <p:cNvPicPr>
            <a:picLocks noChangeArrowheads="1"/>
          </p:cNvPicPr>
          <p:nvPr/>
        </p:nvPicPr>
        <p:blipFill>
          <a:blip r:embed="rId3" cstate="print"/>
          <a:srcRect/>
          <a:stretch>
            <a:fillRect/>
          </a:stretch>
        </p:blipFill>
        <p:spPr bwMode="auto">
          <a:xfrm>
            <a:off x="3048000" y="4572000"/>
            <a:ext cx="3044952" cy="2286000"/>
          </a:xfrm>
          <a:prstGeom prst="rect">
            <a:avLst/>
          </a:prstGeom>
          <a:noFill/>
        </p:spPr>
      </p:pic>
      <p:pic>
        <p:nvPicPr>
          <p:cNvPr id="1030" name="Picture 6" descr="http://www.safehomeproducts.com/shp2/data/pictures/Safety_Vest_300x300.jpg"/>
          <p:cNvPicPr>
            <a:picLocks noChangeArrowheads="1"/>
          </p:cNvPicPr>
          <p:nvPr/>
        </p:nvPicPr>
        <p:blipFill>
          <a:blip r:embed="rId4" cstate="print"/>
          <a:srcRect/>
          <a:stretch>
            <a:fillRect/>
          </a:stretch>
        </p:blipFill>
        <p:spPr bwMode="auto">
          <a:xfrm>
            <a:off x="6099048" y="4572000"/>
            <a:ext cx="3044952" cy="2286000"/>
          </a:xfrm>
          <a:prstGeom prst="rect">
            <a:avLst/>
          </a:prstGeom>
          <a:noFill/>
        </p:spPr>
      </p:pic>
      <p:sp>
        <p:nvSpPr>
          <p:cNvPr id="4" name="Slide Number Placeholder 3"/>
          <p:cNvSpPr>
            <a:spLocks noGrp="1"/>
          </p:cNvSpPr>
          <p:nvPr>
            <p:ph type="sldNum" sz="quarter" idx="12"/>
          </p:nvPr>
        </p:nvSpPr>
        <p:spPr/>
        <p:txBody>
          <a:bodyPr/>
          <a:lstStyle/>
          <a:p>
            <a:fld id="{2C6B1FF6-39B9-40F5-8B67-33C6354A3D4F}" type="slidenum">
              <a:rPr kumimoji="0" lang="en-US" smtClean="0"/>
              <a:pPr/>
              <a:t>13</a:t>
            </a:fld>
            <a:endParaRPr kumimoji="0"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solidFill>
                  <a:schemeClr val="accent2">
                    <a:lumMod val="60000"/>
                    <a:lumOff val="40000"/>
                  </a:schemeClr>
                </a:solidFill>
                <a:latin typeface="+mn-lt"/>
              </a:rPr>
              <a:t>Safe Work Practices</a:t>
            </a:r>
            <a:endParaRPr lang="en-US" sz="5400" dirty="0">
              <a:solidFill>
                <a:schemeClr val="accent2">
                  <a:lumMod val="60000"/>
                  <a:lumOff val="40000"/>
                </a:schemeClr>
              </a:solidFill>
              <a:latin typeface="+mn-lt"/>
            </a:endParaRPr>
          </a:p>
        </p:txBody>
      </p:sp>
      <p:sp>
        <p:nvSpPr>
          <p:cNvPr id="3" name="Content Placeholder 2"/>
          <p:cNvSpPr>
            <a:spLocks noGrp="1"/>
          </p:cNvSpPr>
          <p:nvPr>
            <p:ph idx="1"/>
          </p:nvPr>
        </p:nvSpPr>
        <p:spPr/>
        <p:txBody>
          <a:bodyPr/>
          <a:lstStyle/>
          <a:p>
            <a:pPr algn="ctr">
              <a:buNone/>
            </a:pPr>
            <a:r>
              <a:rPr lang="en-US" sz="2400" b="1" dirty="0" smtClean="0"/>
              <a:t>Working Around Electric Power Lines</a:t>
            </a:r>
          </a:p>
          <a:p>
            <a:r>
              <a:rPr lang="en-US" sz="2400" dirty="0" smtClean="0"/>
              <a:t>Maintain at least minimum distances from power lines as required by OSHA regulations</a:t>
            </a:r>
          </a:p>
          <a:p>
            <a:r>
              <a:rPr lang="en-US" sz="2400" dirty="0" smtClean="0"/>
              <a:t>Ensure the use of a spotter for the crane operator</a:t>
            </a:r>
          </a:p>
          <a:p>
            <a:r>
              <a:rPr lang="en-US" sz="2400" dirty="0" smtClean="0"/>
              <a:t>Assume all overhead wires are energized</a:t>
            </a:r>
          </a:p>
          <a:p>
            <a:r>
              <a:rPr lang="en-US" sz="2400" dirty="0" smtClean="0"/>
              <a:t>Use tag-lines or proximity warning devices when available</a:t>
            </a:r>
          </a:p>
          <a:p>
            <a:r>
              <a:rPr lang="en-US" sz="2400" dirty="0" smtClean="0"/>
              <a:t>Be aware of inclement weather conditions</a:t>
            </a:r>
            <a:endParaRPr lang="en-US" sz="2400" dirty="0"/>
          </a:p>
        </p:txBody>
      </p:sp>
      <p:pic>
        <p:nvPicPr>
          <p:cNvPr id="2051" name="Picture 3"/>
          <p:cNvPicPr>
            <a:picLocks noChangeArrowheads="1"/>
          </p:cNvPicPr>
          <p:nvPr/>
        </p:nvPicPr>
        <p:blipFill>
          <a:blip r:embed="rId2" cstate="print"/>
          <a:srcRect/>
          <a:stretch>
            <a:fillRect/>
          </a:stretch>
        </p:blipFill>
        <p:spPr bwMode="auto">
          <a:xfrm>
            <a:off x="6400800" y="5029200"/>
            <a:ext cx="2743200" cy="1828800"/>
          </a:xfrm>
          <a:prstGeom prst="rect">
            <a:avLst/>
          </a:prstGeom>
          <a:noFill/>
          <a:ln w="9525">
            <a:noFill/>
            <a:miter lim="800000"/>
            <a:headEnd/>
            <a:tailEnd/>
          </a:ln>
          <a:effectLst/>
        </p:spPr>
      </p:pic>
      <p:sp>
        <p:nvSpPr>
          <p:cNvPr id="2053" name="AutoShape 5" descr=" "/>
          <p:cNvSpPr>
            <a:spLocks noChangeAspect="1" noChangeArrowheads="1"/>
          </p:cNvSpPr>
          <p:nvPr/>
        </p:nvSpPr>
        <p:spPr bwMode="auto">
          <a:xfrm>
            <a:off x="155575" y="-1393825"/>
            <a:ext cx="3867150" cy="29146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5" name="Picture 7" descr=" "/>
          <p:cNvPicPr>
            <a:picLocks noChangeArrowheads="1"/>
          </p:cNvPicPr>
          <p:nvPr/>
        </p:nvPicPr>
        <p:blipFill>
          <a:blip r:embed="rId3" cstate="print"/>
          <a:srcRect/>
          <a:stretch>
            <a:fillRect/>
          </a:stretch>
        </p:blipFill>
        <p:spPr bwMode="auto">
          <a:xfrm>
            <a:off x="0" y="5029200"/>
            <a:ext cx="2743200" cy="1828800"/>
          </a:xfrm>
          <a:prstGeom prst="rect">
            <a:avLst/>
          </a:prstGeom>
          <a:noFill/>
        </p:spPr>
      </p:pic>
      <p:sp>
        <p:nvSpPr>
          <p:cNvPr id="4" name="Slide Number Placeholder 3"/>
          <p:cNvSpPr>
            <a:spLocks noGrp="1"/>
          </p:cNvSpPr>
          <p:nvPr>
            <p:ph type="sldNum" sz="quarter" idx="12"/>
          </p:nvPr>
        </p:nvSpPr>
        <p:spPr/>
        <p:txBody>
          <a:bodyPr/>
          <a:lstStyle/>
          <a:p>
            <a:fld id="{2C6B1FF6-39B9-40F5-8B67-33C6354A3D4F}" type="slidenum">
              <a:rPr kumimoji="0" lang="en-US" smtClean="0"/>
              <a:pPr/>
              <a:t>14</a:t>
            </a:fld>
            <a:endParaRPr kumimoji="0"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solidFill>
                  <a:schemeClr val="accent2">
                    <a:lumMod val="60000"/>
                    <a:lumOff val="40000"/>
                  </a:schemeClr>
                </a:solidFill>
                <a:latin typeface="Arial" pitchFamily="34" charset="0"/>
                <a:cs typeface="Arial" pitchFamily="34" charset="0"/>
              </a:rPr>
              <a:t>Safe Work Practices</a:t>
            </a:r>
            <a:endParaRPr lang="en-US" sz="5400" dirty="0">
              <a:solidFill>
                <a:schemeClr val="accent2">
                  <a:lumMod val="60000"/>
                  <a:lumOff val="40000"/>
                </a:schemeClr>
              </a:solidFill>
              <a:latin typeface="Arial" pitchFamily="34" charset="0"/>
              <a:cs typeface="Arial" pitchFamily="34" charset="0"/>
            </a:endParaRPr>
          </a:p>
        </p:txBody>
      </p:sp>
      <p:sp>
        <p:nvSpPr>
          <p:cNvPr id="3" name="Content Placeholder 2"/>
          <p:cNvSpPr>
            <a:spLocks noGrp="1"/>
          </p:cNvSpPr>
          <p:nvPr>
            <p:ph idx="1"/>
          </p:nvPr>
        </p:nvSpPr>
        <p:spPr/>
        <p:txBody>
          <a:bodyPr/>
          <a:lstStyle/>
          <a:p>
            <a:pPr algn="ctr">
              <a:buNone/>
            </a:pPr>
            <a:r>
              <a:rPr lang="en-US" dirty="0" smtClean="0"/>
              <a:t>Know and Rehearse the Crane Signals</a:t>
            </a:r>
            <a:endParaRPr lang="en-US" dirty="0"/>
          </a:p>
        </p:txBody>
      </p:sp>
      <p:pic>
        <p:nvPicPr>
          <p:cNvPr id="4" name="Picture 6" descr="Crane Signals 1"/>
          <p:cNvPicPr>
            <a:picLocks noChangeArrowheads="1"/>
          </p:cNvPicPr>
          <p:nvPr/>
        </p:nvPicPr>
        <p:blipFill>
          <a:blip r:embed="rId2" cstate="print"/>
          <a:srcRect/>
          <a:stretch>
            <a:fillRect/>
          </a:stretch>
        </p:blipFill>
        <p:spPr bwMode="auto">
          <a:xfrm>
            <a:off x="0" y="2286000"/>
            <a:ext cx="4572000" cy="4572000"/>
          </a:xfrm>
          <a:prstGeom prst="rect">
            <a:avLst/>
          </a:prstGeom>
          <a:noFill/>
          <a:ln w="9525">
            <a:noFill/>
            <a:miter lim="800000"/>
            <a:headEnd/>
            <a:tailEnd/>
          </a:ln>
        </p:spPr>
      </p:pic>
      <p:pic>
        <p:nvPicPr>
          <p:cNvPr id="5" name="Picture 7" descr="Crane Signals 2"/>
          <p:cNvPicPr>
            <a:picLocks noChangeArrowheads="1"/>
          </p:cNvPicPr>
          <p:nvPr/>
        </p:nvPicPr>
        <p:blipFill>
          <a:blip r:embed="rId3" cstate="print"/>
          <a:srcRect/>
          <a:stretch>
            <a:fillRect/>
          </a:stretch>
        </p:blipFill>
        <p:spPr bwMode="auto">
          <a:xfrm>
            <a:off x="4572000" y="2286000"/>
            <a:ext cx="4572000" cy="4572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2C6B1FF6-39B9-40F5-8B67-33C6354A3D4F}" type="slidenum">
              <a:rPr kumimoji="0" lang="en-US" smtClean="0"/>
              <a:pPr/>
              <a:t>15</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4"/>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solidFill>
                  <a:schemeClr val="accent2">
                    <a:lumMod val="60000"/>
                    <a:lumOff val="40000"/>
                  </a:schemeClr>
                </a:solidFill>
                <a:latin typeface="Arial" pitchFamily="34" charset="0"/>
                <a:cs typeface="Arial" pitchFamily="34" charset="0"/>
              </a:rPr>
              <a:t>Safe Work Practices</a:t>
            </a:r>
            <a:endParaRPr lang="en-US" dirty="0">
              <a:solidFill>
                <a:schemeClr val="accent2">
                  <a:lumMod val="60000"/>
                  <a:lumOff val="40000"/>
                </a:schemeClr>
              </a:solidFill>
              <a:latin typeface="+mn-lt"/>
            </a:endParaRPr>
          </a:p>
        </p:txBody>
      </p:sp>
      <p:sp>
        <p:nvSpPr>
          <p:cNvPr id="3" name="Content Placeholder 2"/>
          <p:cNvSpPr>
            <a:spLocks noGrp="1"/>
          </p:cNvSpPr>
          <p:nvPr>
            <p:ph idx="1"/>
          </p:nvPr>
        </p:nvSpPr>
        <p:spPr/>
        <p:txBody>
          <a:bodyPr>
            <a:normAutofit/>
          </a:bodyPr>
          <a:lstStyle/>
          <a:p>
            <a:pPr algn="ctr">
              <a:buNone/>
            </a:pPr>
            <a:r>
              <a:rPr lang="en-US" sz="2400" dirty="0" smtClean="0"/>
              <a:t>Traveling with a load</a:t>
            </a:r>
          </a:p>
          <a:p>
            <a:r>
              <a:rPr lang="en-US" sz="2400" dirty="0" smtClean="0"/>
              <a:t>No extra riders on the crane </a:t>
            </a:r>
          </a:p>
          <a:p>
            <a:r>
              <a:rPr lang="en-US" sz="2400" dirty="0" smtClean="0"/>
              <a:t>Crane boom should be lowered</a:t>
            </a:r>
          </a:p>
          <a:p>
            <a:r>
              <a:rPr lang="en-US" sz="2400" dirty="0" smtClean="0"/>
              <a:t>Avoid sudden starts and stops</a:t>
            </a:r>
          </a:p>
          <a:p>
            <a:r>
              <a:rPr lang="en-US" sz="2400" dirty="0" smtClean="0"/>
              <a:t>Always travel in the forward direction </a:t>
            </a:r>
            <a:endParaRPr lang="en-US" sz="2400" dirty="0"/>
          </a:p>
        </p:txBody>
      </p:sp>
      <p:pic>
        <p:nvPicPr>
          <p:cNvPr id="24579" name="Picture 3"/>
          <p:cNvPicPr>
            <a:picLocks noChangeArrowheads="1"/>
          </p:cNvPicPr>
          <p:nvPr/>
        </p:nvPicPr>
        <p:blipFill>
          <a:blip r:embed="rId2" cstate="print"/>
          <a:srcRect/>
          <a:stretch>
            <a:fillRect/>
          </a:stretch>
        </p:blipFill>
        <p:spPr bwMode="auto">
          <a:xfrm>
            <a:off x="0" y="4076700"/>
            <a:ext cx="3044952" cy="2779776"/>
          </a:xfrm>
          <a:prstGeom prst="rect">
            <a:avLst/>
          </a:prstGeom>
          <a:noFill/>
          <a:ln w="9525">
            <a:noFill/>
            <a:miter lim="800000"/>
            <a:headEnd/>
            <a:tailEnd/>
          </a:ln>
          <a:effectLst/>
        </p:spPr>
      </p:pic>
      <p:pic>
        <p:nvPicPr>
          <p:cNvPr id="7172" name="Picture 4" descr="http://pictopia.com/perl/get_image?provider_id=262&amp;size=550x550_mb&amp;ptp_photo_id=768485"/>
          <p:cNvPicPr>
            <a:picLocks noChangeArrowheads="1"/>
          </p:cNvPicPr>
          <p:nvPr/>
        </p:nvPicPr>
        <p:blipFill>
          <a:blip r:embed="rId3" cstate="print"/>
          <a:srcRect/>
          <a:stretch>
            <a:fillRect/>
          </a:stretch>
        </p:blipFill>
        <p:spPr bwMode="auto">
          <a:xfrm>
            <a:off x="6099048" y="4078224"/>
            <a:ext cx="3044952" cy="2779776"/>
          </a:xfrm>
          <a:prstGeom prst="rect">
            <a:avLst/>
          </a:prstGeom>
          <a:noFill/>
        </p:spPr>
      </p:pic>
      <p:pic>
        <p:nvPicPr>
          <p:cNvPr id="7173" name="Picture 5" descr="C:\Users\Justin\Pictures\Cranesafety\cranesafety6.jpg"/>
          <p:cNvPicPr>
            <a:picLocks noChangeArrowheads="1"/>
          </p:cNvPicPr>
          <p:nvPr/>
        </p:nvPicPr>
        <p:blipFill>
          <a:blip r:embed="rId4" cstate="print"/>
          <a:srcRect/>
          <a:stretch>
            <a:fillRect/>
          </a:stretch>
        </p:blipFill>
        <p:spPr bwMode="auto">
          <a:xfrm>
            <a:off x="3048000" y="4078224"/>
            <a:ext cx="3044952" cy="2779776"/>
          </a:xfrm>
          <a:prstGeom prst="rect">
            <a:avLst/>
          </a:prstGeom>
          <a:noFill/>
        </p:spPr>
      </p:pic>
      <p:sp>
        <p:nvSpPr>
          <p:cNvPr id="4" name="Slide Number Placeholder 3"/>
          <p:cNvSpPr>
            <a:spLocks noGrp="1"/>
          </p:cNvSpPr>
          <p:nvPr>
            <p:ph type="sldNum" sz="quarter" idx="12"/>
          </p:nvPr>
        </p:nvSpPr>
        <p:spPr/>
        <p:txBody>
          <a:bodyPr/>
          <a:lstStyle/>
          <a:p>
            <a:fld id="{2C6B1FF6-39B9-40F5-8B67-33C6354A3D4F}" type="slidenum">
              <a:rPr kumimoji="0" lang="en-US" smtClean="0"/>
              <a:pPr/>
              <a:t>16</a:t>
            </a:fld>
            <a:endParaRPr kumimoji="0"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solidFill>
                  <a:schemeClr val="accent2">
                    <a:lumMod val="60000"/>
                    <a:lumOff val="40000"/>
                  </a:schemeClr>
                </a:solidFill>
                <a:latin typeface="Arial" pitchFamily="34" charset="0"/>
                <a:cs typeface="Arial" pitchFamily="34" charset="0"/>
              </a:rPr>
              <a:t>Safe Work Practices</a:t>
            </a:r>
            <a:endParaRPr lang="en-US" sz="5400" dirty="0">
              <a:solidFill>
                <a:schemeClr val="accent2">
                  <a:lumMod val="60000"/>
                  <a:lumOff val="40000"/>
                </a:schemeClr>
              </a:solidFill>
              <a:latin typeface="+mn-lt"/>
            </a:endParaRPr>
          </a:p>
        </p:txBody>
      </p:sp>
      <p:sp>
        <p:nvSpPr>
          <p:cNvPr id="3" name="Content Placeholder 2"/>
          <p:cNvSpPr>
            <a:spLocks noGrp="1"/>
          </p:cNvSpPr>
          <p:nvPr>
            <p:ph idx="1"/>
          </p:nvPr>
        </p:nvSpPr>
        <p:spPr>
          <a:xfrm>
            <a:off x="457200" y="1600201"/>
            <a:ext cx="7467600" cy="457200"/>
          </a:xfrm>
        </p:spPr>
        <p:txBody>
          <a:bodyPr>
            <a:normAutofit/>
          </a:bodyPr>
          <a:lstStyle/>
          <a:p>
            <a:pPr algn="ctr">
              <a:buNone/>
            </a:pPr>
            <a:r>
              <a:rPr lang="en-US" sz="2400" b="1" dirty="0" smtClean="0"/>
              <a:t>Always conduct pre-operation inspections</a:t>
            </a:r>
          </a:p>
          <a:p>
            <a:pPr algn="ctr">
              <a:buNone/>
            </a:pPr>
            <a:endParaRPr lang="en-US" sz="2400" dirty="0">
              <a:solidFill>
                <a:schemeClr val="accent2">
                  <a:lumMod val="40000"/>
                  <a:lumOff val="60000"/>
                </a:schemeClr>
              </a:solidFill>
            </a:endParaRPr>
          </a:p>
        </p:txBody>
      </p:sp>
      <p:sp>
        <p:nvSpPr>
          <p:cNvPr id="6" name="TextBox 5"/>
          <p:cNvSpPr txBox="1"/>
          <p:nvPr/>
        </p:nvSpPr>
        <p:spPr>
          <a:xfrm>
            <a:off x="381000" y="2057399"/>
            <a:ext cx="4191000" cy="4370427"/>
          </a:xfrm>
          <a:prstGeom prst="rect">
            <a:avLst/>
          </a:prstGeom>
          <a:noFill/>
        </p:spPr>
        <p:txBody>
          <a:bodyPr wrap="square" rtlCol="0">
            <a:spAutoFit/>
          </a:bodyPr>
          <a:lstStyle/>
          <a:p>
            <a:pPr>
              <a:buFont typeface="Arial" pitchFamily="34" charset="0"/>
              <a:buChar char="•"/>
            </a:pPr>
            <a:r>
              <a:rPr lang="en-US" sz="1600" dirty="0" smtClean="0"/>
              <a:t> </a:t>
            </a:r>
            <a:r>
              <a:rPr lang="en-US" sz="2000" dirty="0" smtClean="0"/>
              <a:t>Manufacturer’s operating and maintenance   manual</a:t>
            </a:r>
          </a:p>
          <a:p>
            <a:pPr>
              <a:buFont typeface="Arial" pitchFamily="34" charset="0"/>
              <a:buChar char="•"/>
            </a:pPr>
            <a:r>
              <a:rPr lang="en-US" sz="2000" dirty="0" smtClean="0"/>
              <a:t> Guarding exposed moving parts</a:t>
            </a:r>
          </a:p>
          <a:p>
            <a:pPr>
              <a:buFont typeface="Arial" pitchFamily="34" charset="0"/>
              <a:buChar char="•"/>
            </a:pPr>
            <a:r>
              <a:rPr lang="en-US" sz="2000" dirty="0" smtClean="0"/>
              <a:t> Swing clearance protection</a:t>
            </a:r>
          </a:p>
          <a:p>
            <a:pPr>
              <a:buFont typeface="Arial" pitchFamily="34" charset="0"/>
              <a:buChar char="•"/>
            </a:pPr>
            <a:r>
              <a:rPr lang="en-US" sz="2000" dirty="0" smtClean="0"/>
              <a:t> Boom stops</a:t>
            </a:r>
          </a:p>
          <a:p>
            <a:pPr>
              <a:buFont typeface="Arial" pitchFamily="34" charset="0"/>
              <a:buChar char="•"/>
            </a:pPr>
            <a:r>
              <a:rPr lang="en-US" sz="2000" dirty="0" smtClean="0"/>
              <a:t> Jib boom stops</a:t>
            </a:r>
          </a:p>
          <a:p>
            <a:pPr>
              <a:buFont typeface="Arial" pitchFamily="34" charset="0"/>
              <a:buChar char="•"/>
            </a:pPr>
            <a:r>
              <a:rPr lang="en-US" sz="2000" dirty="0" smtClean="0"/>
              <a:t> Boom angle indicator</a:t>
            </a:r>
          </a:p>
          <a:p>
            <a:pPr>
              <a:buFont typeface="Arial" pitchFamily="34" charset="0"/>
              <a:buChar char="•"/>
            </a:pPr>
            <a:r>
              <a:rPr lang="en-US" sz="2000" dirty="0" smtClean="0"/>
              <a:t> Boom hoist disconnect, automatic   boom hoist shutoff</a:t>
            </a:r>
          </a:p>
          <a:p>
            <a:pPr>
              <a:buFont typeface="Arial" pitchFamily="34" charset="0"/>
              <a:buChar char="•"/>
            </a:pPr>
            <a:r>
              <a:rPr lang="en-US" sz="2000" dirty="0" smtClean="0"/>
              <a:t> Two-blocking device</a:t>
            </a:r>
          </a:p>
          <a:p>
            <a:pPr>
              <a:buFont typeface="Arial" pitchFamily="34" charset="0"/>
              <a:buChar char="•"/>
            </a:pPr>
            <a:r>
              <a:rPr lang="en-US" sz="2000" dirty="0" smtClean="0"/>
              <a:t> Powered controlled lowering</a:t>
            </a:r>
          </a:p>
          <a:p>
            <a:pPr>
              <a:buFont typeface="Arial" pitchFamily="34" charset="0"/>
              <a:buChar char="•"/>
            </a:pPr>
            <a:r>
              <a:rPr lang="en-US" sz="2000" dirty="0" smtClean="0"/>
              <a:t> Leveling indicating device</a:t>
            </a:r>
          </a:p>
          <a:p>
            <a:pPr>
              <a:buFont typeface="Arial" pitchFamily="34" charset="0"/>
              <a:buChar char="•"/>
            </a:pPr>
            <a:r>
              <a:rPr lang="en-US" sz="2000" dirty="0" smtClean="0"/>
              <a:t> Sheaves</a:t>
            </a:r>
          </a:p>
          <a:p>
            <a:endParaRPr lang="en-US" dirty="0">
              <a:solidFill>
                <a:schemeClr val="accent2">
                  <a:lumMod val="40000"/>
                  <a:lumOff val="60000"/>
                </a:schemeClr>
              </a:solidFill>
            </a:endParaRPr>
          </a:p>
        </p:txBody>
      </p:sp>
      <p:pic>
        <p:nvPicPr>
          <p:cNvPr id="5122" name="Picture 2" descr="http://image.made-in-china.com/3f2j00wCqtRhdGhfuB/Crane-Sheave-Pulley.jpg"/>
          <p:cNvPicPr>
            <a:picLocks noChangeAspect="1" noChangeArrowheads="1"/>
          </p:cNvPicPr>
          <p:nvPr/>
        </p:nvPicPr>
        <p:blipFill>
          <a:blip r:embed="rId2" cstate="print"/>
          <a:srcRect/>
          <a:stretch>
            <a:fillRect/>
          </a:stretch>
        </p:blipFill>
        <p:spPr bwMode="auto">
          <a:xfrm>
            <a:off x="7315200" y="1981200"/>
            <a:ext cx="1828800" cy="1828800"/>
          </a:xfrm>
          <a:prstGeom prst="rect">
            <a:avLst/>
          </a:prstGeom>
          <a:noFill/>
        </p:spPr>
      </p:pic>
      <p:sp>
        <p:nvSpPr>
          <p:cNvPr id="8" name="TextBox 7"/>
          <p:cNvSpPr txBox="1"/>
          <p:nvPr/>
        </p:nvSpPr>
        <p:spPr>
          <a:xfrm>
            <a:off x="5562600" y="3505200"/>
            <a:ext cx="1752600" cy="276999"/>
          </a:xfrm>
          <a:prstGeom prst="rect">
            <a:avLst/>
          </a:prstGeom>
          <a:noFill/>
        </p:spPr>
        <p:txBody>
          <a:bodyPr wrap="square" rtlCol="0">
            <a:spAutoFit/>
          </a:bodyPr>
          <a:lstStyle/>
          <a:p>
            <a:r>
              <a:rPr lang="en-US" sz="1200" dirty="0" smtClean="0">
                <a:solidFill>
                  <a:schemeClr val="accent2">
                    <a:lumMod val="40000"/>
                    <a:lumOff val="60000"/>
                  </a:schemeClr>
                </a:solidFill>
              </a:rPr>
              <a:t>Crane Sheaves/pulleys</a:t>
            </a:r>
            <a:endParaRPr lang="en-US" sz="1200" dirty="0">
              <a:solidFill>
                <a:schemeClr val="accent2">
                  <a:lumMod val="40000"/>
                  <a:lumOff val="60000"/>
                </a:schemeClr>
              </a:solidFill>
            </a:endParaRPr>
          </a:p>
        </p:txBody>
      </p:sp>
      <p:pic>
        <p:nvPicPr>
          <p:cNvPr id="5124" name="Picture 4" descr="http://www.disasterstuff.com/store/pc/catalog/fire_extinguisher_5bc_350.jpg"/>
          <p:cNvPicPr>
            <a:picLocks noChangeAspect="1" noChangeArrowheads="1"/>
          </p:cNvPicPr>
          <p:nvPr/>
        </p:nvPicPr>
        <p:blipFill>
          <a:blip r:embed="rId3" cstate="print"/>
          <a:srcRect/>
          <a:stretch>
            <a:fillRect/>
          </a:stretch>
        </p:blipFill>
        <p:spPr bwMode="auto">
          <a:xfrm>
            <a:off x="6629400" y="4343400"/>
            <a:ext cx="2514600" cy="2514600"/>
          </a:xfrm>
          <a:prstGeom prst="rect">
            <a:avLst/>
          </a:prstGeom>
          <a:noFill/>
        </p:spPr>
      </p:pic>
      <p:sp>
        <p:nvSpPr>
          <p:cNvPr id="9" name="TextBox 8"/>
          <p:cNvSpPr txBox="1"/>
          <p:nvPr/>
        </p:nvSpPr>
        <p:spPr>
          <a:xfrm>
            <a:off x="4876800" y="5715000"/>
            <a:ext cx="1752600" cy="830997"/>
          </a:xfrm>
          <a:prstGeom prst="rect">
            <a:avLst/>
          </a:prstGeom>
          <a:noFill/>
        </p:spPr>
        <p:txBody>
          <a:bodyPr wrap="square" rtlCol="0">
            <a:spAutoFit/>
          </a:bodyPr>
          <a:lstStyle/>
          <a:p>
            <a:r>
              <a:rPr lang="en-US" sz="1200" dirty="0" smtClean="0">
                <a:solidFill>
                  <a:schemeClr val="accent2">
                    <a:lumMod val="40000"/>
                    <a:lumOff val="60000"/>
                  </a:schemeClr>
                </a:solidFill>
              </a:rPr>
              <a:t>OSHA regulations require a minimum 5BC fire extinguisher on board the crane</a:t>
            </a:r>
            <a:endParaRPr lang="en-US" sz="1200" dirty="0">
              <a:solidFill>
                <a:schemeClr val="accent2">
                  <a:lumMod val="40000"/>
                  <a:lumOff val="60000"/>
                </a:schemeClr>
              </a:solidFill>
            </a:endParaRPr>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a:t>17</a:t>
            </a:fld>
            <a:endParaRPr kumimoji="0"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solidFill>
                  <a:schemeClr val="accent2">
                    <a:lumMod val="60000"/>
                    <a:lumOff val="40000"/>
                  </a:schemeClr>
                </a:solidFill>
                <a:latin typeface="Arial" pitchFamily="34" charset="0"/>
                <a:cs typeface="Arial" pitchFamily="34" charset="0"/>
              </a:rPr>
              <a:t>Safe Work Practices</a:t>
            </a:r>
            <a:endParaRPr lang="en-US" sz="5400" dirty="0"/>
          </a:p>
        </p:txBody>
      </p:sp>
      <p:sp>
        <p:nvSpPr>
          <p:cNvPr id="3" name="Content Placeholder 2"/>
          <p:cNvSpPr>
            <a:spLocks noGrp="1"/>
          </p:cNvSpPr>
          <p:nvPr>
            <p:ph idx="1"/>
          </p:nvPr>
        </p:nvSpPr>
        <p:spPr/>
        <p:txBody>
          <a:bodyPr>
            <a:normAutofit/>
          </a:bodyPr>
          <a:lstStyle/>
          <a:p>
            <a:pPr algn="ctr">
              <a:buNone/>
            </a:pPr>
            <a:r>
              <a:rPr lang="en-US" sz="2400" dirty="0" smtClean="0"/>
              <a:t>Inspection Checklist Continued</a:t>
            </a:r>
            <a:endParaRPr lang="en-US" sz="2400" dirty="0"/>
          </a:p>
        </p:txBody>
      </p:sp>
      <p:sp>
        <p:nvSpPr>
          <p:cNvPr id="5" name="TextBox 4"/>
          <p:cNvSpPr txBox="1"/>
          <p:nvPr/>
        </p:nvSpPr>
        <p:spPr>
          <a:xfrm>
            <a:off x="685800" y="2286000"/>
            <a:ext cx="7924800" cy="4370427"/>
          </a:xfrm>
          <a:prstGeom prst="rect">
            <a:avLst/>
          </a:prstGeom>
          <a:noFill/>
        </p:spPr>
        <p:txBody>
          <a:bodyPr wrap="square" rtlCol="0">
            <a:spAutoFit/>
          </a:bodyPr>
          <a:lstStyle/>
          <a:p>
            <a:pPr>
              <a:buFont typeface="Arial" pitchFamily="34" charset="0"/>
              <a:buChar char="•"/>
            </a:pPr>
            <a:r>
              <a:rPr lang="en-US" sz="2000" dirty="0" smtClean="0"/>
              <a:t>Main hoist and auxiliary drums system</a:t>
            </a:r>
          </a:p>
          <a:p>
            <a:pPr>
              <a:buFont typeface="Arial" pitchFamily="34" charset="0"/>
              <a:buChar char="•"/>
            </a:pPr>
            <a:r>
              <a:rPr lang="en-US" sz="2000" dirty="0" smtClean="0"/>
              <a:t> Main boom, jib boom, boom extension</a:t>
            </a:r>
          </a:p>
          <a:p>
            <a:pPr>
              <a:buFont typeface="Arial" pitchFamily="34" charset="0"/>
              <a:buChar char="•"/>
            </a:pPr>
            <a:r>
              <a:rPr lang="en-US" sz="2000" dirty="0" smtClean="0"/>
              <a:t>Load hooks and hook blocks</a:t>
            </a:r>
          </a:p>
          <a:p>
            <a:pPr>
              <a:buFont typeface="Arial" pitchFamily="34" charset="0"/>
              <a:buChar char="•"/>
            </a:pPr>
            <a:r>
              <a:rPr lang="en-US" sz="2000" dirty="0" smtClean="0"/>
              <a:t> Hydraulic hoses, fittings, and tubing</a:t>
            </a:r>
          </a:p>
          <a:p>
            <a:pPr>
              <a:buFont typeface="Arial" pitchFamily="34" charset="0"/>
              <a:buChar char="•"/>
            </a:pPr>
            <a:r>
              <a:rPr lang="en-US" sz="2000" dirty="0" smtClean="0"/>
              <a:t> Outriggers</a:t>
            </a:r>
          </a:p>
          <a:p>
            <a:pPr>
              <a:buFont typeface="Arial" pitchFamily="34" charset="0"/>
              <a:buChar char="•"/>
            </a:pPr>
            <a:r>
              <a:rPr lang="en-US" sz="2000" dirty="0" smtClean="0"/>
              <a:t> Load rating chart</a:t>
            </a:r>
          </a:p>
          <a:p>
            <a:pPr>
              <a:buFont typeface="Arial" pitchFamily="34" charset="0"/>
              <a:buChar char="•"/>
            </a:pPr>
            <a:r>
              <a:rPr lang="en-US" sz="2000" dirty="0" smtClean="0"/>
              <a:t> Wire rope</a:t>
            </a:r>
          </a:p>
          <a:p>
            <a:pPr>
              <a:buFont typeface="Arial" pitchFamily="34" charset="0"/>
              <a:buChar char="•"/>
            </a:pPr>
            <a:r>
              <a:rPr lang="en-US" sz="2000" dirty="0" smtClean="0"/>
              <a:t> Cab—controls, gauges, glass, fire extinguisher, </a:t>
            </a:r>
          </a:p>
          <a:p>
            <a:r>
              <a:rPr lang="en-US" sz="2000" dirty="0" smtClean="0"/>
              <a:t>warning lights, horn, wipers, etc.</a:t>
            </a:r>
          </a:p>
          <a:p>
            <a:pPr>
              <a:buFont typeface="Arial" pitchFamily="34" charset="0"/>
              <a:buChar char="•"/>
            </a:pPr>
            <a:r>
              <a:rPr lang="en-US" sz="2000" dirty="0" smtClean="0"/>
              <a:t> Braking systems</a:t>
            </a:r>
          </a:p>
          <a:p>
            <a:pPr>
              <a:buFont typeface="Arial" pitchFamily="34" charset="0"/>
              <a:buChar char="•"/>
            </a:pPr>
            <a:r>
              <a:rPr lang="en-US" sz="2000" dirty="0" smtClean="0"/>
              <a:t> Turntable/crane body</a:t>
            </a:r>
          </a:p>
          <a:p>
            <a:pPr>
              <a:buFont typeface="Arial" pitchFamily="34" charset="0"/>
              <a:buChar char="•"/>
            </a:pPr>
            <a:r>
              <a:rPr lang="en-US" sz="2000" dirty="0" smtClean="0"/>
              <a:t> Counterweight</a:t>
            </a:r>
          </a:p>
          <a:p>
            <a:pPr>
              <a:buFont typeface="Arial" pitchFamily="34" charset="0"/>
              <a:buChar char="•"/>
            </a:pPr>
            <a:r>
              <a:rPr lang="en-US" sz="2000" dirty="0" smtClean="0"/>
              <a:t> Rubber tires (where applicable)</a:t>
            </a:r>
          </a:p>
          <a:p>
            <a:endParaRPr lang="en-US" dirty="0">
              <a:solidFill>
                <a:schemeClr val="accent2">
                  <a:lumMod val="40000"/>
                  <a:lumOff val="60000"/>
                </a:schemeClr>
              </a:solidFill>
            </a:endParaRPr>
          </a:p>
        </p:txBody>
      </p:sp>
      <p:pic>
        <p:nvPicPr>
          <p:cNvPr id="33794" name="Picture 2" descr="illustration of wire rope components"/>
          <p:cNvPicPr>
            <a:picLocks noChangeArrowheads="1"/>
          </p:cNvPicPr>
          <p:nvPr/>
        </p:nvPicPr>
        <p:blipFill>
          <a:blip r:embed="rId2" cstate="print"/>
          <a:srcRect/>
          <a:stretch>
            <a:fillRect/>
          </a:stretch>
        </p:blipFill>
        <p:spPr bwMode="auto">
          <a:xfrm>
            <a:off x="6400800" y="1676400"/>
            <a:ext cx="2743200" cy="1828800"/>
          </a:xfrm>
          <a:prstGeom prst="rect">
            <a:avLst/>
          </a:prstGeom>
          <a:noFill/>
        </p:spPr>
      </p:pic>
      <p:sp>
        <p:nvSpPr>
          <p:cNvPr id="7" name="TextBox 6"/>
          <p:cNvSpPr txBox="1"/>
          <p:nvPr/>
        </p:nvSpPr>
        <p:spPr>
          <a:xfrm>
            <a:off x="6629400" y="3505200"/>
            <a:ext cx="2514600" cy="461665"/>
          </a:xfrm>
          <a:prstGeom prst="rect">
            <a:avLst/>
          </a:prstGeom>
          <a:noFill/>
        </p:spPr>
        <p:txBody>
          <a:bodyPr wrap="square" rtlCol="0">
            <a:spAutoFit/>
          </a:bodyPr>
          <a:lstStyle/>
          <a:p>
            <a:r>
              <a:rPr lang="en-US" sz="1200" dirty="0" smtClean="0">
                <a:solidFill>
                  <a:schemeClr val="accent2">
                    <a:lumMod val="40000"/>
                    <a:lumOff val="60000"/>
                  </a:schemeClr>
                </a:solidFill>
              </a:rPr>
              <a:t>OSHA-Subpart P section (a) paragraph 7</a:t>
            </a:r>
            <a:endParaRPr lang="en-US" sz="1200" dirty="0">
              <a:solidFill>
                <a:schemeClr val="accent2">
                  <a:lumMod val="40000"/>
                  <a:lumOff val="60000"/>
                </a:schemeClr>
              </a:solidFill>
            </a:endParaRPr>
          </a:p>
        </p:txBody>
      </p:sp>
      <p:pic>
        <p:nvPicPr>
          <p:cNvPr id="33796" name="Picture 4" descr="http://fireandrescue.marionbody.com/user_images/HotD_Outriggers%20(Small).jpg"/>
          <p:cNvPicPr>
            <a:picLocks noChangeArrowheads="1"/>
          </p:cNvPicPr>
          <p:nvPr/>
        </p:nvPicPr>
        <p:blipFill>
          <a:blip r:embed="rId3" cstate="print"/>
          <a:srcRect/>
          <a:stretch>
            <a:fillRect/>
          </a:stretch>
        </p:blipFill>
        <p:spPr bwMode="auto">
          <a:xfrm>
            <a:off x="6400800" y="4495800"/>
            <a:ext cx="2743200" cy="1828800"/>
          </a:xfrm>
          <a:prstGeom prst="rect">
            <a:avLst/>
          </a:prstGeom>
          <a:noFill/>
        </p:spPr>
      </p:pic>
      <p:sp>
        <p:nvSpPr>
          <p:cNvPr id="9" name="TextBox 8"/>
          <p:cNvSpPr txBox="1"/>
          <p:nvPr/>
        </p:nvSpPr>
        <p:spPr>
          <a:xfrm>
            <a:off x="6629400" y="6396335"/>
            <a:ext cx="2514600" cy="461665"/>
          </a:xfrm>
          <a:prstGeom prst="rect">
            <a:avLst/>
          </a:prstGeom>
          <a:noFill/>
        </p:spPr>
        <p:txBody>
          <a:bodyPr wrap="square" rtlCol="0">
            <a:spAutoFit/>
          </a:bodyPr>
          <a:lstStyle/>
          <a:p>
            <a:r>
              <a:rPr lang="en-US" sz="1200" dirty="0" smtClean="0">
                <a:solidFill>
                  <a:schemeClr val="accent2">
                    <a:lumMod val="40000"/>
                    <a:lumOff val="60000"/>
                  </a:schemeClr>
                </a:solidFill>
              </a:rPr>
              <a:t>Ensure outriggers are functioning properly and free of corrosion</a:t>
            </a:r>
            <a:endParaRPr lang="en-US" sz="1200" dirty="0">
              <a:solidFill>
                <a:schemeClr val="accent2">
                  <a:lumMod val="40000"/>
                  <a:lumOff val="60000"/>
                </a:schemeClr>
              </a:solidFill>
            </a:endParaRPr>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a:t>18</a:t>
            </a:fld>
            <a:endParaRPr kumimoji="0"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solidFill>
                  <a:schemeClr val="accent2">
                    <a:lumMod val="60000"/>
                    <a:lumOff val="40000"/>
                  </a:schemeClr>
                </a:solidFill>
                <a:latin typeface="Arial" pitchFamily="34" charset="0"/>
                <a:cs typeface="Arial" pitchFamily="34" charset="0"/>
              </a:rPr>
              <a:t>Safe Work Practices</a:t>
            </a:r>
            <a:endParaRPr lang="en-US" sz="5400" dirty="0">
              <a:latin typeface="+mn-lt"/>
            </a:endParaRPr>
          </a:p>
        </p:txBody>
      </p:sp>
      <p:sp>
        <p:nvSpPr>
          <p:cNvPr id="3" name="Content Placeholder 2"/>
          <p:cNvSpPr>
            <a:spLocks noGrp="1"/>
          </p:cNvSpPr>
          <p:nvPr>
            <p:ph idx="1"/>
          </p:nvPr>
        </p:nvSpPr>
        <p:spPr/>
        <p:txBody>
          <a:bodyPr>
            <a:normAutofit/>
          </a:bodyPr>
          <a:lstStyle/>
          <a:p>
            <a:pPr algn="ctr">
              <a:buNone/>
            </a:pPr>
            <a:r>
              <a:rPr lang="en-US" sz="2400" dirty="0" smtClean="0"/>
              <a:t>Know the capacity of the crane when extended to various lengths and at different angles.  Ensure the operator has read and understands load chart located on the crane or user manual. </a:t>
            </a:r>
          </a:p>
          <a:p>
            <a:pPr algn="ctr">
              <a:buNone/>
            </a:pPr>
            <a:endParaRPr lang="en-US" sz="2400" dirty="0">
              <a:solidFill>
                <a:schemeClr val="accent2">
                  <a:lumMod val="40000"/>
                  <a:lumOff val="60000"/>
                </a:schemeClr>
              </a:solidFill>
            </a:endParaRPr>
          </a:p>
        </p:txBody>
      </p:sp>
      <p:pic>
        <p:nvPicPr>
          <p:cNvPr id="4097" name="Picture 1" descr="C:\Users\Justin\Pictures\Cranesafety\Load_Chart_17122802_std.jpg"/>
          <p:cNvPicPr>
            <a:picLocks noChangeArrowheads="1"/>
          </p:cNvPicPr>
          <p:nvPr/>
        </p:nvPicPr>
        <p:blipFill>
          <a:blip r:embed="rId2" cstate="print"/>
          <a:srcRect/>
          <a:stretch>
            <a:fillRect/>
          </a:stretch>
        </p:blipFill>
        <p:spPr bwMode="auto">
          <a:xfrm>
            <a:off x="0" y="3200400"/>
            <a:ext cx="4114800" cy="3657600"/>
          </a:xfrm>
          <a:prstGeom prst="rect">
            <a:avLst/>
          </a:prstGeom>
          <a:noFill/>
        </p:spPr>
      </p:pic>
      <p:sp>
        <p:nvSpPr>
          <p:cNvPr id="7" name="TextBox 6"/>
          <p:cNvSpPr txBox="1"/>
          <p:nvPr/>
        </p:nvSpPr>
        <p:spPr>
          <a:xfrm>
            <a:off x="4267200" y="4876800"/>
            <a:ext cx="2133600" cy="646331"/>
          </a:xfrm>
          <a:prstGeom prst="rect">
            <a:avLst/>
          </a:prstGeom>
          <a:noFill/>
        </p:spPr>
        <p:txBody>
          <a:bodyPr wrap="square" rtlCol="0">
            <a:spAutoFit/>
          </a:bodyPr>
          <a:lstStyle/>
          <a:p>
            <a:r>
              <a:rPr lang="en-US" sz="1200" dirty="0" smtClean="0">
                <a:solidFill>
                  <a:schemeClr val="accent2">
                    <a:lumMod val="40000"/>
                    <a:lumOff val="60000"/>
                  </a:schemeClr>
                </a:solidFill>
              </a:rPr>
              <a:t>Note that as the radius of the boom increases the maximum load decreases</a:t>
            </a:r>
            <a:endParaRPr lang="en-US" sz="1200" dirty="0">
              <a:solidFill>
                <a:schemeClr val="accent2">
                  <a:lumMod val="40000"/>
                  <a:lumOff val="60000"/>
                </a:schemeClr>
              </a:solidFill>
            </a:endParaRPr>
          </a:p>
        </p:txBody>
      </p:sp>
      <p:sp>
        <p:nvSpPr>
          <p:cNvPr id="6" name="TextBox 5"/>
          <p:cNvSpPr txBox="1"/>
          <p:nvPr/>
        </p:nvSpPr>
        <p:spPr>
          <a:xfrm>
            <a:off x="4495800" y="3352800"/>
            <a:ext cx="4267200" cy="707886"/>
          </a:xfrm>
          <a:prstGeom prst="rect">
            <a:avLst/>
          </a:prstGeom>
          <a:noFill/>
        </p:spPr>
        <p:txBody>
          <a:bodyPr wrap="square" rtlCol="0">
            <a:spAutoFit/>
          </a:bodyPr>
          <a:lstStyle/>
          <a:p>
            <a:r>
              <a:rPr lang="en-US" sz="2000" dirty="0" smtClean="0"/>
              <a:t>Know with certainty the magnitude of the load being lifted</a:t>
            </a:r>
            <a:endParaRPr lang="en-US" sz="2000" dirty="0"/>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a:t>19</a:t>
            </a:fld>
            <a:endParaRPr kumimoji="0"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dirty="0" smtClean="0">
                <a:solidFill>
                  <a:schemeClr val="accent2">
                    <a:lumMod val="60000"/>
                    <a:lumOff val="40000"/>
                  </a:schemeClr>
                </a:solidFill>
                <a:latin typeface="Arial" pitchFamily="34" charset="0"/>
                <a:cs typeface="Arial" pitchFamily="34" charset="0"/>
              </a:rPr>
              <a:t>What is a Hydraulic Boom Crane?</a:t>
            </a:r>
            <a:endParaRPr lang="en-US" sz="5400" dirty="0">
              <a:solidFill>
                <a:schemeClr val="accent2">
                  <a:lumMod val="60000"/>
                  <a:lumOff val="40000"/>
                </a:schemeClr>
              </a:solidFill>
              <a:latin typeface="Arial" pitchFamily="34" charset="0"/>
              <a:cs typeface="Arial" pitchFamily="34" charset="0"/>
            </a:endParaRPr>
          </a:p>
        </p:txBody>
      </p:sp>
      <p:pic>
        <p:nvPicPr>
          <p:cNvPr id="4098" name="Picture 2"/>
          <p:cNvPicPr>
            <a:picLocks noGrp="1" noChangeArrowheads="1"/>
          </p:cNvPicPr>
          <p:nvPr>
            <p:ph idx="1"/>
          </p:nvPr>
        </p:nvPicPr>
        <p:blipFill>
          <a:blip r:embed="rId2" cstate="print"/>
          <a:srcRect/>
          <a:stretch>
            <a:fillRect/>
          </a:stretch>
        </p:blipFill>
        <p:spPr bwMode="auto">
          <a:xfrm>
            <a:off x="1" y="1676400"/>
            <a:ext cx="4114800" cy="2514600"/>
          </a:xfrm>
          <a:prstGeom prst="rect">
            <a:avLst/>
          </a:prstGeom>
          <a:noFill/>
          <a:ln w="9525">
            <a:noFill/>
            <a:miter lim="800000"/>
            <a:headEnd/>
            <a:tailEnd/>
          </a:ln>
          <a:effectLst/>
        </p:spPr>
      </p:pic>
      <p:pic>
        <p:nvPicPr>
          <p:cNvPr id="19458" name="Picture 2" descr="C:\Users\Justin\Pictures\Cranesafety\6430-diagram.gif"/>
          <p:cNvPicPr>
            <a:picLocks noChangeArrowheads="1"/>
          </p:cNvPicPr>
          <p:nvPr/>
        </p:nvPicPr>
        <p:blipFill>
          <a:blip r:embed="rId3" cstate="print"/>
          <a:srcRect/>
          <a:stretch>
            <a:fillRect/>
          </a:stretch>
        </p:blipFill>
        <p:spPr bwMode="auto">
          <a:xfrm>
            <a:off x="2514600" y="4191000"/>
            <a:ext cx="4114800" cy="2651760"/>
          </a:xfrm>
          <a:prstGeom prst="rect">
            <a:avLst/>
          </a:prstGeom>
          <a:noFill/>
        </p:spPr>
      </p:pic>
      <p:pic>
        <p:nvPicPr>
          <p:cNvPr id="19459" name="Picture 3" descr="C:\Users\Justin\Pictures\Cranesafety\fig2.jpg"/>
          <p:cNvPicPr>
            <a:picLocks noChangeArrowheads="1"/>
          </p:cNvPicPr>
          <p:nvPr/>
        </p:nvPicPr>
        <p:blipFill>
          <a:blip r:embed="rId4" cstate="print"/>
          <a:srcRect/>
          <a:stretch>
            <a:fillRect/>
          </a:stretch>
        </p:blipFill>
        <p:spPr bwMode="auto">
          <a:xfrm>
            <a:off x="5029200" y="1676400"/>
            <a:ext cx="4114800" cy="2514600"/>
          </a:xfrm>
          <a:prstGeom prst="rect">
            <a:avLst/>
          </a:prstGeom>
          <a:noFill/>
        </p:spPr>
      </p:pic>
      <p:sp>
        <p:nvSpPr>
          <p:cNvPr id="6" name="TextBox 5"/>
          <p:cNvSpPr txBox="1"/>
          <p:nvPr/>
        </p:nvSpPr>
        <p:spPr>
          <a:xfrm>
            <a:off x="228600" y="4572000"/>
            <a:ext cx="2286000" cy="646331"/>
          </a:xfrm>
          <a:prstGeom prst="rect">
            <a:avLst/>
          </a:prstGeom>
          <a:noFill/>
        </p:spPr>
        <p:txBody>
          <a:bodyPr wrap="square" rtlCol="0">
            <a:spAutoFit/>
          </a:bodyPr>
          <a:lstStyle/>
          <a:p>
            <a:r>
              <a:rPr lang="en-US" dirty="0" smtClean="0">
                <a:solidFill>
                  <a:schemeClr val="accent2">
                    <a:lumMod val="60000"/>
                    <a:lumOff val="40000"/>
                  </a:schemeClr>
                </a:solidFill>
              </a:rPr>
              <a:t>A crane with a telescoping boom</a:t>
            </a:r>
            <a:endParaRPr lang="en-US" dirty="0">
              <a:solidFill>
                <a:schemeClr val="accent2">
                  <a:lumMod val="60000"/>
                  <a:lumOff val="40000"/>
                </a:schemeClr>
              </a:solidFill>
            </a:endParaRPr>
          </a:p>
        </p:txBody>
      </p:sp>
      <p:sp>
        <p:nvSpPr>
          <p:cNvPr id="3" name="Slide Number Placeholder 2"/>
          <p:cNvSpPr>
            <a:spLocks noGrp="1"/>
          </p:cNvSpPr>
          <p:nvPr>
            <p:ph type="sldNum" sz="quarter" idx="12"/>
          </p:nvPr>
        </p:nvSpPr>
        <p:spPr/>
        <p:txBody>
          <a:bodyPr/>
          <a:lstStyle/>
          <a:p>
            <a:fld id="{2C6B1FF6-39B9-40F5-8B67-33C6354A3D4F}" type="slidenum">
              <a:rPr kumimoji="0" lang="en-US" smtClean="0"/>
              <a:pPr/>
              <a:t>2</a:t>
            </a:fld>
            <a:endParaRPr kumimoji="0"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solidFill>
                <a:schemeClr val="accent2">
                  <a:lumMod val="60000"/>
                  <a:lumOff val="40000"/>
                </a:schemeClr>
              </a:solidFill>
            </a:endParaRPr>
          </a:p>
        </p:txBody>
      </p:sp>
      <p:sp>
        <p:nvSpPr>
          <p:cNvPr id="3" name="Content Placeholder 2"/>
          <p:cNvSpPr>
            <a:spLocks noGrp="1"/>
          </p:cNvSpPr>
          <p:nvPr>
            <p:ph idx="1"/>
          </p:nvPr>
        </p:nvSpPr>
        <p:spPr/>
        <p:txBody>
          <a:bodyPr/>
          <a:lstStyle/>
          <a:p>
            <a:pPr>
              <a:buNone/>
            </a:pPr>
            <a:endParaRPr lang="en-US" dirty="0" smtClean="0"/>
          </a:p>
          <a:p>
            <a:pPr algn="ctr">
              <a:buNone/>
            </a:pPr>
            <a:r>
              <a:rPr lang="en-US" sz="5400" b="1" dirty="0" smtClean="0">
                <a:solidFill>
                  <a:schemeClr val="accent2">
                    <a:lumMod val="60000"/>
                    <a:lumOff val="40000"/>
                  </a:schemeClr>
                </a:solidFill>
                <a:latin typeface="Arial" pitchFamily="34" charset="0"/>
                <a:cs typeface="Arial" pitchFamily="34" charset="0"/>
              </a:rPr>
              <a:t>THINK SAFETY</a:t>
            </a:r>
          </a:p>
          <a:p>
            <a:pPr algn="ctr">
              <a:buNone/>
            </a:pPr>
            <a:endParaRPr lang="en-US" sz="5400" b="1" dirty="0" smtClean="0">
              <a:solidFill>
                <a:schemeClr val="accent2">
                  <a:lumMod val="60000"/>
                  <a:lumOff val="40000"/>
                </a:schemeClr>
              </a:solidFill>
              <a:latin typeface="Arial" pitchFamily="34" charset="0"/>
              <a:cs typeface="Arial" pitchFamily="34" charset="0"/>
            </a:endParaRPr>
          </a:p>
          <a:p>
            <a:pPr algn="ctr">
              <a:buNone/>
            </a:pPr>
            <a:r>
              <a:rPr lang="en-US" sz="5400" b="1" dirty="0" smtClean="0">
                <a:solidFill>
                  <a:schemeClr val="accent2">
                    <a:lumMod val="60000"/>
                    <a:lumOff val="40000"/>
                  </a:schemeClr>
                </a:solidFill>
                <a:latin typeface="Arial" pitchFamily="34" charset="0"/>
                <a:cs typeface="Arial" pitchFamily="34" charset="0"/>
              </a:rPr>
              <a:t>WORK SAFELY</a:t>
            </a:r>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a:t>20</a:t>
            </a:fld>
            <a:endParaRPr kumimoji="0"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dirty="0" smtClean="0">
                <a:solidFill>
                  <a:schemeClr val="accent2">
                    <a:lumMod val="60000"/>
                    <a:lumOff val="40000"/>
                  </a:schemeClr>
                </a:solidFill>
                <a:latin typeface="Arial" pitchFamily="34" charset="0"/>
                <a:cs typeface="Arial" pitchFamily="34" charset="0"/>
              </a:rPr>
              <a:t>History of the Crane in Construction</a:t>
            </a:r>
            <a:endParaRPr lang="en-US" sz="5400" dirty="0">
              <a:solidFill>
                <a:schemeClr val="accent2">
                  <a:lumMod val="60000"/>
                  <a:lumOff val="40000"/>
                </a:schemeClr>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400" dirty="0" smtClean="0"/>
              <a:t>The earliest use of cranes can be dated back to the 6</a:t>
            </a:r>
            <a:r>
              <a:rPr lang="en-US" sz="2400" baseline="30000" dirty="0" smtClean="0"/>
              <a:t>th</a:t>
            </a:r>
            <a:r>
              <a:rPr lang="en-US" sz="2400" dirty="0" smtClean="0"/>
              <a:t> Century BC by the Greeks.</a:t>
            </a:r>
          </a:p>
          <a:p>
            <a:r>
              <a:rPr lang="en-US" sz="2400" dirty="0" smtClean="0"/>
              <a:t>Cranes have evolved throughout the history of construction as man’s needs and desires to build have changed.</a:t>
            </a:r>
            <a:endParaRPr lang="en-US" sz="2400" dirty="0"/>
          </a:p>
        </p:txBody>
      </p:sp>
      <p:pic>
        <p:nvPicPr>
          <p:cNvPr id="5122" name="Picture 2" descr="C:\Users\Justin\Pictures\Trispastos_scheme_svg.png"/>
          <p:cNvPicPr preferRelativeResize="0">
            <a:picLocks noChangeArrowheads="1"/>
          </p:cNvPicPr>
          <p:nvPr/>
        </p:nvPicPr>
        <p:blipFill>
          <a:blip r:embed="rId2" cstate="print"/>
          <a:srcRect/>
          <a:stretch>
            <a:fillRect/>
          </a:stretch>
        </p:blipFill>
        <p:spPr bwMode="auto">
          <a:xfrm>
            <a:off x="0" y="3657600"/>
            <a:ext cx="2286000" cy="2743200"/>
          </a:xfrm>
          <a:prstGeom prst="rect">
            <a:avLst/>
          </a:prstGeom>
          <a:noFill/>
        </p:spPr>
      </p:pic>
      <p:sp>
        <p:nvSpPr>
          <p:cNvPr id="5" name="Right Arrow 4"/>
          <p:cNvSpPr/>
          <p:nvPr/>
        </p:nvSpPr>
        <p:spPr>
          <a:xfrm>
            <a:off x="2286000" y="4876800"/>
            <a:ext cx="685800" cy="332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40000"/>
                  <a:lumOff val="60000"/>
                </a:schemeClr>
              </a:solidFill>
            </a:endParaRPr>
          </a:p>
        </p:txBody>
      </p:sp>
      <p:pic>
        <p:nvPicPr>
          <p:cNvPr id="5123" name="Picture 3"/>
          <p:cNvPicPr preferRelativeResize="0">
            <a:picLocks noChangeArrowheads="1"/>
          </p:cNvPicPr>
          <p:nvPr/>
        </p:nvPicPr>
        <p:blipFill>
          <a:blip r:embed="rId3" cstate="print"/>
          <a:srcRect/>
          <a:stretch>
            <a:fillRect/>
          </a:stretch>
        </p:blipFill>
        <p:spPr bwMode="auto">
          <a:xfrm>
            <a:off x="2971800" y="3657600"/>
            <a:ext cx="2743200" cy="2743200"/>
          </a:xfrm>
          <a:prstGeom prst="rect">
            <a:avLst/>
          </a:prstGeom>
          <a:noFill/>
          <a:ln w="9525">
            <a:noFill/>
            <a:miter lim="800000"/>
            <a:headEnd/>
            <a:tailEnd/>
          </a:ln>
          <a:effectLst/>
        </p:spPr>
      </p:pic>
      <p:sp>
        <p:nvSpPr>
          <p:cNvPr id="7" name="Right Arrow 6"/>
          <p:cNvSpPr/>
          <p:nvPr/>
        </p:nvSpPr>
        <p:spPr>
          <a:xfrm>
            <a:off x="5715000" y="4953000"/>
            <a:ext cx="685800" cy="332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pic>
        <p:nvPicPr>
          <p:cNvPr id="5124" name="Picture 4" descr="C:\Users\Justin\Pictures\crane.jpg"/>
          <p:cNvPicPr preferRelativeResize="0">
            <a:picLocks noChangeArrowheads="1"/>
          </p:cNvPicPr>
          <p:nvPr/>
        </p:nvPicPr>
        <p:blipFill>
          <a:blip r:embed="rId4" cstate="print"/>
          <a:srcRect/>
          <a:stretch>
            <a:fillRect/>
          </a:stretch>
        </p:blipFill>
        <p:spPr bwMode="auto">
          <a:xfrm>
            <a:off x="6400800" y="3581400"/>
            <a:ext cx="2743200" cy="2743200"/>
          </a:xfrm>
          <a:prstGeom prst="rect">
            <a:avLst/>
          </a:prstGeom>
          <a:noFill/>
        </p:spPr>
      </p:pic>
      <p:sp>
        <p:nvSpPr>
          <p:cNvPr id="9" name="TextBox 8"/>
          <p:cNvSpPr txBox="1"/>
          <p:nvPr/>
        </p:nvSpPr>
        <p:spPr>
          <a:xfrm>
            <a:off x="381000" y="6488668"/>
            <a:ext cx="1295400" cy="215444"/>
          </a:xfrm>
          <a:prstGeom prst="rect">
            <a:avLst/>
          </a:prstGeom>
          <a:noFill/>
        </p:spPr>
        <p:txBody>
          <a:bodyPr wrap="square" rtlCol="0">
            <a:spAutoFit/>
          </a:bodyPr>
          <a:lstStyle/>
          <a:p>
            <a:pPr algn="ctr"/>
            <a:r>
              <a:rPr lang="en-US" sz="800" dirty="0" smtClean="0">
                <a:solidFill>
                  <a:schemeClr val="accent2">
                    <a:lumMod val="40000"/>
                    <a:lumOff val="60000"/>
                  </a:schemeClr>
                </a:solidFill>
              </a:rPr>
              <a:t>Early Greek Crane</a:t>
            </a:r>
            <a:endParaRPr lang="en-US" sz="800" dirty="0">
              <a:solidFill>
                <a:schemeClr val="accent2">
                  <a:lumMod val="40000"/>
                  <a:lumOff val="60000"/>
                </a:schemeClr>
              </a:solidFill>
            </a:endParaRPr>
          </a:p>
        </p:txBody>
      </p:sp>
      <p:sp>
        <p:nvSpPr>
          <p:cNvPr id="10" name="TextBox 9"/>
          <p:cNvSpPr txBox="1"/>
          <p:nvPr/>
        </p:nvSpPr>
        <p:spPr>
          <a:xfrm>
            <a:off x="3657600" y="6477000"/>
            <a:ext cx="1295400" cy="215444"/>
          </a:xfrm>
          <a:prstGeom prst="rect">
            <a:avLst/>
          </a:prstGeom>
          <a:noFill/>
        </p:spPr>
        <p:txBody>
          <a:bodyPr wrap="square" rtlCol="0">
            <a:spAutoFit/>
          </a:bodyPr>
          <a:lstStyle/>
          <a:p>
            <a:pPr algn="ctr"/>
            <a:r>
              <a:rPr lang="en-US" sz="800" dirty="0" smtClean="0">
                <a:solidFill>
                  <a:schemeClr val="accent2">
                    <a:lumMod val="40000"/>
                    <a:lumOff val="60000"/>
                  </a:schemeClr>
                </a:solidFill>
              </a:rPr>
              <a:t>Medieval Crane</a:t>
            </a:r>
            <a:endParaRPr lang="en-US" sz="800" dirty="0">
              <a:solidFill>
                <a:schemeClr val="accent2">
                  <a:lumMod val="40000"/>
                  <a:lumOff val="60000"/>
                </a:schemeClr>
              </a:solidFill>
            </a:endParaRPr>
          </a:p>
        </p:txBody>
      </p:sp>
      <p:sp>
        <p:nvSpPr>
          <p:cNvPr id="11" name="TextBox 10"/>
          <p:cNvSpPr txBox="1"/>
          <p:nvPr/>
        </p:nvSpPr>
        <p:spPr>
          <a:xfrm>
            <a:off x="7239000" y="6400800"/>
            <a:ext cx="1295400" cy="215444"/>
          </a:xfrm>
          <a:prstGeom prst="rect">
            <a:avLst/>
          </a:prstGeom>
          <a:noFill/>
        </p:spPr>
        <p:txBody>
          <a:bodyPr wrap="square" rtlCol="0">
            <a:spAutoFit/>
          </a:bodyPr>
          <a:lstStyle/>
          <a:p>
            <a:r>
              <a:rPr lang="en-US" sz="800" dirty="0" smtClean="0">
                <a:solidFill>
                  <a:schemeClr val="accent2">
                    <a:lumMod val="40000"/>
                    <a:lumOff val="60000"/>
                  </a:schemeClr>
                </a:solidFill>
              </a:rPr>
              <a:t>Modern Hydraulic Crane</a:t>
            </a:r>
            <a:endParaRPr lang="en-US" sz="800" dirty="0">
              <a:solidFill>
                <a:schemeClr val="accent2">
                  <a:lumMod val="40000"/>
                  <a:lumOff val="60000"/>
                </a:schemeClr>
              </a:solidFill>
            </a:endParaRPr>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a:t>3</a:t>
            </a:fld>
            <a:endParaRPr kumimoji="0"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dirty="0" smtClean="0">
                <a:solidFill>
                  <a:schemeClr val="accent2">
                    <a:lumMod val="60000"/>
                    <a:lumOff val="40000"/>
                  </a:schemeClr>
                </a:solidFill>
                <a:latin typeface="Arial" pitchFamily="34" charset="0"/>
                <a:cs typeface="Arial" pitchFamily="34" charset="0"/>
              </a:rPr>
              <a:t>The Hydraulic Crane</a:t>
            </a:r>
            <a:endParaRPr lang="en-US" sz="5400" dirty="0">
              <a:solidFill>
                <a:schemeClr val="accent2">
                  <a:lumMod val="60000"/>
                  <a:lumOff val="40000"/>
                </a:schemeClr>
              </a:solidFill>
              <a:latin typeface="Arial" pitchFamily="34" charset="0"/>
              <a:cs typeface="Arial" pitchFamily="34" charset="0"/>
            </a:endParaRPr>
          </a:p>
        </p:txBody>
      </p:sp>
      <p:sp>
        <p:nvSpPr>
          <p:cNvPr id="3" name="Content Placeholder 2"/>
          <p:cNvSpPr>
            <a:spLocks noGrp="1"/>
          </p:cNvSpPr>
          <p:nvPr>
            <p:ph idx="1"/>
          </p:nvPr>
        </p:nvSpPr>
        <p:spPr>
          <a:xfrm>
            <a:off x="457200" y="1600200"/>
            <a:ext cx="7467600" cy="5257800"/>
          </a:xfrm>
        </p:spPr>
        <p:txBody>
          <a:bodyPr>
            <a:normAutofit/>
          </a:bodyPr>
          <a:lstStyle/>
          <a:p>
            <a:r>
              <a:rPr lang="en-US" sz="2400" dirty="0" smtClean="0"/>
              <a:t>Most commonly used to lift or place heavy objects such as structural steel or tilt up panels</a:t>
            </a:r>
          </a:p>
          <a:p>
            <a:r>
              <a:rPr lang="en-US" sz="2400" dirty="0" smtClean="0"/>
              <a:t>Advantages of the hydraulic crane include mobility and size-to-strength ratio</a:t>
            </a:r>
          </a:p>
          <a:p>
            <a:r>
              <a:rPr lang="en-US" sz="2400" dirty="0" smtClean="0"/>
              <a:t> Hydraulic cranes use fluids and a variety of pistons to transfer forces from one point to another.  Essentially, when one piston goes down another goes up.</a:t>
            </a:r>
          </a:p>
          <a:p>
            <a:r>
              <a:rPr lang="en-US" sz="2400" dirty="0" smtClean="0"/>
              <a:t>Two main factors in crane design and selection are: 1.) Must be able to lift the specified load</a:t>
            </a:r>
          </a:p>
          <a:p>
            <a:pPr>
              <a:buNone/>
            </a:pPr>
            <a:r>
              <a:rPr lang="en-US" sz="2400" dirty="0" smtClean="0"/>
              <a:t>	2.) Must be able to remain stable and not topple when the load is lifted</a:t>
            </a:r>
          </a:p>
          <a:p>
            <a:pPr>
              <a:buNone/>
            </a:pPr>
            <a:r>
              <a:rPr lang="en-US" sz="2400" dirty="0" smtClean="0">
                <a:solidFill>
                  <a:schemeClr val="accent2">
                    <a:lumMod val="40000"/>
                    <a:lumOff val="60000"/>
                  </a:schemeClr>
                </a:solidFill>
              </a:rPr>
              <a:t>    </a:t>
            </a:r>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a:t>4</a:t>
            </a:fld>
            <a:endParaRPr kumimoji="0"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solidFill>
                  <a:schemeClr val="accent2">
                    <a:lumMod val="60000"/>
                    <a:lumOff val="40000"/>
                  </a:schemeClr>
                </a:solidFill>
                <a:latin typeface="Arial" pitchFamily="34" charset="0"/>
                <a:cs typeface="Arial" pitchFamily="34" charset="0"/>
              </a:rPr>
              <a:t>Associated Hazards</a:t>
            </a:r>
            <a:endParaRPr lang="en-US" sz="5400" dirty="0">
              <a:solidFill>
                <a:schemeClr val="accent2">
                  <a:lumMod val="60000"/>
                  <a:lumOff val="40000"/>
                </a:schemeClr>
              </a:solidFill>
              <a:latin typeface="Arial" pitchFamily="34" charset="0"/>
              <a:cs typeface="Arial" pitchFamily="34" charset="0"/>
            </a:endParaRPr>
          </a:p>
        </p:txBody>
      </p:sp>
      <p:sp>
        <p:nvSpPr>
          <p:cNvPr id="3" name="Content Placeholder 2"/>
          <p:cNvSpPr>
            <a:spLocks noGrp="1"/>
          </p:cNvSpPr>
          <p:nvPr>
            <p:ph idx="1"/>
          </p:nvPr>
        </p:nvSpPr>
        <p:spPr/>
        <p:txBody>
          <a:bodyPr/>
          <a:lstStyle/>
          <a:p>
            <a:r>
              <a:rPr lang="en-US" sz="2400" dirty="0" smtClean="0"/>
              <a:t>Electrical Hazards</a:t>
            </a:r>
          </a:p>
          <a:p>
            <a:r>
              <a:rPr lang="en-US" sz="2400" dirty="0" smtClean="0"/>
              <a:t>Caught-In, Compressed or Crushing Hazards </a:t>
            </a:r>
          </a:p>
          <a:p>
            <a:r>
              <a:rPr lang="en-US" sz="2400" dirty="0" smtClean="0"/>
              <a:t>Struck-By Hazards </a:t>
            </a:r>
          </a:p>
          <a:p>
            <a:r>
              <a:rPr lang="en-US" sz="2400" dirty="0" smtClean="0"/>
              <a:t>Other Hazards</a:t>
            </a:r>
          </a:p>
          <a:p>
            <a:pPr>
              <a:buNone/>
            </a:pPr>
            <a:endParaRPr lang="en-US" dirty="0"/>
          </a:p>
        </p:txBody>
      </p:sp>
      <p:pic>
        <p:nvPicPr>
          <p:cNvPr id="6148" name="Picture 4" descr="C:\Users\Justin\Pictures\cranesafety2.jpg"/>
          <p:cNvPicPr>
            <a:picLocks noChangeAspect="1" noChangeArrowheads="1"/>
          </p:cNvPicPr>
          <p:nvPr/>
        </p:nvPicPr>
        <p:blipFill>
          <a:blip r:embed="rId2" cstate="print"/>
          <a:srcRect/>
          <a:stretch>
            <a:fillRect/>
          </a:stretch>
        </p:blipFill>
        <p:spPr bwMode="auto">
          <a:xfrm>
            <a:off x="0" y="3429000"/>
            <a:ext cx="3442447" cy="1828800"/>
          </a:xfrm>
          <a:prstGeom prst="rect">
            <a:avLst/>
          </a:prstGeom>
          <a:noFill/>
        </p:spPr>
      </p:pic>
      <p:pic>
        <p:nvPicPr>
          <p:cNvPr id="6149" name="Picture 5" descr="C:\Users\Justin\Pictures\cranesafety4.jpg"/>
          <p:cNvPicPr>
            <a:picLocks noChangeArrowheads="1"/>
          </p:cNvPicPr>
          <p:nvPr/>
        </p:nvPicPr>
        <p:blipFill>
          <a:blip r:embed="rId3" cstate="print"/>
          <a:srcRect/>
          <a:stretch>
            <a:fillRect/>
          </a:stretch>
        </p:blipFill>
        <p:spPr bwMode="auto">
          <a:xfrm>
            <a:off x="5696712" y="3429000"/>
            <a:ext cx="3447288" cy="1828800"/>
          </a:xfrm>
          <a:prstGeom prst="rect">
            <a:avLst/>
          </a:prstGeom>
          <a:noFill/>
        </p:spPr>
      </p:pic>
      <p:pic>
        <p:nvPicPr>
          <p:cNvPr id="6150" name="Picture 6" descr="C:\Users\Justin\Pictures\Cranesafety\cranesafety5.bmp"/>
          <p:cNvPicPr>
            <a:picLocks noChangeArrowheads="1"/>
          </p:cNvPicPr>
          <p:nvPr/>
        </p:nvPicPr>
        <p:blipFill>
          <a:blip r:embed="rId4" cstate="print"/>
          <a:srcRect/>
          <a:stretch>
            <a:fillRect/>
          </a:stretch>
        </p:blipFill>
        <p:spPr bwMode="auto">
          <a:xfrm>
            <a:off x="2819400" y="5257800"/>
            <a:ext cx="3447288" cy="1600200"/>
          </a:xfrm>
          <a:prstGeom prst="rect">
            <a:avLst/>
          </a:prstGeom>
          <a:noFill/>
        </p:spPr>
      </p:pic>
      <p:sp>
        <p:nvSpPr>
          <p:cNvPr id="4" name="Slide Number Placeholder 3"/>
          <p:cNvSpPr>
            <a:spLocks noGrp="1"/>
          </p:cNvSpPr>
          <p:nvPr>
            <p:ph type="sldNum" sz="quarter" idx="12"/>
          </p:nvPr>
        </p:nvSpPr>
        <p:spPr/>
        <p:txBody>
          <a:bodyPr/>
          <a:lstStyle/>
          <a:p>
            <a:fld id="{2C6B1FF6-39B9-40F5-8B67-33C6354A3D4F}" type="slidenum">
              <a:rPr kumimoji="0" lang="en-US" smtClean="0"/>
              <a:pPr/>
              <a:t>5</a:t>
            </a:fld>
            <a:endParaRPr kumimoji="0"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dirty="0" smtClean="0">
                <a:solidFill>
                  <a:schemeClr val="accent2">
                    <a:lumMod val="60000"/>
                    <a:lumOff val="40000"/>
                  </a:schemeClr>
                </a:solidFill>
              </a:rPr>
              <a:t>13 Common Reasons for Crane Failure </a:t>
            </a:r>
            <a:r>
              <a:rPr lang="en-US" sz="900" dirty="0" smtClean="0">
                <a:solidFill>
                  <a:schemeClr val="accent2">
                    <a:lumMod val="60000"/>
                    <a:lumOff val="40000"/>
                  </a:schemeClr>
                </a:solidFill>
                <a:latin typeface="+mn-lt"/>
              </a:rPr>
              <a:t>(</a:t>
            </a:r>
            <a:r>
              <a:rPr lang="en-US" sz="900" dirty="0" err="1" smtClean="0">
                <a:solidFill>
                  <a:schemeClr val="accent2">
                    <a:lumMod val="60000"/>
                    <a:lumOff val="40000"/>
                  </a:schemeClr>
                </a:solidFill>
                <a:latin typeface="+mn-lt"/>
              </a:rPr>
              <a:t>MacCollum</a:t>
            </a:r>
            <a:r>
              <a:rPr lang="en-US" sz="900" dirty="0" smtClean="0">
                <a:solidFill>
                  <a:schemeClr val="accent2">
                    <a:lumMod val="60000"/>
                    <a:lumOff val="40000"/>
                  </a:schemeClr>
                </a:solidFill>
                <a:latin typeface="+mn-lt"/>
              </a:rPr>
              <a:t> 1980)</a:t>
            </a:r>
            <a:endParaRPr lang="en-US" sz="900" dirty="0">
              <a:solidFill>
                <a:schemeClr val="accent2">
                  <a:lumMod val="60000"/>
                  <a:lumOff val="40000"/>
                </a:schemeClr>
              </a:solidFill>
              <a:latin typeface="+mn-lt"/>
            </a:endParaRPr>
          </a:p>
        </p:txBody>
      </p:sp>
      <p:sp>
        <p:nvSpPr>
          <p:cNvPr id="3" name="Content Placeholder 2"/>
          <p:cNvSpPr>
            <a:spLocks noGrp="1"/>
          </p:cNvSpPr>
          <p:nvPr>
            <p:ph idx="1"/>
          </p:nvPr>
        </p:nvSpPr>
        <p:spPr>
          <a:xfrm>
            <a:off x="152400" y="1600200"/>
            <a:ext cx="7467600" cy="4525963"/>
          </a:xfrm>
        </p:spPr>
        <p:txBody>
          <a:bodyPr>
            <a:noAutofit/>
          </a:bodyPr>
          <a:lstStyle/>
          <a:p>
            <a:r>
              <a:rPr lang="en-US" sz="2400" dirty="0" smtClean="0"/>
              <a:t>1. Overloading – beyond crane cap.</a:t>
            </a:r>
          </a:p>
          <a:p>
            <a:r>
              <a:rPr lang="en-US" sz="2400" dirty="0" smtClean="0"/>
              <a:t>2. Side pull</a:t>
            </a:r>
          </a:p>
          <a:p>
            <a:r>
              <a:rPr lang="en-US" sz="2400" dirty="0" smtClean="0"/>
              <a:t>3. Outrigger failure</a:t>
            </a:r>
          </a:p>
          <a:p>
            <a:r>
              <a:rPr lang="en-US" sz="2400" dirty="0" smtClean="0"/>
              <a:t>4. Hoist limitations – for conditions</a:t>
            </a:r>
          </a:p>
          <a:p>
            <a:r>
              <a:rPr lang="en-US" sz="2400" dirty="0" smtClean="0"/>
              <a:t>5. Two-blocking</a:t>
            </a:r>
          </a:p>
          <a:p>
            <a:r>
              <a:rPr lang="en-US" sz="2400" dirty="0" smtClean="0"/>
              <a:t>6. Killer Hooks  - exceeding load</a:t>
            </a:r>
          </a:p>
          <a:p>
            <a:r>
              <a:rPr lang="en-US" sz="2400" dirty="0" smtClean="0"/>
              <a:t>                             capacity</a:t>
            </a:r>
          </a:p>
          <a:p>
            <a:pPr>
              <a:buNone/>
            </a:pPr>
            <a:r>
              <a:rPr lang="en-US" sz="2400" dirty="0" smtClean="0">
                <a:solidFill>
                  <a:schemeClr val="accent2">
                    <a:lumMod val="40000"/>
                    <a:lumOff val="60000"/>
                  </a:schemeClr>
                </a:solidFill>
              </a:rPr>
              <a:t>	</a:t>
            </a:r>
            <a:br>
              <a:rPr lang="en-US" sz="2400" dirty="0" smtClean="0">
                <a:solidFill>
                  <a:schemeClr val="accent2">
                    <a:lumMod val="40000"/>
                    <a:lumOff val="60000"/>
                  </a:schemeClr>
                </a:solidFill>
              </a:rPr>
            </a:br>
            <a:endParaRPr lang="en-US" sz="2400" dirty="0" smtClean="0">
              <a:solidFill>
                <a:schemeClr val="accent2">
                  <a:lumMod val="40000"/>
                  <a:lumOff val="60000"/>
                </a:schemeClr>
              </a:solidFill>
            </a:endParaRPr>
          </a:p>
          <a:p>
            <a:pPr>
              <a:buNone/>
            </a:pPr>
            <a:r>
              <a:rPr lang="en-US" sz="2400" dirty="0" smtClean="0">
                <a:solidFill>
                  <a:schemeClr val="accent2">
                    <a:lumMod val="40000"/>
                    <a:lumOff val="60000"/>
                  </a:schemeClr>
                </a:solidFill>
              </a:rPr>
              <a:t>			</a:t>
            </a:r>
          </a:p>
          <a:p>
            <a:pPr>
              <a:buNone/>
            </a:pPr>
            <a:r>
              <a:rPr lang="en-US" sz="2400" dirty="0" smtClean="0">
                <a:solidFill>
                  <a:schemeClr val="accent2">
                    <a:lumMod val="40000"/>
                    <a:lumOff val="60000"/>
                  </a:schemeClr>
                </a:solidFill>
              </a:rPr>
              <a:t>			</a:t>
            </a:r>
            <a:endParaRPr lang="en-US" sz="2400" dirty="0">
              <a:solidFill>
                <a:schemeClr val="accent2">
                  <a:lumMod val="40000"/>
                  <a:lumOff val="60000"/>
                </a:schemeClr>
              </a:solidFill>
            </a:endParaRPr>
          </a:p>
        </p:txBody>
      </p:sp>
      <p:pic>
        <p:nvPicPr>
          <p:cNvPr id="1027" name="Picture 3"/>
          <p:cNvPicPr>
            <a:picLocks noChangeAspect="1" noChangeArrowheads="1"/>
          </p:cNvPicPr>
          <p:nvPr/>
        </p:nvPicPr>
        <p:blipFill>
          <a:blip r:embed="rId2" cstate="print"/>
          <a:srcRect/>
          <a:stretch>
            <a:fillRect/>
          </a:stretch>
        </p:blipFill>
        <p:spPr bwMode="auto">
          <a:xfrm>
            <a:off x="5524500" y="1524000"/>
            <a:ext cx="3619500" cy="2800350"/>
          </a:xfrm>
          <a:prstGeom prst="rect">
            <a:avLst/>
          </a:prstGeom>
          <a:noFill/>
          <a:ln w="9525">
            <a:noFill/>
            <a:miter lim="800000"/>
            <a:headEnd/>
            <a:tailEnd/>
          </a:ln>
          <a:effectLst/>
        </p:spPr>
      </p:pic>
      <p:pic>
        <p:nvPicPr>
          <p:cNvPr id="1028" name="Picture 4" descr="C:\Users\Justin\Pictures\Cranesafety\1.jpg"/>
          <p:cNvPicPr>
            <a:picLocks noChangeArrowheads="1"/>
          </p:cNvPicPr>
          <p:nvPr/>
        </p:nvPicPr>
        <p:blipFill>
          <a:blip r:embed="rId3" cstate="print"/>
          <a:srcRect/>
          <a:stretch>
            <a:fillRect/>
          </a:stretch>
        </p:blipFill>
        <p:spPr bwMode="auto">
          <a:xfrm>
            <a:off x="0" y="4343400"/>
            <a:ext cx="2743200" cy="2514600"/>
          </a:xfrm>
          <a:prstGeom prst="rect">
            <a:avLst/>
          </a:prstGeom>
          <a:noFill/>
        </p:spPr>
      </p:pic>
      <p:pic>
        <p:nvPicPr>
          <p:cNvPr id="1029" name="Picture 5" descr="C:\Users\Justin\Pictures\Cranesafety\produc3.jpg"/>
          <p:cNvPicPr>
            <a:picLocks noChangeArrowheads="1"/>
          </p:cNvPicPr>
          <p:nvPr/>
        </p:nvPicPr>
        <p:blipFill>
          <a:blip r:embed="rId4" cstate="print"/>
          <a:srcRect/>
          <a:stretch>
            <a:fillRect/>
          </a:stretch>
        </p:blipFill>
        <p:spPr bwMode="auto">
          <a:xfrm>
            <a:off x="6000750" y="4343400"/>
            <a:ext cx="3143250" cy="2514600"/>
          </a:xfrm>
          <a:prstGeom prst="rect">
            <a:avLst/>
          </a:prstGeom>
          <a:noFill/>
        </p:spPr>
      </p:pic>
      <p:sp>
        <p:nvSpPr>
          <p:cNvPr id="9" name="TextBox 8"/>
          <p:cNvSpPr txBox="1"/>
          <p:nvPr/>
        </p:nvSpPr>
        <p:spPr>
          <a:xfrm>
            <a:off x="2819400" y="6400800"/>
            <a:ext cx="1600200" cy="276999"/>
          </a:xfrm>
          <a:prstGeom prst="rect">
            <a:avLst/>
          </a:prstGeom>
          <a:noFill/>
        </p:spPr>
        <p:txBody>
          <a:bodyPr wrap="square" rtlCol="0">
            <a:spAutoFit/>
          </a:bodyPr>
          <a:lstStyle/>
          <a:p>
            <a:r>
              <a:rPr lang="en-US" sz="1200" dirty="0" smtClean="0">
                <a:solidFill>
                  <a:schemeClr val="accent2">
                    <a:lumMod val="40000"/>
                    <a:lumOff val="60000"/>
                  </a:schemeClr>
                </a:solidFill>
              </a:rPr>
              <a:t>Crane overload</a:t>
            </a:r>
            <a:endParaRPr lang="en-US" sz="1200" dirty="0">
              <a:solidFill>
                <a:schemeClr val="accent2">
                  <a:lumMod val="40000"/>
                  <a:lumOff val="60000"/>
                </a:schemeClr>
              </a:solidFill>
            </a:endParaRPr>
          </a:p>
        </p:txBody>
      </p:sp>
      <p:sp>
        <p:nvSpPr>
          <p:cNvPr id="10" name="TextBox 9"/>
          <p:cNvSpPr txBox="1"/>
          <p:nvPr/>
        </p:nvSpPr>
        <p:spPr>
          <a:xfrm>
            <a:off x="3886200" y="5334000"/>
            <a:ext cx="2133600" cy="461665"/>
          </a:xfrm>
          <a:prstGeom prst="rect">
            <a:avLst/>
          </a:prstGeom>
          <a:noFill/>
        </p:spPr>
        <p:txBody>
          <a:bodyPr wrap="square" rtlCol="0">
            <a:spAutoFit/>
          </a:bodyPr>
          <a:lstStyle/>
          <a:p>
            <a:r>
              <a:rPr lang="en-US" sz="1200" dirty="0" smtClean="0">
                <a:solidFill>
                  <a:schemeClr val="accent2">
                    <a:lumMod val="40000"/>
                    <a:lumOff val="60000"/>
                  </a:schemeClr>
                </a:solidFill>
              </a:rPr>
              <a:t>Anti two Blocking system</a:t>
            </a:r>
          </a:p>
          <a:p>
            <a:endParaRPr lang="en-US" sz="1200" dirty="0">
              <a:solidFill>
                <a:schemeClr val="accent2">
                  <a:lumMod val="40000"/>
                  <a:lumOff val="60000"/>
                </a:schemeClr>
              </a:solidFill>
            </a:endParaRPr>
          </a:p>
        </p:txBody>
      </p:sp>
      <p:sp>
        <p:nvSpPr>
          <p:cNvPr id="11" name="TextBox 10"/>
          <p:cNvSpPr txBox="1"/>
          <p:nvPr/>
        </p:nvSpPr>
        <p:spPr>
          <a:xfrm>
            <a:off x="5867400" y="3810000"/>
            <a:ext cx="1066800" cy="276999"/>
          </a:xfrm>
          <a:prstGeom prst="rect">
            <a:avLst/>
          </a:prstGeom>
          <a:noFill/>
        </p:spPr>
        <p:txBody>
          <a:bodyPr wrap="square" rtlCol="0">
            <a:spAutoFit/>
          </a:bodyPr>
          <a:lstStyle/>
          <a:p>
            <a:r>
              <a:rPr lang="en-US" sz="1200" b="1" dirty="0" smtClean="0">
                <a:solidFill>
                  <a:schemeClr val="bg1"/>
                </a:solidFill>
              </a:rPr>
              <a:t>Crane Hook</a:t>
            </a:r>
            <a:endParaRPr lang="en-US" sz="1200" b="1" dirty="0">
              <a:solidFill>
                <a:schemeClr val="bg1"/>
              </a:solidFill>
            </a:endParaRPr>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a:t>6</a:t>
            </a:fld>
            <a:endParaRPr kumimoji="0"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dirty="0" smtClean="0">
                <a:solidFill>
                  <a:schemeClr val="accent2">
                    <a:lumMod val="60000"/>
                    <a:lumOff val="40000"/>
                  </a:schemeClr>
                </a:solidFill>
              </a:rPr>
              <a:t>13 Common Reasons Continued </a:t>
            </a:r>
            <a:r>
              <a:rPr lang="en-US" sz="900" dirty="0" smtClean="0">
                <a:solidFill>
                  <a:schemeClr val="accent2">
                    <a:lumMod val="60000"/>
                    <a:lumOff val="40000"/>
                  </a:schemeClr>
                </a:solidFill>
              </a:rPr>
              <a:t>(</a:t>
            </a:r>
            <a:r>
              <a:rPr lang="en-US" sz="900" dirty="0" err="1" smtClean="0">
                <a:solidFill>
                  <a:schemeClr val="accent2">
                    <a:lumMod val="60000"/>
                    <a:lumOff val="40000"/>
                  </a:schemeClr>
                </a:solidFill>
              </a:rPr>
              <a:t>MacCollum</a:t>
            </a:r>
            <a:r>
              <a:rPr lang="en-US" sz="900" dirty="0" smtClean="0">
                <a:solidFill>
                  <a:schemeClr val="accent2">
                    <a:lumMod val="60000"/>
                    <a:lumOff val="40000"/>
                  </a:schemeClr>
                </a:solidFill>
              </a:rPr>
              <a:t> 1980)</a:t>
            </a:r>
            <a:endParaRPr lang="en-US" sz="5400" dirty="0">
              <a:solidFill>
                <a:schemeClr val="accent2">
                  <a:lumMod val="60000"/>
                  <a:lumOff val="40000"/>
                </a:schemeClr>
              </a:solidFill>
              <a:latin typeface="+mn-lt"/>
            </a:endParaRPr>
          </a:p>
        </p:txBody>
      </p:sp>
      <p:sp>
        <p:nvSpPr>
          <p:cNvPr id="3" name="Content Placeholder 2"/>
          <p:cNvSpPr>
            <a:spLocks noGrp="1"/>
          </p:cNvSpPr>
          <p:nvPr>
            <p:ph idx="1"/>
          </p:nvPr>
        </p:nvSpPr>
        <p:spPr>
          <a:xfrm>
            <a:off x="152400" y="1600200"/>
            <a:ext cx="7467600" cy="4525963"/>
          </a:xfrm>
        </p:spPr>
        <p:txBody>
          <a:bodyPr>
            <a:normAutofit/>
          </a:bodyPr>
          <a:lstStyle/>
          <a:p>
            <a:r>
              <a:rPr lang="en-US" sz="2400" dirty="0" smtClean="0"/>
              <a:t>7. Boom buckling</a:t>
            </a:r>
          </a:p>
          <a:p>
            <a:r>
              <a:rPr lang="en-US" sz="2400" dirty="0" smtClean="0"/>
              <a:t>8. Upset/Overturn</a:t>
            </a:r>
          </a:p>
          <a:p>
            <a:r>
              <a:rPr lang="en-US" sz="2400" dirty="0" smtClean="0"/>
              <a:t>9. Unintentional turntable turning</a:t>
            </a:r>
          </a:p>
          <a:p>
            <a:r>
              <a:rPr lang="en-US" sz="2400" dirty="0" smtClean="0"/>
              <a:t>10. </a:t>
            </a:r>
            <a:r>
              <a:rPr lang="en-US" sz="2400" dirty="0" err="1" smtClean="0"/>
              <a:t>Oversteer</a:t>
            </a:r>
            <a:r>
              <a:rPr lang="en-US" sz="2400" dirty="0" smtClean="0"/>
              <a:t>/crabbing – creating instability</a:t>
            </a:r>
          </a:p>
          <a:p>
            <a:r>
              <a:rPr lang="en-US" sz="2400" dirty="0" smtClean="0"/>
              <a:t>11. Control confusion</a:t>
            </a:r>
          </a:p>
          <a:p>
            <a:r>
              <a:rPr lang="en-US" sz="2400" dirty="0" smtClean="0"/>
              <a:t>12. Access/egress to work area</a:t>
            </a:r>
          </a:p>
          <a:p>
            <a:r>
              <a:rPr lang="en-US" sz="2400" dirty="0" smtClean="0"/>
              <a:t>13. Power-line contact</a:t>
            </a:r>
            <a:endParaRPr lang="en-US" sz="2400" dirty="0"/>
          </a:p>
        </p:txBody>
      </p:sp>
      <p:pic>
        <p:nvPicPr>
          <p:cNvPr id="2050" name="Picture 2" descr="http://blog.nj.com/ledgerupdates/__files/2007/09/large_craneL.jpg"/>
          <p:cNvPicPr>
            <a:picLocks noChangeAspect="1" noChangeArrowheads="1"/>
          </p:cNvPicPr>
          <p:nvPr/>
        </p:nvPicPr>
        <p:blipFill>
          <a:blip r:embed="rId2" cstate="print"/>
          <a:srcRect/>
          <a:stretch>
            <a:fillRect/>
          </a:stretch>
        </p:blipFill>
        <p:spPr bwMode="auto">
          <a:xfrm>
            <a:off x="0" y="4663440"/>
            <a:ext cx="3654910" cy="2194560"/>
          </a:xfrm>
          <a:prstGeom prst="rect">
            <a:avLst/>
          </a:prstGeom>
          <a:noFill/>
        </p:spPr>
      </p:pic>
      <p:pic>
        <p:nvPicPr>
          <p:cNvPr id="2052" name="Picture 4" descr="http://www.vertikal.net/typo3temp/pics/57f436aaef.jpg"/>
          <p:cNvPicPr>
            <a:picLocks noChangeAspect="1" noChangeArrowheads="1"/>
          </p:cNvPicPr>
          <p:nvPr/>
        </p:nvPicPr>
        <p:blipFill>
          <a:blip r:embed="rId3" cstate="print"/>
          <a:srcRect/>
          <a:stretch>
            <a:fillRect/>
          </a:stretch>
        </p:blipFill>
        <p:spPr bwMode="auto">
          <a:xfrm>
            <a:off x="6421786" y="3200400"/>
            <a:ext cx="2722214" cy="3657600"/>
          </a:xfrm>
          <a:prstGeom prst="rect">
            <a:avLst/>
          </a:prstGeom>
          <a:noFill/>
        </p:spPr>
      </p:pic>
      <p:sp>
        <p:nvSpPr>
          <p:cNvPr id="6" name="TextBox 5"/>
          <p:cNvSpPr txBox="1"/>
          <p:nvPr/>
        </p:nvSpPr>
        <p:spPr>
          <a:xfrm>
            <a:off x="6781800" y="2895600"/>
            <a:ext cx="1371600" cy="276999"/>
          </a:xfrm>
          <a:prstGeom prst="rect">
            <a:avLst/>
          </a:prstGeom>
          <a:noFill/>
        </p:spPr>
        <p:txBody>
          <a:bodyPr wrap="square" rtlCol="0">
            <a:spAutoFit/>
          </a:bodyPr>
          <a:lstStyle/>
          <a:p>
            <a:r>
              <a:rPr lang="en-US" sz="1200" dirty="0" smtClean="0">
                <a:solidFill>
                  <a:schemeClr val="accent2">
                    <a:lumMod val="40000"/>
                    <a:lumOff val="60000"/>
                  </a:schemeClr>
                </a:solidFill>
              </a:rPr>
              <a:t>Boom Buckling</a:t>
            </a:r>
            <a:endParaRPr lang="en-US" sz="1200" dirty="0">
              <a:solidFill>
                <a:schemeClr val="accent2">
                  <a:lumMod val="40000"/>
                  <a:lumOff val="60000"/>
                </a:schemeClr>
              </a:solidFill>
            </a:endParaRPr>
          </a:p>
        </p:txBody>
      </p:sp>
      <p:sp>
        <p:nvSpPr>
          <p:cNvPr id="8" name="TextBox 7"/>
          <p:cNvSpPr txBox="1"/>
          <p:nvPr/>
        </p:nvSpPr>
        <p:spPr>
          <a:xfrm>
            <a:off x="3657600" y="6477000"/>
            <a:ext cx="1143000" cy="276999"/>
          </a:xfrm>
          <a:prstGeom prst="rect">
            <a:avLst/>
          </a:prstGeom>
          <a:noFill/>
        </p:spPr>
        <p:txBody>
          <a:bodyPr wrap="square" rtlCol="0">
            <a:spAutoFit/>
          </a:bodyPr>
          <a:lstStyle/>
          <a:p>
            <a:r>
              <a:rPr lang="en-US" sz="1200" dirty="0" smtClean="0">
                <a:solidFill>
                  <a:schemeClr val="accent2">
                    <a:lumMod val="40000"/>
                    <a:lumOff val="60000"/>
                  </a:schemeClr>
                </a:solidFill>
              </a:rPr>
              <a:t>Over Steering</a:t>
            </a:r>
            <a:endParaRPr lang="en-US" sz="1200" dirty="0">
              <a:solidFill>
                <a:schemeClr val="accent2">
                  <a:lumMod val="40000"/>
                  <a:lumOff val="60000"/>
                </a:schemeClr>
              </a:solidFill>
            </a:endParaRPr>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a:t>7</a:t>
            </a:fld>
            <a:endParaRPr kumimoji="0"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dirty="0" smtClean="0">
                <a:solidFill>
                  <a:schemeClr val="accent2">
                    <a:lumMod val="60000"/>
                    <a:lumOff val="40000"/>
                  </a:schemeClr>
                </a:solidFill>
                <a:latin typeface="Arial" pitchFamily="34" charset="0"/>
                <a:cs typeface="Arial" pitchFamily="34" charset="0"/>
              </a:rPr>
              <a:t>Could This Have Been Prevented?</a:t>
            </a:r>
            <a:endParaRPr lang="en-US" sz="5400" dirty="0">
              <a:solidFill>
                <a:schemeClr val="accent2">
                  <a:lumMod val="60000"/>
                  <a:lumOff val="40000"/>
                </a:schemeClr>
              </a:solidFill>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pPr>
              <a:buNone/>
            </a:pPr>
            <a:r>
              <a:rPr lang="en-US" sz="2400" dirty="0" smtClean="0"/>
              <a:t>	A worker was rigging steel that was to be installed on the roof of a structure for a track to be used with an overhead crane. The 25 ft long by 25 in. tall by 14 in. wide beam weighed 1,825 lb, and was being lifted with a nylon sling located near its center. One end of the beam rose approximately 8 to 10 ft off the floor before the opposite end began to rise. The crane operator had started to lower the beam to correct the imbalance when the beam slid approximately 6 in. in the sling. At that point, the sling was cut and the beam fell, pinning the rigger to the ground and killing him.</a:t>
            </a:r>
            <a:endParaRPr lang="en-US" sz="2400" dirty="0"/>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a:t>8</a:t>
            </a:fld>
            <a:endParaRPr kumimoji="0"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solidFill>
                  <a:schemeClr val="accent2">
                    <a:lumMod val="60000"/>
                    <a:lumOff val="40000"/>
                  </a:schemeClr>
                </a:solidFill>
                <a:latin typeface="Arial" pitchFamily="34" charset="0"/>
                <a:cs typeface="Arial" pitchFamily="34" charset="0"/>
              </a:rPr>
              <a:t>Case Studies</a:t>
            </a:r>
            <a:endParaRPr lang="en-US" sz="5400" dirty="0">
              <a:latin typeface="+mn-lt"/>
            </a:endParaRPr>
          </a:p>
        </p:txBody>
      </p:sp>
      <p:sp>
        <p:nvSpPr>
          <p:cNvPr id="3" name="Content Placeholder 2"/>
          <p:cNvSpPr>
            <a:spLocks noGrp="1"/>
          </p:cNvSpPr>
          <p:nvPr>
            <p:ph idx="1"/>
          </p:nvPr>
        </p:nvSpPr>
        <p:spPr/>
        <p:txBody>
          <a:bodyPr>
            <a:normAutofit/>
          </a:bodyPr>
          <a:lstStyle/>
          <a:p>
            <a:pPr>
              <a:buNone/>
            </a:pPr>
            <a:r>
              <a:rPr lang="en-US" sz="2400" dirty="0" smtClean="0"/>
              <a:t>	Two workers were in the process of landing two 54-sheet bundles of 3/4 inch plywood, being set on the  3rd floor deck with a crane.  As the lower bundle was placed on the deck, the sheets in the top bundle began to slide out causing the entire bundle to fall onto the victim striking him in the back of the head</a:t>
            </a:r>
            <a:r>
              <a:rPr lang="en-US" sz="2400" dirty="0" smtClean="0">
                <a:solidFill>
                  <a:schemeClr val="accent2">
                    <a:lumMod val="40000"/>
                    <a:lumOff val="60000"/>
                  </a:schemeClr>
                </a:solidFill>
              </a:rPr>
              <a:t>.</a:t>
            </a:r>
            <a:endParaRPr lang="en-US" sz="2400" dirty="0">
              <a:solidFill>
                <a:schemeClr val="accent2">
                  <a:lumMod val="40000"/>
                  <a:lumOff val="60000"/>
                </a:schemeClr>
              </a:solidFill>
            </a:endParaRPr>
          </a:p>
        </p:txBody>
      </p:sp>
      <p:pic>
        <p:nvPicPr>
          <p:cNvPr id="10241" name="Picture 1"/>
          <p:cNvPicPr>
            <a:picLocks noChangeAspect="1" noChangeArrowheads="1"/>
          </p:cNvPicPr>
          <p:nvPr/>
        </p:nvPicPr>
        <p:blipFill>
          <a:blip r:embed="rId2" cstate="print"/>
          <a:srcRect/>
          <a:stretch>
            <a:fillRect/>
          </a:stretch>
        </p:blipFill>
        <p:spPr bwMode="auto">
          <a:xfrm>
            <a:off x="3352800" y="4114800"/>
            <a:ext cx="3258661" cy="2743200"/>
          </a:xfrm>
          <a:prstGeom prst="rect">
            <a:avLst/>
          </a:prstGeom>
          <a:noFill/>
          <a:ln w="9525">
            <a:noFill/>
            <a:miter lim="800000"/>
            <a:headEnd/>
            <a:tailEnd/>
          </a:ln>
          <a:effectLst/>
        </p:spPr>
      </p:pic>
      <p:sp>
        <p:nvSpPr>
          <p:cNvPr id="5" name="Rectangle 4"/>
          <p:cNvSpPr/>
          <p:nvPr/>
        </p:nvSpPr>
        <p:spPr>
          <a:xfrm>
            <a:off x="6629400" y="6248400"/>
            <a:ext cx="1749197" cy="369332"/>
          </a:xfrm>
          <a:prstGeom prst="rect">
            <a:avLst/>
          </a:prstGeom>
        </p:spPr>
        <p:txBody>
          <a:bodyPr wrap="none">
            <a:spAutoFit/>
          </a:bodyPr>
          <a:lstStyle/>
          <a:p>
            <a:r>
              <a:rPr lang="en-US" dirty="0" smtClean="0">
                <a:solidFill>
                  <a:schemeClr val="accent2">
                    <a:lumMod val="40000"/>
                    <a:lumOff val="60000"/>
                  </a:schemeClr>
                </a:solidFill>
              </a:rPr>
              <a:t>1926.550 (a)19</a:t>
            </a:r>
            <a:endParaRPr lang="en-US" dirty="0"/>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a:t>9</a:t>
            </a:fld>
            <a:endParaRPr kumimoji="0"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624</TotalTime>
  <Words>727</Words>
  <Application>Microsoft Office PowerPoint</Application>
  <PresentationFormat>On-screen Show (4:3)</PresentationFormat>
  <Paragraphs>146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Technic</vt:lpstr>
      <vt:lpstr>PowerPoint Presentation</vt:lpstr>
      <vt:lpstr>What is a Hydraulic Boom Crane?</vt:lpstr>
      <vt:lpstr>History of the Crane in Construction</vt:lpstr>
      <vt:lpstr>The Hydraulic Crane</vt:lpstr>
      <vt:lpstr>Associated Hazards</vt:lpstr>
      <vt:lpstr>13 Common Reasons for Crane Failure (MacCollum 1980)</vt:lpstr>
      <vt:lpstr>13 Common Reasons Continued (MacCollum 1980)</vt:lpstr>
      <vt:lpstr>Could This Have Been Prevented?</vt:lpstr>
      <vt:lpstr>Case Studies</vt:lpstr>
      <vt:lpstr>Case Studies</vt:lpstr>
      <vt:lpstr>OSHA Regulations</vt:lpstr>
      <vt:lpstr>OSHA Regulations</vt:lpstr>
      <vt:lpstr>Personal Protective Equipment</vt:lpstr>
      <vt:lpstr>Safe Work Practices</vt:lpstr>
      <vt:lpstr>Safe Work Practices</vt:lpstr>
      <vt:lpstr>Safe Work Practices</vt:lpstr>
      <vt:lpstr>Safe Work Practices</vt:lpstr>
      <vt:lpstr>Safe Work Practices</vt:lpstr>
      <vt:lpstr>Safe Work Practices</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Hydraulic Boom Crane</dc:title>
  <dc:creator>Justin R. Fahrenholtz</dc:creator>
  <cp:lastModifiedBy>Jimmie</cp:lastModifiedBy>
  <cp:revision>59</cp:revision>
  <dcterms:created xsi:type="dcterms:W3CDTF">2010-03-29T20:01:51Z</dcterms:created>
  <dcterms:modified xsi:type="dcterms:W3CDTF">2013-04-30T01:58:35Z</dcterms:modified>
</cp:coreProperties>
</file>