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24.jpeg" ContentType="image/jpeg"/>
  <Override PartName="/ppt/media/image14.png" ContentType="image/png"/>
  <Override PartName="/ppt/media/image3.png" ContentType="image/png"/>
  <Override PartName="/ppt/media/image12.wmf" ContentType="image/x-wmf"/>
  <Override PartName="/ppt/media/image13.png" ContentType="image/png"/>
  <Override PartName="/ppt/media/image2.png" ContentType="image/png"/>
  <Override PartName="/ppt/media/image11.wmf" ContentType="image/x-wmf"/>
  <Override PartName="/ppt/media/image10.png" ContentType="image/png"/>
  <Override PartName="/ppt/media/image4.wmf" ContentType="image/x-wmf"/>
  <Override PartName="/ppt/media/image29.png" ContentType="image/png"/>
  <Override PartName="/ppt/media/image6.png" ContentType="image/png"/>
  <Override PartName="/ppt/media/image5.wmf" ContentType="image/x-wmf"/>
  <Override PartName="/ppt/media/image9.wmf" ContentType="image/x-wmf"/>
  <Override PartName="/ppt/media/image7.png" ContentType="image/png"/>
  <Override PartName="/ppt/media/image17.png" ContentType="image/png"/>
  <Override PartName="/ppt/media/image22.jpeg" ContentType="image/jpeg"/>
  <Override PartName="/ppt/media/image15.jpeg" ContentType="image/jpeg"/>
  <Override PartName="/ppt/media/image18.jpeg" ContentType="image/jpeg"/>
  <Override PartName="/ppt/media/image20.jpeg" ContentType="image/jpeg"/>
  <Override PartName="/ppt/media/image28.jpeg" ContentType="image/jpeg"/>
  <Override PartName="/ppt/media/image21.png" ContentType="image/png"/>
  <Override PartName="/ppt/media/image19.png" ContentType="image/png"/>
  <Override PartName="/ppt/media/image8.png" ContentType="image/png"/>
  <Override PartName="/ppt/media/image25.jpeg" ContentType="image/jpeg"/>
  <Override PartName="/ppt/media/image23.png" ContentType="image/png"/>
  <Override PartName="/ppt/media/image26.jpeg" ContentType="image/jpeg"/>
  <Override PartName="/ppt/media/image27.png" ContentType="image/png"/>
  <Override PartName="/ppt/media/image16.jpeg" ContentType="image/jpeg"/>
  <Override PartName="/ppt/_rels/presentation.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1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13.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14.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1.xml.rels" ContentType="application/vnd.openxmlformats-package.relationships+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3.xml" ContentType="application/vnd.openxmlformats-officedocument.presentationml.slide+xml"/>
  <Override PartName="/ppt/slides/slide25.xml" ContentType="application/vnd.openxmlformats-officedocument.presentationml.slide+xml"/>
  <Override PartName="/ppt/slides/_rels/slide28.xml.rels" ContentType="application/vnd.openxmlformats-package.relationships+xml"/>
  <Override PartName="/ppt/slides/_rels/slide9.xml.rels" ContentType="application/vnd.openxmlformats-package.relationships+xml"/>
  <Override PartName="/ppt/slides/_rels/slide27.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25.xml.rels" ContentType="application/vnd.openxmlformats-package.relationships+xml"/>
  <Override PartName="/ppt/slides/_rels/slide7.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10.xml.rels" ContentType="application/vnd.openxmlformats-package.relationships+xml"/>
  <Override PartName="/ppt/slides/_rels/slide12.xml.rels" ContentType="application/vnd.openxmlformats-package.relationships+xml"/>
  <Override PartName="/ppt/slides/_rels/slide1.xml.rels" ContentType="application/vnd.openxmlformats-package.relationships+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Slides/_rels/notesSlide25.xml.rels" ContentType="application/vnd.openxmlformats-package.relationships+xml"/>
  <Override PartName="/ppt/notesSlides/_rels/notesSlide24.xml.rels" ContentType="application/vnd.openxmlformats-package.relationships+xml"/>
  <Override PartName="/ppt/notesSlides/_rels/notesSlide23.xml.rels" ContentType="application/vnd.openxmlformats-package.relationships+xml"/>
  <Override PartName="/ppt/notesSlides/_rels/notesSlide22.xml.rels" ContentType="application/vnd.openxmlformats-package.relationships+xml"/>
  <Override PartName="/ppt/notesSlides/_rels/notesSlide21.xml.rels" ContentType="application/vnd.openxmlformats-package.relationships+xml"/>
  <Override PartName="/ppt/notesSlides/_rels/notesSlide20.xml.rels" ContentType="application/vnd.openxmlformats-package.relationship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1800" spc="-1" strike="noStrike">
              <a:solidFill>
                <a:srgbClr val="ffffff"/>
              </a:solidFill>
              <a:latin typeface="Arial"/>
            </a:endParaRPr>
          </a:p>
        </p:txBody>
      </p:sp>
      <p:sp>
        <p:nvSpPr>
          <p:cNvPr id="83"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84" name="PlaceHolder 2"/>
          <p:cNvSpPr>
            <a:spLocks noGrp="1"/>
          </p:cNvSpPr>
          <p:nvPr>
            <p:ph type="dt" idx="7"/>
          </p:nvPr>
        </p:nvSpPr>
        <p:spPr>
          <a:xfrm>
            <a:off x="3884400" y="0"/>
            <a:ext cx="2971800" cy="45720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Arial"/>
              </a:rPr>
              <a:t>&lt;date/time&gt;</a:t>
            </a:r>
            <a:endParaRPr b="0" lang="en-US" sz="1200" spc="-1" strike="noStrike">
              <a:solidFill>
                <a:srgbClr val="000000"/>
              </a:solidFill>
              <a:latin typeface="Arial"/>
            </a:endParaRPr>
          </a:p>
        </p:txBody>
      </p:sp>
      <p:sp>
        <p:nvSpPr>
          <p:cNvPr id="85" name="PlaceHolder 3"/>
          <p:cNvSpPr>
            <a:spLocks noGrp="1"/>
          </p:cNvSpPr>
          <p:nvPr>
            <p:ph type="sldImg"/>
          </p:nvPr>
        </p:nvSpPr>
        <p:spPr>
          <a:xfrm>
            <a:off x="1143000" y="685440"/>
            <a:ext cx="4572000" cy="3429000"/>
          </a:xfrm>
          <a:prstGeom prst="rect">
            <a:avLst/>
          </a:prstGeom>
          <a:noFill/>
          <a:ln w="1260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e3ebf1"/>
                </a:solidFill>
                <a:latin typeface="Arial"/>
              </a:rPr>
              <a:t>Click to move the slide</a:t>
            </a:r>
            <a:endParaRPr b="0" lang="en-US" sz="4400" spc="-1" strike="noStrike">
              <a:solidFill>
                <a:srgbClr val="e3ebf1"/>
              </a:solidFill>
              <a:latin typeface="Arial"/>
            </a:endParaRPr>
          </a:p>
        </p:txBody>
      </p:sp>
      <p:sp>
        <p:nvSpPr>
          <p:cNvPr id="86"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Click to edit the notes format</a:t>
            </a:r>
            <a:endParaRPr b="0" lang="en-US" sz="1200" spc="-1" strike="noStrike">
              <a:solidFill>
                <a:srgbClr val="000000"/>
              </a:solidFill>
              <a:latin typeface="Calibri"/>
            </a:endParaRPr>
          </a:p>
        </p:txBody>
      </p:sp>
      <p:sp>
        <p:nvSpPr>
          <p:cNvPr id="87" name="PlaceHolder 5"/>
          <p:cNvSpPr>
            <a:spLocks noGrp="1"/>
          </p:cNvSpPr>
          <p:nvPr>
            <p:ph type="ftr" idx="8"/>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88" name="PlaceHolder 6"/>
          <p:cNvSpPr>
            <a:spLocks noGrp="1"/>
          </p:cNvSpPr>
          <p:nvPr>
            <p:ph type="sldNum" idx="9"/>
          </p:nvPr>
        </p:nvSpPr>
        <p:spPr>
          <a:xfrm>
            <a:off x="3884400" y="8685360"/>
            <a:ext cx="2971800" cy="45720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000000"/>
                </a:solidFill>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6993088-F551-4510-98FC-0A5696267BEF}" type="slidenum">
              <a:rPr b="0" lang="en-US" sz="1200" spc="-1" strike="noStrike">
                <a:solidFill>
                  <a:srgbClr val="000000"/>
                </a:solidFill>
                <a:latin typeface="Arial"/>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4" name="PlaceHolder 1"/>
          <p:cNvSpPr>
            <a:spLocks noGrp="1"/>
          </p:cNvSpPr>
          <p:nvPr>
            <p:ph type="sldImg"/>
          </p:nvPr>
        </p:nvSpPr>
        <p:spPr>
          <a:xfrm>
            <a:off x="1143000" y="685800"/>
            <a:ext cx="4572000" cy="3429000"/>
          </a:xfrm>
          <a:prstGeom prst="rect">
            <a:avLst/>
          </a:prstGeom>
          <a:ln w="0">
            <a:noFill/>
          </a:ln>
        </p:spPr>
      </p:sp>
      <p:sp>
        <p:nvSpPr>
          <p:cNvPr id="215" name="PlaceHolder 2"/>
          <p:cNvSpPr>
            <a:spLocks noGrp="1"/>
          </p:cNvSpPr>
          <p:nvPr>
            <p:ph type="body"/>
          </p:nvPr>
        </p:nvSpPr>
        <p:spPr>
          <a:xfrm>
            <a:off x="685800" y="4343400"/>
            <a:ext cx="5486400" cy="4114800"/>
          </a:xfrm>
          <a:prstGeom prst="rect">
            <a:avLst/>
          </a:prstGeom>
          <a:noFill/>
          <a:ln w="0">
            <a:noFill/>
          </a:ln>
        </p:spPr>
        <p:txBody>
          <a:bodyPr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http://www.wolfconsulting.com/sec_networking/AboutOffice.asp</a:t>
            </a:r>
            <a:r>
              <a:rPr b="0" lang="en-US" sz="1200" spc="-1" strike="noStrike">
                <a:solidFill>
                  <a:srgbClr val="000000"/>
                </a:solidFill>
                <a:latin typeface="Calibri"/>
              </a:rPr>
              <a:t>	</a:t>
            </a:r>
            <a:r>
              <a:rPr b="0" lang="en-US" sz="1200" spc="-1" strike="noStrike">
                <a:solidFill>
                  <a:srgbClr val="000000"/>
                </a:solidFill>
                <a:latin typeface="Calibri"/>
              </a:rPr>
              <a:t>(clean construction)</a:t>
            </a:r>
            <a:endParaRPr b="0" lang="en-US" sz="1200" spc="-1" strike="noStrike">
              <a:solidFill>
                <a:srgbClr val="000000"/>
              </a:solidFill>
              <a:latin typeface="Calibri"/>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http://www.millerwelds.com/education/articles/story119.html</a:t>
            </a:r>
            <a:r>
              <a:rPr b="0" lang="en-US" sz="1200" spc="-1" strike="noStrike">
                <a:solidFill>
                  <a:srgbClr val="000000"/>
                </a:solidFill>
                <a:latin typeface="Calibri"/>
              </a:rPr>
              <a:t>	</a:t>
            </a:r>
            <a:r>
              <a:rPr b="0" lang="en-US" sz="1200" spc="-1" strike="noStrike">
                <a:solidFill>
                  <a:srgbClr val="000000"/>
                </a:solidFill>
                <a:latin typeface="Calibri"/>
              </a:rPr>
              <a:t>(worker)</a:t>
            </a:r>
            <a:endParaRPr b="0" lang="en-US" sz="1200" spc="-1" strike="noStrike">
              <a:solidFill>
                <a:srgbClr val="000000"/>
              </a:solidFill>
              <a:latin typeface="Calibri"/>
            </a:endParaRPr>
          </a:p>
        </p:txBody>
      </p:sp>
      <p:sp>
        <p:nvSpPr>
          <p:cNvPr id="216"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50ACBD8-62D2-4A4A-8B58-7C517BCFC1A5}"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PlaceHolder 1"/>
          <p:cNvSpPr>
            <a:spLocks noGrp="1"/>
          </p:cNvSpPr>
          <p:nvPr>
            <p:ph type="sldImg"/>
          </p:nvPr>
        </p:nvSpPr>
        <p:spPr>
          <a:xfrm>
            <a:off x="1143000" y="685800"/>
            <a:ext cx="4572000" cy="3429000"/>
          </a:xfrm>
          <a:prstGeom prst="rect">
            <a:avLst/>
          </a:prstGeom>
          <a:ln w="0">
            <a:noFill/>
          </a:ln>
        </p:spPr>
      </p:sp>
      <p:sp>
        <p:nvSpPr>
          <p:cNvPr id="218" name="PlaceHolder 2"/>
          <p:cNvSpPr>
            <a:spLocks noGrp="1"/>
          </p:cNvSpPr>
          <p:nvPr>
            <p:ph type="body"/>
          </p:nvPr>
        </p:nvSpPr>
        <p:spPr>
          <a:xfrm>
            <a:off x="685800" y="4343400"/>
            <a:ext cx="5486400" cy="4114800"/>
          </a:xfrm>
          <a:prstGeom prst="rect">
            <a:avLst/>
          </a:prstGeom>
          <a:noFill/>
          <a:ln w="0">
            <a:noFill/>
          </a:ln>
        </p:spPr>
        <p:txBody>
          <a:bodyPr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http://www.squadrallc.com/ </a:t>
            </a:r>
            <a:r>
              <a:rPr b="0" lang="en-US" sz="1200" spc="-1" strike="noStrike">
                <a:solidFill>
                  <a:srgbClr val="000000"/>
                </a:solidFill>
                <a:latin typeface="Calibri"/>
              </a:rPr>
              <a:t>	</a:t>
            </a:r>
            <a:r>
              <a:rPr b="0" lang="en-US" sz="1200" spc="-1" strike="noStrike">
                <a:solidFill>
                  <a:srgbClr val="000000"/>
                </a:solidFill>
                <a:latin typeface="Calibri"/>
              </a:rPr>
              <a:t>	</a:t>
            </a:r>
            <a:r>
              <a:rPr b="0" lang="en-US" sz="1200" spc="-1" strike="noStrike">
                <a:solidFill>
                  <a:srgbClr val="000000"/>
                </a:solidFill>
                <a:latin typeface="Calibri"/>
              </a:rPr>
              <a:t>	</a:t>
            </a:r>
            <a:r>
              <a:rPr b="0" lang="en-US" sz="1200" spc="-1" strike="noStrike">
                <a:solidFill>
                  <a:srgbClr val="000000"/>
                </a:solidFill>
                <a:latin typeface="Calibri"/>
              </a:rPr>
              <a:t>(clean site)</a:t>
            </a:r>
            <a:endParaRPr b="0" lang="en-US" sz="1200" spc="-1" strike="noStrike">
              <a:solidFill>
                <a:srgbClr val="000000"/>
              </a:solidFill>
              <a:latin typeface="Calibri"/>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000000"/>
              </a:solidFill>
              <a:latin typeface="Calibri"/>
            </a:endParaRPr>
          </a:p>
        </p:txBody>
      </p:sp>
      <p:sp>
        <p:nvSpPr>
          <p:cNvPr id="219"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09F166A-0785-4B34-ABD4-974FFA38D8AA}"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sldImg"/>
          </p:nvPr>
        </p:nvSpPr>
        <p:spPr>
          <a:xfrm>
            <a:off x="1143000" y="685800"/>
            <a:ext cx="4572000" cy="3429000"/>
          </a:xfrm>
          <a:prstGeom prst="rect">
            <a:avLst/>
          </a:prstGeom>
          <a:ln w="0">
            <a:noFill/>
          </a:ln>
        </p:spPr>
      </p:sp>
      <p:sp>
        <p:nvSpPr>
          <p:cNvPr id="221" name="PlaceHolder 2"/>
          <p:cNvSpPr>
            <a:spLocks noGrp="1"/>
          </p:cNvSpPr>
          <p:nvPr>
            <p:ph type="body"/>
          </p:nvPr>
        </p:nvSpPr>
        <p:spPr>
          <a:xfrm>
            <a:off x="685800" y="4343400"/>
            <a:ext cx="5486400" cy="4114800"/>
          </a:xfrm>
          <a:prstGeom prst="rect">
            <a:avLst/>
          </a:prstGeom>
          <a:noFill/>
          <a:ln w="0">
            <a:noFill/>
          </a:ln>
        </p:spPr>
        <p:txBody>
          <a:bodyPr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http://shalomrav.wordpress.com/2007/10/</a:t>
            </a:r>
            <a:endParaRPr b="0" lang="en-US" sz="1200" spc="-1" strike="noStrike">
              <a:solidFill>
                <a:srgbClr val="000000"/>
              </a:solidFill>
              <a:latin typeface="Calibri"/>
            </a:endParaRPr>
          </a:p>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http://cmaanet.org/project_achievement_awards_06.php</a:t>
            </a:r>
            <a:endParaRPr b="0" lang="en-US" sz="1200" spc="-1" strike="noStrike">
              <a:solidFill>
                <a:srgbClr val="000000"/>
              </a:solidFill>
              <a:latin typeface="Calibri"/>
            </a:endParaRPr>
          </a:p>
        </p:txBody>
      </p:sp>
      <p:sp>
        <p:nvSpPr>
          <p:cNvPr id="222"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E0BD081-24B0-4B1E-B053-09B4A1A4A5A2}"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PlaceHolder 1"/>
          <p:cNvSpPr>
            <a:spLocks noGrp="1"/>
          </p:cNvSpPr>
          <p:nvPr>
            <p:ph type="sldImg"/>
          </p:nvPr>
        </p:nvSpPr>
        <p:spPr>
          <a:xfrm>
            <a:off x="1143000" y="685800"/>
            <a:ext cx="4572000" cy="3429000"/>
          </a:xfrm>
          <a:prstGeom prst="rect">
            <a:avLst/>
          </a:prstGeom>
          <a:ln w="0">
            <a:noFill/>
          </a:ln>
        </p:spPr>
      </p:sp>
      <p:sp>
        <p:nvSpPr>
          <p:cNvPr id="224" name="PlaceHolder 2"/>
          <p:cNvSpPr>
            <a:spLocks noGrp="1"/>
          </p:cNvSpPr>
          <p:nvPr>
            <p:ph type="body"/>
          </p:nvPr>
        </p:nvSpPr>
        <p:spPr>
          <a:xfrm>
            <a:off x="685800" y="4343400"/>
            <a:ext cx="5486400" cy="4114800"/>
          </a:xfrm>
          <a:prstGeom prst="rect">
            <a:avLst/>
          </a:prstGeom>
          <a:noFill/>
          <a:ln w="0">
            <a:noFill/>
          </a:ln>
        </p:spPr>
        <p:txBody>
          <a:bodyPr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http://wirednewyork.com/forum/showthread.php?t=4244</a:t>
            </a:r>
            <a:endParaRPr b="0" lang="en-US" sz="1200" spc="-1" strike="noStrike">
              <a:solidFill>
                <a:srgbClr val="000000"/>
              </a:solidFill>
              <a:latin typeface="Calibri"/>
            </a:endParaRPr>
          </a:p>
        </p:txBody>
      </p:sp>
      <p:sp>
        <p:nvSpPr>
          <p:cNvPr id="225"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3941935-AAD1-4161-882A-EC64572B2FC2}"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sldImg"/>
          </p:nvPr>
        </p:nvSpPr>
        <p:spPr>
          <a:xfrm>
            <a:off x="1143000" y="685800"/>
            <a:ext cx="4572000" cy="3429000"/>
          </a:xfrm>
          <a:prstGeom prst="rect">
            <a:avLst/>
          </a:prstGeom>
          <a:ln w="0">
            <a:noFill/>
          </a:ln>
        </p:spPr>
      </p:sp>
      <p:sp>
        <p:nvSpPr>
          <p:cNvPr id="227" name="PlaceHolder 2"/>
          <p:cNvSpPr>
            <a:spLocks noGrp="1"/>
          </p:cNvSpPr>
          <p:nvPr>
            <p:ph type="body"/>
          </p:nvPr>
        </p:nvSpPr>
        <p:spPr>
          <a:xfrm>
            <a:off x="685800" y="4343400"/>
            <a:ext cx="5486400" cy="4114800"/>
          </a:xfrm>
          <a:prstGeom prst="rect">
            <a:avLst/>
          </a:prstGeom>
          <a:noFill/>
          <a:ln w="0">
            <a:noFill/>
          </a:ln>
        </p:spPr>
        <p:txBody>
          <a:bodyPr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http://www.spi.com.sg/haunted/haunted_houses/punggol_farm.htm</a:t>
            </a:r>
            <a:endParaRPr b="0" lang="en-US" sz="1200" spc="-1" strike="noStrike">
              <a:solidFill>
                <a:srgbClr val="000000"/>
              </a:solidFill>
              <a:latin typeface="Calibri"/>
            </a:endParaRPr>
          </a:p>
        </p:txBody>
      </p:sp>
      <p:sp>
        <p:nvSpPr>
          <p:cNvPr id="228"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95EDB4E-1471-43F5-8E54-4DE217089F06}"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PlaceHolder 1"/>
          <p:cNvSpPr>
            <a:spLocks noGrp="1"/>
          </p:cNvSpPr>
          <p:nvPr>
            <p:ph type="sldImg"/>
          </p:nvPr>
        </p:nvSpPr>
        <p:spPr>
          <a:xfrm>
            <a:off x="1143000" y="685800"/>
            <a:ext cx="4572000" cy="3429000"/>
          </a:xfrm>
          <a:prstGeom prst="rect">
            <a:avLst/>
          </a:prstGeom>
          <a:ln w="0">
            <a:noFill/>
          </a:ln>
        </p:spPr>
      </p:sp>
      <p:sp>
        <p:nvSpPr>
          <p:cNvPr id="230" name="PlaceHolder 2"/>
          <p:cNvSpPr>
            <a:spLocks noGrp="1"/>
          </p:cNvSpPr>
          <p:nvPr>
            <p:ph type="body"/>
          </p:nvPr>
        </p:nvSpPr>
        <p:spPr>
          <a:xfrm>
            <a:off x="685800" y="4343400"/>
            <a:ext cx="5486400" cy="4114800"/>
          </a:xfrm>
          <a:prstGeom prst="rect">
            <a:avLst/>
          </a:prstGeom>
          <a:noFill/>
          <a:ln w="0">
            <a:noFill/>
          </a:ln>
        </p:spPr>
        <p:txBody>
          <a:bodyPr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000000"/>
                </a:solidFill>
                <a:latin typeface="Calibri"/>
              </a:rPr>
              <a:t>http://findahaulersandiego.com/</a:t>
            </a:r>
            <a:endParaRPr b="0" lang="en-US" sz="1200" spc="-1" strike="noStrike">
              <a:solidFill>
                <a:srgbClr val="000000"/>
              </a:solidFill>
              <a:latin typeface="Calibri"/>
            </a:endParaRPr>
          </a:p>
        </p:txBody>
      </p:sp>
      <p:sp>
        <p:nvSpPr>
          <p:cNvPr id="231" name="Slide Number Placeholder 3"/>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6EF361A-5DAF-4F53-9DEA-C4644FF898A0}"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EF66B23-8D5F-4160-AAD7-DFC1BD646F70}"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27" name="PlaceHolder 2"/>
          <p:cNvSpPr>
            <a:spLocks noGrp="1"/>
          </p:cNvSpPr>
          <p:nvPr>
            <p:ph/>
          </p:nvPr>
        </p:nvSpPr>
        <p:spPr>
          <a:xfrm>
            <a:off x="457200" y="1600200"/>
            <a:ext cx="822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8" name="PlaceHolder 3"/>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7469D186-75FF-4EA0-A1D7-4FE1E113D022}"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30"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1"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2"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3" name="PlaceHolder 5"/>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711D5BD4-6AA6-4D89-9F74-BB33039DF4E7}"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35" name="PlaceHolder 2"/>
          <p:cNvSpPr>
            <a:spLocks noGrp="1"/>
          </p:cNvSpPr>
          <p:nvPr>
            <p:ph/>
          </p:nvPr>
        </p:nvSpPr>
        <p:spPr>
          <a:xfrm>
            <a:off x="457200" y="160020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6" name="PlaceHolder 3"/>
          <p:cNvSpPr>
            <a:spLocks noGrp="1"/>
          </p:cNvSpPr>
          <p:nvPr>
            <p:ph/>
          </p:nvPr>
        </p:nvSpPr>
        <p:spPr>
          <a:xfrm>
            <a:off x="3239640" y="160020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7" name="PlaceHolder 4"/>
          <p:cNvSpPr>
            <a:spLocks noGrp="1"/>
          </p:cNvSpPr>
          <p:nvPr>
            <p:ph/>
          </p:nvPr>
        </p:nvSpPr>
        <p:spPr>
          <a:xfrm>
            <a:off x="6022080" y="160020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8" name="PlaceHolder 5"/>
          <p:cNvSpPr>
            <a:spLocks noGrp="1"/>
          </p:cNvSpPr>
          <p:nvPr>
            <p:ph/>
          </p:nvPr>
        </p:nvSpPr>
        <p:spPr>
          <a:xfrm>
            <a:off x="457200" y="396432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9" name="PlaceHolder 6"/>
          <p:cNvSpPr>
            <a:spLocks noGrp="1"/>
          </p:cNvSpPr>
          <p:nvPr>
            <p:ph/>
          </p:nvPr>
        </p:nvSpPr>
        <p:spPr>
          <a:xfrm>
            <a:off x="3239640" y="396432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0" name="PlaceHolder 7"/>
          <p:cNvSpPr>
            <a:spLocks noGrp="1"/>
          </p:cNvSpPr>
          <p:nvPr>
            <p:ph/>
          </p:nvPr>
        </p:nvSpPr>
        <p:spPr>
          <a:xfrm>
            <a:off x="6022080" y="396432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1C038B0A-E3ED-4852-A2B8-D3C5FDA4258D}"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25F87D3F-8C7C-4D4F-AB38-5FF9F07E6E55}"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47" name="PlaceHolder 2"/>
          <p:cNvSpPr>
            <a:spLocks noGrp="1"/>
          </p:cNvSpPr>
          <p:nvPr>
            <p:ph type="subTitle"/>
          </p:nvPr>
        </p:nvSpPr>
        <p:spPr>
          <a:xfrm>
            <a:off x="457200" y="1600200"/>
            <a:ext cx="8229600" cy="4525920"/>
          </a:xfrm>
          <a:prstGeom prst="rect">
            <a:avLst/>
          </a:prstGeom>
          <a:noFill/>
          <a:ln w="0">
            <a:noFill/>
          </a:ln>
        </p:spPr>
        <p:txBody>
          <a:bodyPr lIns="0" rIns="0" tIns="0" bIns="0" anchor="ctr">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5F7E19A8-D0EE-4326-81DE-3EE8595540BD}"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49" name="PlaceHolder 2"/>
          <p:cNvSpPr>
            <a:spLocks noGrp="1"/>
          </p:cNvSpPr>
          <p:nvPr>
            <p:ph/>
          </p:nvPr>
        </p:nvSpPr>
        <p:spPr>
          <a:xfrm>
            <a:off x="457200" y="1600200"/>
            <a:ext cx="82296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68A066EF-A4C5-4A71-A433-0772B905C477}"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51"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2"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68CC03F5-8D7D-4B90-A3A7-5F4E287DEAAD}"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26B51A55-285B-4DA4-89D4-03EF391E75DB}"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320"/>
            <a:ext cx="8229600" cy="529956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BC0A998B-0A12-44DC-82D0-3218F58C3EDD}"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56"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7"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8"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83BDFEF0-9F38-4AC0-BD92-A5DD1B7DCD88}"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6" name="PlaceHolder 2"/>
          <p:cNvSpPr>
            <a:spLocks noGrp="1"/>
          </p:cNvSpPr>
          <p:nvPr>
            <p:ph type="subTitle"/>
          </p:nvPr>
        </p:nvSpPr>
        <p:spPr>
          <a:xfrm>
            <a:off x="457200" y="1600200"/>
            <a:ext cx="8229600" cy="4525920"/>
          </a:xfrm>
          <a:prstGeom prst="rect">
            <a:avLst/>
          </a:prstGeom>
          <a:noFill/>
          <a:ln w="0">
            <a:noFill/>
          </a:ln>
        </p:spPr>
        <p:txBody>
          <a:bodyPr lIns="0" rIns="0" tIns="0" bIns="0" anchor="ctr">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DE8129E-E5A9-4C99-9DC3-FA7C837197D6}"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60"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1"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2" name="PlaceHolder 4"/>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E7E59BA-F5AD-4D9B-938E-5EF9A5464788}"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64"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5"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6" name="PlaceHolder 4"/>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37B998D0-773D-4D70-9017-F3EFD12E23BF}"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68" name="PlaceHolder 2"/>
          <p:cNvSpPr>
            <a:spLocks noGrp="1"/>
          </p:cNvSpPr>
          <p:nvPr>
            <p:ph/>
          </p:nvPr>
        </p:nvSpPr>
        <p:spPr>
          <a:xfrm>
            <a:off x="457200" y="1600200"/>
            <a:ext cx="822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9" name="PlaceHolder 3"/>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6CC4DF99-1A5D-4E7F-9B55-A07901444051}"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71"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2"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3"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4" name="PlaceHolder 5"/>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5EBF2C89-DFB7-4909-B305-859B52B7A4F9}"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76" name="PlaceHolder 2"/>
          <p:cNvSpPr>
            <a:spLocks noGrp="1"/>
          </p:cNvSpPr>
          <p:nvPr>
            <p:ph/>
          </p:nvPr>
        </p:nvSpPr>
        <p:spPr>
          <a:xfrm>
            <a:off x="457200" y="160020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7" name="PlaceHolder 3"/>
          <p:cNvSpPr>
            <a:spLocks noGrp="1"/>
          </p:cNvSpPr>
          <p:nvPr>
            <p:ph/>
          </p:nvPr>
        </p:nvSpPr>
        <p:spPr>
          <a:xfrm>
            <a:off x="3239640" y="160020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8" name="PlaceHolder 4"/>
          <p:cNvSpPr>
            <a:spLocks noGrp="1"/>
          </p:cNvSpPr>
          <p:nvPr>
            <p:ph/>
          </p:nvPr>
        </p:nvSpPr>
        <p:spPr>
          <a:xfrm>
            <a:off x="6022080" y="160020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79" name="PlaceHolder 5"/>
          <p:cNvSpPr>
            <a:spLocks noGrp="1"/>
          </p:cNvSpPr>
          <p:nvPr>
            <p:ph/>
          </p:nvPr>
        </p:nvSpPr>
        <p:spPr>
          <a:xfrm>
            <a:off x="457200" y="396432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0" name="PlaceHolder 6"/>
          <p:cNvSpPr>
            <a:spLocks noGrp="1"/>
          </p:cNvSpPr>
          <p:nvPr>
            <p:ph/>
          </p:nvPr>
        </p:nvSpPr>
        <p:spPr>
          <a:xfrm>
            <a:off x="3239640" y="396432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81" name="PlaceHolder 7"/>
          <p:cNvSpPr>
            <a:spLocks noGrp="1"/>
          </p:cNvSpPr>
          <p:nvPr>
            <p:ph/>
          </p:nvPr>
        </p:nvSpPr>
        <p:spPr>
          <a:xfrm>
            <a:off x="6022080" y="3964320"/>
            <a:ext cx="264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FB4569F1-4CE9-4E28-8C6A-DEDDCC70EE7C}"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8" name="PlaceHolder 2"/>
          <p:cNvSpPr>
            <a:spLocks noGrp="1"/>
          </p:cNvSpPr>
          <p:nvPr>
            <p:ph/>
          </p:nvPr>
        </p:nvSpPr>
        <p:spPr>
          <a:xfrm>
            <a:off x="457200" y="1600200"/>
            <a:ext cx="82296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F6D6DC5-D51A-42D5-BA30-CDEDC00CAC47}"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10"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11"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19108A2A-B319-46D7-9091-9EDD79A8B758}"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29AB73ED-EB19-48A2-8C60-99B7528BCF3F}"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a:noFill/>
          <a:ln w="0">
            <a:noFill/>
          </a:ln>
        </p:spPr>
        <p:txBody>
          <a:bodyPr lIns="0" rIns="0" tIns="0" bIns="0" anchor="ctr">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708C5E1A-4DC8-4882-A4BA-A0307C8752A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15"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16"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17"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48408B9-C31A-4E36-8612-A70B5CF8AB1C}"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19"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2A022B9-EDBD-43FE-86EA-AFBBB84E9F0B}"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sp>
        <p:nvSpPr>
          <p:cNvPr id="23"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4"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25" name="PlaceHolder 4"/>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38235EF-6F03-4E0F-A112-6B43764261F4}"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e3ebf1"/>
                </a:solidFill>
                <a:latin typeface="Arial"/>
              </a:rPr>
              <a:t>Click to edit the title text format</a:t>
            </a:r>
            <a:endParaRPr b="0" lang="en-US" sz="4400" spc="-1" strike="noStrike">
              <a:solidFill>
                <a:srgbClr val="e3ebf1"/>
              </a:solidFill>
              <a:latin typeface="Arial"/>
            </a:endParaRPr>
          </a:p>
        </p:txBody>
      </p:sp>
      <p:sp>
        <p:nvSpPr>
          <p:cNvPr id="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Click to edit the outline text format</a:t>
            </a:r>
            <a:endParaRPr b="0" lang="en-US" sz="3200" spc="-1" strike="noStrike">
              <a:solidFill>
                <a:srgbClr val="ffffff"/>
              </a:solidFill>
              <a:latin typeface="Arial"/>
            </a:endParaRPr>
          </a:p>
          <a:p>
            <a:pPr lvl="1" marL="743040" indent="-28584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Second Outline Level</a:t>
            </a:r>
            <a:endParaRPr b="0" lang="en-US" sz="3200" spc="-1" strike="noStrike">
              <a:solidFill>
                <a:srgbClr val="ffffff"/>
              </a:solidFill>
              <a:latin typeface="Arial"/>
            </a:endParaRPr>
          </a:p>
          <a:p>
            <a:pPr lvl="2" marL="11430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Third Outline Level</a:t>
            </a:r>
            <a:endParaRPr b="0" lang="en-US" sz="3200" spc="-1" strike="noStrike">
              <a:solidFill>
                <a:srgbClr val="ffffff"/>
              </a:solidFill>
              <a:latin typeface="Arial"/>
            </a:endParaRPr>
          </a:p>
          <a:p>
            <a:pPr lvl="3" marL="16002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Fourth Outline Level</a:t>
            </a:r>
            <a:endParaRPr b="0" lang="en-US" sz="3200" spc="-1" strike="noStrike">
              <a:solidFill>
                <a:srgbClr val="ffffff"/>
              </a:solidFill>
              <a:latin typeface="Arial"/>
            </a:endParaRPr>
          </a:p>
          <a:p>
            <a:pPr lvl="4"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Fifth Outline Level</a:t>
            </a:r>
            <a:endParaRPr b="0" lang="en-US" sz="3200" spc="-1" strike="noStrike">
              <a:solidFill>
                <a:srgbClr val="ffffff"/>
              </a:solidFill>
              <a:latin typeface="Arial"/>
            </a:endParaRPr>
          </a:p>
          <a:p>
            <a:pPr lvl="5"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Sixth Outline Level</a:t>
            </a:r>
            <a:endParaRPr b="0" lang="en-US" sz="3200" spc="-1" strike="noStrike">
              <a:solidFill>
                <a:srgbClr val="ffffff"/>
              </a:solidFill>
              <a:latin typeface="Arial"/>
            </a:endParaRPr>
          </a:p>
          <a:p>
            <a:pPr lvl="6"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Seventh Outline Level</a:t>
            </a:r>
            <a:endParaRPr b="0" lang="en-US" sz="3200" spc="-1" strike="noStrike">
              <a:solidFill>
                <a:srgbClr val="ffffff"/>
              </a:solidFill>
              <a:latin typeface="Arial"/>
            </a:endParaRPr>
          </a:p>
        </p:txBody>
      </p:sp>
      <p:sp>
        <p:nvSpPr>
          <p:cNvPr id="2" name="PlaceHolder 3"/>
          <p:cNvSpPr>
            <a:spLocks noGrp="1"/>
          </p:cNvSpPr>
          <p:nvPr>
            <p:ph type="dt" idx="1"/>
          </p:nvPr>
        </p:nvSpPr>
        <p:spPr>
          <a:xfrm>
            <a:off x="456840" y="6244920"/>
            <a:ext cx="2133720" cy="4762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3" name="PlaceHolder 4"/>
          <p:cNvSpPr>
            <a:spLocks noGrp="1"/>
          </p:cNvSpPr>
          <p:nvPr>
            <p:ph type="ftr" idx="2"/>
          </p:nvPr>
        </p:nvSpPr>
        <p:spPr>
          <a:xfrm>
            <a:off x="3124080" y="6244920"/>
            <a:ext cx="2895840" cy="4762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4" name="PlaceHolder 5"/>
          <p:cNvSpPr>
            <a:spLocks noGrp="1"/>
          </p:cNvSpPr>
          <p:nvPr>
            <p:ph type="sldNum" idx="3"/>
          </p:nvPr>
        </p:nvSpPr>
        <p:spPr>
          <a:xfrm>
            <a:off x="6552720" y="6244920"/>
            <a:ext cx="2133720" cy="47628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pc="-1" strike="noStrike">
                <a:solidFill>
                  <a:srgbClr val="000000"/>
                </a:solidFill>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8C9B8A2-0CA3-47F5-B6B5-1EBABE3E97F0}" type="slidenum">
              <a:rPr b="0" lang="en-US" sz="1400" spc="-1" strike="noStrike">
                <a:solidFill>
                  <a:srgbClr val="000000"/>
                </a:solidFill>
                <a:latin typeface="Arial"/>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0000"/>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e3ebf1"/>
                </a:solidFill>
                <a:latin typeface="Arial"/>
              </a:rPr>
              <a:t>Click to edit the title text format</a:t>
            </a:r>
            <a:endParaRPr b="0" lang="en-US" sz="4400" spc="-1" strike="noStrike">
              <a:solidFill>
                <a:srgbClr val="e3ebf1"/>
              </a:solidFill>
              <a:latin typeface="Arial"/>
            </a:endParaRPr>
          </a:p>
        </p:txBody>
      </p:sp>
      <p:sp>
        <p:nvSpPr>
          <p:cNvPr id="42"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Click to edit the outline text format</a:t>
            </a:r>
            <a:endParaRPr b="0" lang="en-US" sz="3200" spc="-1" strike="noStrike">
              <a:solidFill>
                <a:srgbClr val="ffffff"/>
              </a:solidFill>
              <a:latin typeface="Arial"/>
            </a:endParaRPr>
          </a:p>
          <a:p>
            <a:pPr lvl="1" marL="743040" indent="-28584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Second Outline Level</a:t>
            </a:r>
            <a:endParaRPr b="0" lang="en-US" sz="3200" spc="-1" strike="noStrike">
              <a:solidFill>
                <a:srgbClr val="ffffff"/>
              </a:solidFill>
              <a:latin typeface="Arial"/>
            </a:endParaRPr>
          </a:p>
          <a:p>
            <a:pPr lvl="2" marL="11430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Third Outline Level</a:t>
            </a:r>
            <a:endParaRPr b="0" lang="en-US" sz="3200" spc="-1" strike="noStrike">
              <a:solidFill>
                <a:srgbClr val="ffffff"/>
              </a:solidFill>
              <a:latin typeface="Arial"/>
            </a:endParaRPr>
          </a:p>
          <a:p>
            <a:pPr lvl="3" marL="16002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Fourth Outline Level</a:t>
            </a:r>
            <a:endParaRPr b="0" lang="en-US" sz="3200" spc="-1" strike="noStrike">
              <a:solidFill>
                <a:srgbClr val="ffffff"/>
              </a:solidFill>
              <a:latin typeface="Arial"/>
            </a:endParaRPr>
          </a:p>
          <a:p>
            <a:pPr lvl="4"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Fifth Outline Level</a:t>
            </a:r>
            <a:endParaRPr b="0" lang="en-US" sz="3200" spc="-1" strike="noStrike">
              <a:solidFill>
                <a:srgbClr val="ffffff"/>
              </a:solidFill>
              <a:latin typeface="Arial"/>
            </a:endParaRPr>
          </a:p>
          <a:p>
            <a:pPr lvl="5"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Sixth Outline Level</a:t>
            </a:r>
            <a:endParaRPr b="0" lang="en-US" sz="3200" spc="-1" strike="noStrike">
              <a:solidFill>
                <a:srgbClr val="ffffff"/>
              </a:solidFill>
              <a:latin typeface="Arial"/>
            </a:endParaRPr>
          </a:p>
          <a:p>
            <a:pPr lvl="6"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Seventh Outline Level</a:t>
            </a:r>
            <a:endParaRPr b="0" lang="en-US" sz="3200" spc="-1" strike="noStrike">
              <a:solidFill>
                <a:srgbClr val="ffffff"/>
              </a:solidFill>
              <a:latin typeface="Arial"/>
            </a:endParaRPr>
          </a:p>
        </p:txBody>
      </p:sp>
      <p:sp>
        <p:nvSpPr>
          <p:cNvPr id="43" name="PlaceHolder 3"/>
          <p:cNvSpPr>
            <a:spLocks noGrp="1"/>
          </p:cNvSpPr>
          <p:nvPr>
            <p:ph type="dt" idx="4"/>
          </p:nvPr>
        </p:nvSpPr>
        <p:spPr>
          <a:xfrm>
            <a:off x="456840" y="6244920"/>
            <a:ext cx="2133720" cy="4762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44" name="PlaceHolder 4"/>
          <p:cNvSpPr>
            <a:spLocks noGrp="1"/>
          </p:cNvSpPr>
          <p:nvPr>
            <p:ph type="ftr" idx="5"/>
          </p:nvPr>
        </p:nvSpPr>
        <p:spPr>
          <a:xfrm>
            <a:off x="3124080" y="6244920"/>
            <a:ext cx="2895840" cy="476280"/>
          </a:xfrm>
          <a:prstGeom prst="rect">
            <a:avLst/>
          </a:prstGeom>
          <a:noFill/>
          <a:ln w="0">
            <a:noFill/>
          </a:ln>
        </p:spPr>
        <p:txBody>
          <a:bodyPr lIns="90000" rIns="90000" tIns="46800" bIns="46800" anchor="t">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45" name="PlaceHolder 5"/>
          <p:cNvSpPr>
            <a:spLocks noGrp="1"/>
          </p:cNvSpPr>
          <p:nvPr>
            <p:ph type="sldNum" idx="6"/>
          </p:nvPr>
        </p:nvSpPr>
        <p:spPr>
          <a:xfrm>
            <a:off x="6552720" y="6244920"/>
            <a:ext cx="2133720" cy="47628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GB" sz="1400" spc="-1" strike="noStrike">
                <a:solidFill>
                  <a:srgbClr val="ffffff"/>
                </a:solidFill>
                <a:latin typeface="Arial"/>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BA974F4-CD9D-40C9-B82C-6CCFAE1CCDD2}" type="slidenum">
              <a:rPr b="0" lang="en-GB" sz="1400" spc="-1" strike="noStrike">
                <a:solidFill>
                  <a:srgbClr val="ffffff"/>
                </a:solidFill>
                <a:latin typeface="Arial"/>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2.wmf"/><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9.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1.xml"/><Relationship Id="rId4"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slideLayout" Target="../slideLayouts/slideLayout1.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image" Target="../media/image5.wmf"/><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wmf"/><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685800" y="151920"/>
            <a:ext cx="7772400" cy="121932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rPr>
              <a:t>Housekeeping</a:t>
            </a:r>
            <a:endParaRPr b="0" lang="en-US" sz="5400" spc="-1" strike="noStrike">
              <a:solidFill>
                <a:srgbClr val="e3ebf1"/>
              </a:solidFill>
              <a:latin typeface="Arial"/>
            </a:endParaRPr>
          </a:p>
        </p:txBody>
      </p:sp>
      <p:pic>
        <p:nvPicPr>
          <p:cNvPr id="90" name="Picture 10" descr="con Housekeeping"/>
          <p:cNvPicPr/>
          <p:nvPr/>
        </p:nvPicPr>
        <p:blipFill>
          <a:blip r:embed="rId1"/>
          <a:stretch/>
        </p:blipFill>
        <p:spPr>
          <a:xfrm>
            <a:off x="2666880" y="1371600"/>
            <a:ext cx="3962520" cy="4925880"/>
          </a:xfrm>
          <a:prstGeom prst="rect">
            <a:avLst/>
          </a:prstGeom>
          <a:ln w="0">
            <a:noFill/>
          </a:ln>
        </p:spPr>
      </p:pic>
      <p:sp>
        <p:nvSpPr>
          <p:cNvPr id="91" name="Rectangle 4"/>
          <p:cNvSpPr/>
          <p:nvPr/>
        </p:nvSpPr>
        <p:spPr>
          <a:xfrm>
            <a:off x="3594600" y="6502320"/>
            <a:ext cx="2341800" cy="20340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2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http://www.healthandsafety.co.uk/shop/</a:t>
            </a:r>
            <a:endParaRPr b="0" lang="en-US" sz="800" spc="-1" strike="noStrike">
              <a:solidFill>
                <a:srgbClr val="ffffff"/>
              </a:solidFill>
              <a:latin typeface="Arial"/>
            </a:endParaRPr>
          </a:p>
        </p:txBody>
      </p:sp>
      <p:sp>
        <p:nvSpPr>
          <p:cNvPr id="92"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99C5BBB-1458-4BAA-8FE1-2BB9A177CA9D}"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Examples </a:t>
            </a:r>
            <a:r>
              <a:rPr b="1" lang="zh-CN" sz="3600" spc="-1" strike="noStrike">
                <a:solidFill>
                  <a:srgbClr val="ffff00"/>
                </a:solidFill>
                <a:latin typeface="Arial"/>
                <a:ea typeface="宋体"/>
              </a:rPr>
              <a:t>→ </a:t>
            </a:r>
            <a:r>
              <a:rPr b="1" lang="en-US" sz="3600" spc="-1" strike="noStrike">
                <a:solidFill>
                  <a:srgbClr val="ffff00"/>
                </a:solidFill>
                <a:latin typeface="Arial"/>
              </a:rPr>
              <a:t>Housekeeping Accidents</a:t>
            </a:r>
            <a:endParaRPr b="0" lang="en-US" sz="3600" spc="-1" strike="noStrike">
              <a:solidFill>
                <a:srgbClr val="e3ebf1"/>
              </a:solidFill>
              <a:latin typeface="Arial"/>
            </a:endParaRPr>
          </a:p>
        </p:txBody>
      </p:sp>
      <p:sp>
        <p:nvSpPr>
          <p:cNvPr id="139" name="PlaceHolder 2"/>
          <p:cNvSpPr>
            <a:spLocks noGrp="1"/>
          </p:cNvSpPr>
          <p:nvPr>
            <p:ph/>
          </p:nvPr>
        </p:nvSpPr>
        <p:spPr>
          <a:xfrm>
            <a:off x="457200" y="1600200"/>
            <a:ext cx="8229600" cy="4525920"/>
          </a:xfrm>
          <a:prstGeom prst="rect">
            <a:avLst/>
          </a:prstGeom>
          <a:noFill/>
          <a:ln w="0">
            <a:noFill/>
          </a:ln>
        </p:spPr>
        <p:txBody>
          <a:bodyPr anchor="t">
            <a:normAutofit/>
          </a:bodyPr>
          <a:p>
            <a:pPr marL="609480" indent="-609480">
              <a:lnSpc>
                <a:spcPct val="90000"/>
              </a:lnSpc>
              <a:spcBef>
                <a:spcPts val="601"/>
              </a:spcBef>
              <a:buClr>
                <a:srgbClr val="e3ebf1"/>
              </a:buClr>
              <a:buFont typeface="Arial"/>
              <a:buAutoNum type="alphaL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 worker slipped on a wet surface and fell 26 feet to his death on to a pile of scrap metal.</a:t>
            </a:r>
            <a:endParaRPr b="0" lang="en-US" sz="2400" spc="-1" strike="noStrike">
              <a:solidFill>
                <a:srgbClr val="ffffff"/>
              </a:solidFill>
              <a:latin typeface="Arial"/>
            </a:endParaRPr>
          </a:p>
          <a:p>
            <a:pPr marL="609480" indent="-609480">
              <a:lnSpc>
                <a:spcPct val="90000"/>
              </a:lnSpc>
              <a:spcBef>
                <a:spcPts val="601"/>
              </a:spcBef>
              <a:buClr>
                <a:srgbClr val="e3ebf1"/>
              </a:buClr>
              <a:buFont typeface="Arial"/>
              <a:buAutoNum type="alphaL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 worker was attempting to pick up some nails he had dropped and fell 25 feet to his death.</a:t>
            </a:r>
            <a:endParaRPr b="0" lang="en-US" sz="2400" spc="-1" strike="noStrike">
              <a:solidFill>
                <a:srgbClr val="ffffff"/>
              </a:solidFill>
              <a:latin typeface="Arial"/>
            </a:endParaRPr>
          </a:p>
          <a:p>
            <a:pPr marL="609480" indent="-609480">
              <a:lnSpc>
                <a:spcPct val="90000"/>
              </a:lnSpc>
              <a:spcBef>
                <a:spcPts val="601"/>
              </a:spcBef>
              <a:buClr>
                <a:srgbClr val="e3ebf1"/>
              </a:buClr>
              <a:buFont typeface="Arial"/>
              <a:buAutoNum type="alphaL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 </a:t>
            </a:r>
            <a:r>
              <a:rPr b="0" lang="en-US" sz="2400" spc="-1" strike="noStrike">
                <a:solidFill>
                  <a:srgbClr val="ffffff"/>
                </a:solidFill>
                <a:latin typeface="Arial"/>
              </a:rPr>
              <a:t>A worker was walking backwards directing a front-end loader when he tripped over scrap metal on the ground and was run over by the front-end loader</a:t>
            </a:r>
            <a:endParaRPr b="0" lang="en-US" sz="2400" spc="-1" strike="noStrike">
              <a:solidFill>
                <a:srgbClr val="ffffff"/>
              </a:solidFill>
              <a:latin typeface="Arial"/>
            </a:endParaRPr>
          </a:p>
          <a:p>
            <a:pPr marL="609480" indent="-609480">
              <a:lnSpc>
                <a:spcPct val="90000"/>
              </a:lnSpc>
              <a:spcBef>
                <a:spcPts val="601"/>
              </a:spcBef>
              <a:buClr>
                <a:srgbClr val="e3ebf1"/>
              </a:buClr>
              <a:buFont typeface="Arial"/>
              <a:buAutoNum type="alphaLcParen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 worker was operating a forklift in a housekeeping operation to move a metal bucket from one area to another. The bucket fell off of the forklift falling 35 feet below, killing one worker and injuring another. The bucket was unstable on the forklift.</a:t>
            </a:r>
            <a:endParaRPr b="0" lang="en-US" sz="2400" spc="-1" strike="noStrike">
              <a:solidFill>
                <a:srgbClr val="ffffff"/>
              </a:solidFill>
              <a:latin typeface="Arial"/>
            </a:endParaRPr>
          </a:p>
          <a:p>
            <a:pPr marL="609480" indent="0">
              <a:lnSpc>
                <a:spcPct val="90000"/>
              </a:lnSpc>
              <a:spcBef>
                <a:spcPts val="601"/>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p:txBody>
      </p:sp>
      <p:sp>
        <p:nvSpPr>
          <p:cNvPr id="140" name="Rectangle 4"/>
          <p:cNvSpPr/>
          <p:nvPr/>
        </p:nvSpPr>
        <p:spPr>
          <a:xfrm>
            <a:off x="4802760" y="6477120"/>
            <a:ext cx="4121640" cy="20340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2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Information extracted from OSHA construction worker fatality data (1990-2007)</a:t>
            </a:r>
            <a:endParaRPr b="0" lang="en-US" sz="800" spc="-1" strike="noStrike">
              <a:solidFill>
                <a:srgbClr val="ffffff"/>
              </a:solidFill>
              <a:latin typeface="Arial"/>
            </a:endParaRPr>
          </a:p>
        </p:txBody>
      </p:sp>
      <p:sp>
        <p:nvSpPr>
          <p:cNvPr id="141"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E79B0F5-FD84-4343-8D93-49EDB80BF434}"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PlaceHolder 1"/>
          <p:cNvSpPr>
            <a:spLocks noGrp="1"/>
          </p:cNvSpPr>
          <p:nvPr>
            <p:ph/>
          </p:nvPr>
        </p:nvSpPr>
        <p:spPr>
          <a:xfrm>
            <a:off x="685800" y="1600200"/>
            <a:ext cx="7848720" cy="4191120"/>
          </a:xfrm>
          <a:prstGeom prst="rect">
            <a:avLst/>
          </a:prstGeom>
          <a:noFill/>
          <a:ln w="0">
            <a:noFill/>
          </a:ln>
        </p:spPr>
        <p:txBody>
          <a:bodyPr anchor="t">
            <a:normAutofit/>
          </a:bodyPr>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ffffff"/>
                </a:solidFill>
                <a:latin typeface="Arial"/>
              </a:rPr>
              <a:t>1926.25 - Housekeeping</a:t>
            </a:r>
            <a:r>
              <a:rPr b="0" lang="en-US" sz="2400" spc="-1" strike="noStrike">
                <a:solidFill>
                  <a:srgbClr val="ffffff"/>
                </a:solidFill>
                <a:latin typeface="Arial"/>
              </a:rPr>
              <a:t> </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(a)  There should be no materials with protruding nails or any other debris around work areas, passageways, or stairs. </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(b)  Combustible debris must be removed regularly. </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(c)  Containers for waste, trash, oily rags, and other refuse must be provided.  In addition, containers for garbage and other oily, flammable, or dangerous waste must have covers.  All must be emptied frequently.</a:t>
            </a:r>
            <a:endParaRPr b="0" lang="en-US" sz="2400" spc="-1" strike="noStrike">
              <a:solidFill>
                <a:srgbClr val="ffffff"/>
              </a:solidFill>
              <a:latin typeface="Arial"/>
            </a:endParaRPr>
          </a:p>
        </p:txBody>
      </p:sp>
      <p:sp>
        <p:nvSpPr>
          <p:cNvPr id="143" name="Slide Number Placeholder 6"/>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7F615D8-7D38-4C37-BE9A-F8A2DC6C30CF}" type="slidenum">
              <a:rPr b="0" lang="en-GB" sz="1400" spc="-1" strike="noStrike">
                <a:solidFill>
                  <a:srgbClr val="ffffff"/>
                </a:solidFill>
                <a:latin typeface="Arial"/>
              </a:rPr>
              <a:t>&lt;number&gt;</a:t>
            </a:fld>
            <a:endParaRPr b="0" lang="en-US" sz="1400" spc="-1" strike="noStrike">
              <a:solidFill>
                <a:srgbClr val="ffffff"/>
              </a:solidFill>
              <a:latin typeface="Arial"/>
            </a:endParaRPr>
          </a:p>
        </p:txBody>
      </p:sp>
      <p:sp>
        <p:nvSpPr>
          <p:cNvPr id="144" name="PlaceHolder 2"/>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OSHA Regulations</a:t>
            </a:r>
            <a:r>
              <a:rPr b="1" lang="zh-CN" sz="3600" spc="-1" strike="noStrike">
                <a:solidFill>
                  <a:srgbClr val="ffff00"/>
                </a:solidFill>
                <a:latin typeface="Arial"/>
                <a:ea typeface="宋体"/>
              </a:rPr>
              <a:t> →</a:t>
            </a:r>
            <a:r>
              <a:rPr b="1" lang="en-US" sz="3600" spc="-1" strike="noStrike">
                <a:solidFill>
                  <a:srgbClr val="ffff00"/>
                </a:solidFill>
                <a:latin typeface="Arial"/>
                <a:ea typeface="宋体"/>
              </a:rPr>
              <a:t> 1926.25</a:t>
            </a:r>
            <a:endParaRPr b="0" lang="en-US" sz="3600" spc="-1" strike="noStrike">
              <a:solidFill>
                <a:srgbClr val="e3ebf1"/>
              </a:solid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p:nvPr>
        </p:nvSpPr>
        <p:spPr>
          <a:xfrm>
            <a:off x="685800" y="1981080"/>
            <a:ext cx="7848720" cy="4191120"/>
          </a:xfrm>
          <a:prstGeom prst="rect">
            <a:avLst/>
          </a:prstGeom>
          <a:noFill/>
          <a:ln w="0">
            <a:noFill/>
          </a:ln>
        </p:spPr>
        <p:txBody>
          <a:bodyPr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Arial"/>
              </a:rPr>
              <a:t>1926.250 - General Requirements for Storage</a:t>
            </a:r>
            <a:r>
              <a:rPr b="0" lang="en-US" sz="3200" spc="-1" strike="noStrike">
                <a:solidFill>
                  <a:srgbClr val="ffffff"/>
                </a:solidFill>
                <a:latin typeface="Arial"/>
              </a:rPr>
              <a:t> </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(c)  Housekeeping.  Storage areas must be kept free from materials that can be a hazard (tripping, fire, explosion, harboring pests)</a:t>
            </a:r>
            <a:endParaRPr b="0" lang="en-US" sz="3200" spc="-1" strike="noStrike">
              <a:solidFill>
                <a:srgbClr val="ffffff"/>
              </a:solidFill>
              <a:latin typeface="Arial"/>
            </a:endParaRPr>
          </a:p>
        </p:txBody>
      </p:sp>
      <p:sp>
        <p:nvSpPr>
          <p:cNvPr id="146" name="Slide Number Placeholder 6"/>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2D649BD-BEE7-405D-A79A-724BE1438E21}" type="slidenum">
              <a:rPr b="0" lang="en-GB" sz="1400" spc="-1" strike="noStrike">
                <a:solidFill>
                  <a:srgbClr val="ffffff"/>
                </a:solidFill>
                <a:latin typeface="Arial"/>
              </a:rPr>
              <a:t>&lt;number&gt;</a:t>
            </a:fld>
            <a:endParaRPr b="0" lang="en-US" sz="1400" spc="-1" strike="noStrike">
              <a:solidFill>
                <a:srgbClr val="ffffff"/>
              </a:solidFill>
              <a:latin typeface="Arial"/>
            </a:endParaRPr>
          </a:p>
        </p:txBody>
      </p:sp>
      <p:sp>
        <p:nvSpPr>
          <p:cNvPr id="147" name="PlaceHolder 2"/>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OSHA Regulations</a:t>
            </a:r>
            <a:r>
              <a:rPr b="1" lang="zh-CN" sz="3600" spc="-1" strike="noStrike">
                <a:solidFill>
                  <a:srgbClr val="ffff00"/>
                </a:solidFill>
                <a:latin typeface="Arial"/>
                <a:ea typeface="宋体"/>
              </a:rPr>
              <a:t> →</a:t>
            </a:r>
            <a:r>
              <a:rPr b="1" lang="en-US" sz="3600" spc="-1" strike="noStrike">
                <a:solidFill>
                  <a:srgbClr val="ffff00"/>
                </a:solidFill>
                <a:latin typeface="Arial"/>
                <a:ea typeface="宋体"/>
              </a:rPr>
              <a:t> 1926.250</a:t>
            </a:r>
            <a:endParaRPr b="0" lang="en-US" sz="3600" spc="-1" strike="noStrike">
              <a:solidFill>
                <a:srgbClr val="e3ebf1"/>
              </a:solid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p:nvPr>
        </p:nvSpPr>
        <p:spPr>
          <a:xfrm>
            <a:off x="685800" y="1600200"/>
            <a:ext cx="7848720" cy="4191120"/>
          </a:xfrm>
          <a:prstGeom prst="rect">
            <a:avLst/>
          </a:prstGeom>
          <a:noFill/>
          <a:ln w="0">
            <a:noFill/>
          </a:ln>
        </p:spPr>
        <p:txBody>
          <a:bodyPr anchor="t">
            <a:normAutofit/>
          </a:bodyPr>
          <a:p>
            <a:pPr marL="343080" indent="-343080">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a:solidFill>
                  <a:srgbClr val="ffffff"/>
                </a:solidFill>
                <a:latin typeface="Arial"/>
              </a:rPr>
              <a:t>1926.1127 - Cadmium</a:t>
            </a:r>
            <a:r>
              <a:rPr b="0" lang="en-US" sz="2800" spc="-1" strike="noStrike">
                <a:solidFill>
                  <a:srgbClr val="ffffff"/>
                </a:solidFill>
                <a:latin typeface="Arial"/>
              </a:rPr>
              <a:t> </a:t>
            </a:r>
            <a:endParaRPr b="0" lang="en-US" sz="2800" spc="-1" strike="noStrike">
              <a:solidFill>
                <a:srgbClr val="ffffff"/>
              </a:solidFill>
              <a:latin typeface="Arial"/>
            </a:endParaRPr>
          </a:p>
          <a:p>
            <a:pPr marL="343080" indent="-343080">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(j)  Housekeeping.</a:t>
            </a:r>
            <a:endParaRPr b="0" lang="en-US" sz="2800" spc="-1" strike="noStrike">
              <a:solidFill>
                <a:srgbClr val="ffffff"/>
              </a:solidFill>
              <a:latin typeface="Arial"/>
            </a:endParaRPr>
          </a:p>
          <a:p>
            <a:pPr marL="343080"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              </a:t>
            </a:r>
            <a:r>
              <a:rPr b="0" lang="en-US" sz="2800" spc="-1" strike="noStrike">
                <a:solidFill>
                  <a:srgbClr val="ffffff"/>
                </a:solidFill>
                <a:latin typeface="Arial"/>
              </a:rPr>
              <a:t>(1)  All surfaces shall be maintained free of accumulations of cadmium.</a:t>
            </a:r>
            <a:endParaRPr b="0" lang="en-US" sz="2800" spc="-1" strike="noStrike">
              <a:solidFill>
                <a:srgbClr val="ffffff"/>
              </a:solidFill>
              <a:latin typeface="Arial"/>
            </a:endParaRPr>
          </a:p>
          <a:p>
            <a:pPr marL="343080"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              </a:t>
            </a:r>
            <a:r>
              <a:rPr b="0" lang="en-US" sz="2800" spc="-1" strike="noStrike">
                <a:solidFill>
                  <a:srgbClr val="ffffff"/>
                </a:solidFill>
                <a:latin typeface="Arial"/>
              </a:rPr>
              <a:t>(2)  HEPA-filtered vacuum equipment or an equally effective filtration system shall be used for vacuuming.</a:t>
            </a:r>
            <a:endParaRPr b="0" lang="en-US" sz="2800" spc="-1" strike="noStrike">
              <a:solidFill>
                <a:srgbClr val="ffffff"/>
              </a:solidFill>
              <a:latin typeface="Arial"/>
            </a:endParaRPr>
          </a:p>
          <a:p>
            <a:pPr marL="343080" indent="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              </a:t>
            </a:r>
            <a:r>
              <a:rPr b="0" lang="en-US" sz="2800" spc="-1" strike="noStrike">
                <a:solidFill>
                  <a:srgbClr val="ffffff"/>
                </a:solidFill>
                <a:latin typeface="Arial"/>
              </a:rPr>
              <a:t>(3)  All cadmium contaminated goods shall be bagged and tagged for disposal.</a:t>
            </a:r>
            <a:endParaRPr b="0" lang="en-US" sz="2800" spc="-1" strike="noStrike">
              <a:solidFill>
                <a:srgbClr val="ffffff"/>
              </a:solidFill>
              <a:latin typeface="Arial"/>
            </a:endParaRPr>
          </a:p>
        </p:txBody>
      </p:sp>
      <p:sp>
        <p:nvSpPr>
          <p:cNvPr id="149" name="Slide Number Placeholder 6"/>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5D3F047-B4B4-4FFA-B6D4-8FA6497C9BAE}" type="slidenum">
              <a:rPr b="0" lang="en-GB" sz="1400" spc="-1" strike="noStrike">
                <a:solidFill>
                  <a:srgbClr val="ffffff"/>
                </a:solidFill>
                <a:latin typeface="Arial"/>
              </a:rPr>
              <a:t>&lt;number&gt;</a:t>
            </a:fld>
            <a:endParaRPr b="0" lang="en-US" sz="1400" spc="-1" strike="noStrike">
              <a:solidFill>
                <a:srgbClr val="ffffff"/>
              </a:solidFill>
              <a:latin typeface="Arial"/>
            </a:endParaRPr>
          </a:p>
        </p:txBody>
      </p:sp>
      <p:sp>
        <p:nvSpPr>
          <p:cNvPr id="150" name="PlaceHolder 2"/>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OSHA Regulations</a:t>
            </a:r>
            <a:r>
              <a:rPr b="1" lang="zh-CN" sz="3600" spc="-1" strike="noStrike">
                <a:solidFill>
                  <a:srgbClr val="ffff00"/>
                </a:solidFill>
                <a:latin typeface="Arial"/>
                <a:ea typeface="宋体"/>
              </a:rPr>
              <a:t> →</a:t>
            </a:r>
            <a:r>
              <a:rPr b="1" lang="en-US" sz="3600" spc="-1" strike="noStrike">
                <a:solidFill>
                  <a:srgbClr val="ffff00"/>
                </a:solidFill>
                <a:latin typeface="Arial"/>
                <a:ea typeface="宋体"/>
              </a:rPr>
              <a:t> 1926.1127</a:t>
            </a:r>
            <a:endParaRPr b="0" lang="en-US" sz="3600" spc="-1" strike="noStrike">
              <a:solidFill>
                <a:srgbClr val="e3ebf1"/>
              </a:solid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p:nvPr>
        </p:nvSpPr>
        <p:spPr>
          <a:xfrm>
            <a:off x="457200" y="1600200"/>
            <a:ext cx="8229600" cy="4525920"/>
          </a:xfrm>
          <a:prstGeom prst="rect">
            <a:avLst/>
          </a:prstGeom>
          <a:noFill/>
          <a:ln w="0">
            <a:noFill/>
          </a:ln>
        </p:spPr>
        <p:txBody>
          <a:bodyPr anchor="t">
            <a:normAutofit/>
          </a:bodyPr>
          <a:p>
            <a:pPr marL="343080" indent="-343080">
              <a:lnSpc>
                <a:spcPct val="8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The employer shall also provide, at no cost to employees who perform housekeeping operations in an area which contains ACM or PACM, an asbestos awareness training course, which shall at a minimum contain the following elements: </a:t>
            </a:r>
            <a:endParaRPr b="0" lang="en-US" sz="2400" spc="-1" strike="noStrike">
              <a:solidFill>
                <a:srgbClr val="ffffff"/>
              </a:solidFill>
              <a:latin typeface="Arial"/>
            </a:endParaRPr>
          </a:p>
          <a:p>
            <a:pPr lvl="1" marL="743040" indent="-285840">
              <a:lnSpc>
                <a:spcPct val="80000"/>
              </a:lnSpc>
              <a:spcBef>
                <a:spcPts val="4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health effects of asbestos, locations of ACM and PACM in the building/facility, recognition of ACM and PACM damage and deterioration, requirements in this standard relating to housekeeping, and proper response to fiber release episodes, to all employees who perform housekeeping work in areas where ACM and/or PACM is present. </a:t>
            </a:r>
            <a:endParaRPr b="0" lang="en-US" sz="2000" spc="-1" strike="noStrike">
              <a:solidFill>
                <a:srgbClr val="ffffff"/>
              </a:solidFill>
              <a:latin typeface="Arial"/>
            </a:endParaRPr>
          </a:p>
          <a:p>
            <a:pPr marL="343080" indent="-343080">
              <a:lnSpc>
                <a:spcPct val="8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Each such employee shall be so trained at least once a year.</a:t>
            </a:r>
            <a:endParaRPr b="0" lang="en-US" sz="2400" spc="-1" strike="noStrike">
              <a:solidFill>
                <a:srgbClr val="ffffff"/>
              </a:solidFill>
              <a:latin typeface="Arial"/>
            </a:endParaRPr>
          </a:p>
        </p:txBody>
      </p:sp>
      <p:sp>
        <p:nvSpPr>
          <p:cNvPr id="152" name="Slide Number Placeholder 5"/>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DE518C3-3EAB-4A8A-8181-FCEAEF772369}" type="slidenum">
              <a:rPr b="0" lang="en-GB" sz="1400" spc="-1" strike="noStrike">
                <a:solidFill>
                  <a:srgbClr val="ffffff"/>
                </a:solidFill>
                <a:latin typeface="Arial"/>
              </a:rPr>
              <a:t>&lt;number&gt;</a:t>
            </a:fld>
            <a:endParaRPr b="0" lang="en-US" sz="1400" spc="-1" strike="noStrike">
              <a:solidFill>
                <a:srgbClr val="ffffff"/>
              </a:solidFill>
              <a:latin typeface="Arial"/>
            </a:endParaRPr>
          </a:p>
        </p:txBody>
      </p:sp>
      <p:sp>
        <p:nvSpPr>
          <p:cNvPr id="153" name="Rectangle 2"/>
          <p:cNvSpPr/>
          <p:nvPr/>
        </p:nvSpPr>
        <p:spPr>
          <a:xfrm>
            <a:off x="0" y="274680"/>
            <a:ext cx="91440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OSHA Regulations</a:t>
            </a:r>
            <a:r>
              <a:rPr b="1" lang="zh-CN" sz="3600" spc="-1" strike="noStrike">
                <a:solidFill>
                  <a:srgbClr val="ffff00"/>
                </a:solidFill>
                <a:latin typeface="Arial"/>
                <a:ea typeface="宋体"/>
              </a:rPr>
              <a:t> →</a:t>
            </a:r>
            <a:r>
              <a:rPr b="1" lang="en-US" sz="3600" spc="-1" strike="noStrike">
                <a:solidFill>
                  <a:srgbClr val="ffff00"/>
                </a:solidFill>
                <a:latin typeface="Arial"/>
                <a:ea typeface="宋体"/>
              </a:rPr>
              <a:t> 29 CFR 1910.1001</a:t>
            </a:r>
            <a:endParaRPr b="0" lang="en-US" sz="3600" spc="-1" strike="noStrike">
              <a:solidFill>
                <a:srgbClr val="ffffff"/>
              </a:solid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PlaceHolder 1"/>
          <p:cNvSpPr>
            <a:spLocks noGrp="1"/>
          </p:cNvSpPr>
          <p:nvPr>
            <p:ph type="title"/>
          </p:nvPr>
        </p:nvSpPr>
        <p:spPr>
          <a:xfrm>
            <a:off x="685800" y="609120"/>
            <a:ext cx="77724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OSHA Regulations </a:t>
            </a:r>
            <a:r>
              <a:rPr b="1" lang="zh-CN" sz="3600" spc="-1" strike="noStrike">
                <a:solidFill>
                  <a:srgbClr val="ffff00"/>
                </a:solidFill>
                <a:latin typeface="Arial"/>
                <a:ea typeface="宋体"/>
              </a:rPr>
              <a:t>→</a:t>
            </a:r>
            <a:r>
              <a:rPr b="1" lang="zh-CN" sz="3600" spc="-1" strike="noStrike" u="sng">
                <a:solidFill>
                  <a:srgbClr val="ffff00"/>
                </a:solidFill>
                <a:uFillTx/>
                <a:latin typeface="Arial"/>
                <a:ea typeface="宋体"/>
              </a:rPr>
              <a:t> </a:t>
            </a:r>
            <a:r>
              <a:rPr b="1" lang="en-US" sz="3600" spc="-1" strike="noStrike">
                <a:solidFill>
                  <a:srgbClr val="ffff00"/>
                </a:solidFill>
                <a:latin typeface="Arial"/>
                <a:ea typeface="宋体"/>
              </a:rPr>
              <a:t>Housekeeping &amp; Asbestos</a:t>
            </a:r>
            <a:endParaRPr b="0" lang="en-US" sz="3600" spc="-1" strike="noStrike">
              <a:solidFill>
                <a:srgbClr val="e3ebf1"/>
              </a:solidFill>
              <a:latin typeface="Arial"/>
            </a:endParaRPr>
          </a:p>
        </p:txBody>
      </p:sp>
      <p:sp>
        <p:nvSpPr>
          <p:cNvPr id="155" name="PlaceHolder 2"/>
          <p:cNvSpPr>
            <a:spLocks noGrp="1"/>
          </p:cNvSpPr>
          <p:nvPr>
            <p:ph/>
          </p:nvPr>
        </p:nvSpPr>
        <p:spPr>
          <a:xfrm>
            <a:off x="685440" y="1981080"/>
            <a:ext cx="3809880" cy="4114800"/>
          </a:xfrm>
          <a:prstGeom prst="rect">
            <a:avLst/>
          </a:prstGeom>
          <a:noFill/>
          <a:ln w="0">
            <a:noFill/>
          </a:ln>
        </p:spPr>
        <p:txBody>
          <a:bodyPr anchor="t">
            <a:normAutofit/>
          </a:bodyPr>
          <a:p>
            <a:pPr marL="343080" indent="-343080">
              <a:lnSpc>
                <a:spcPct val="8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Housekeepers and custodians should never sand or dry buff asbestos containing floor tiles, and only wet stripping methods should be used during stripping operations.</a:t>
            </a:r>
            <a:endParaRPr b="0" lang="en-US" sz="2400" spc="-1" strike="noStrike">
              <a:solidFill>
                <a:srgbClr val="ffffff"/>
              </a:solidFill>
              <a:latin typeface="Arial"/>
            </a:endParaRPr>
          </a:p>
          <a:p>
            <a:pPr marL="343080" indent="-343080">
              <a:lnSpc>
                <a:spcPct val="80000"/>
              </a:lnSpc>
              <a:spcBef>
                <a:spcPts val="601"/>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Arial"/>
              </a:rPr>
              <a:t>If abrasion pads are required they should be low abrasion pads, and should be used at speeds below 300 RPM.</a:t>
            </a:r>
            <a:endParaRPr b="0" lang="en-US" sz="2400" spc="-1" strike="noStrike">
              <a:solidFill>
                <a:srgbClr val="ffffff"/>
              </a:solidFill>
              <a:latin typeface="Arial"/>
            </a:endParaRPr>
          </a:p>
        </p:txBody>
      </p:sp>
      <p:pic>
        <p:nvPicPr>
          <p:cNvPr id="156" name="Picture 6" descr=""/>
          <p:cNvPicPr/>
          <p:nvPr/>
        </p:nvPicPr>
        <p:blipFill>
          <a:blip r:embed="rId1"/>
          <a:stretch/>
        </p:blipFill>
        <p:spPr>
          <a:xfrm rot="5400000">
            <a:off x="4500360" y="2668320"/>
            <a:ext cx="4104000" cy="2744640"/>
          </a:xfrm>
          <a:prstGeom prst="rect">
            <a:avLst/>
          </a:prstGeom>
          <a:ln w="0">
            <a:noFill/>
          </a:ln>
        </p:spPr>
      </p:pic>
      <p:sp>
        <p:nvSpPr>
          <p:cNvPr id="157" name="Slide Number Placeholder 6"/>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478A3B-0EF1-4708-8448-C821683C30F3}" type="slidenum">
              <a:rPr b="0" lang="en-GB" sz="1400" spc="-1" strike="noStrike">
                <a:solidFill>
                  <a:srgbClr val="ffffff"/>
                </a:solidFill>
                <a:latin typeface="Arial"/>
              </a:rPr>
              <a:t>&lt;number&gt;</a:t>
            </a:fld>
            <a:endParaRPr b="0" lang="en-US" sz="1400" spc="-1" strike="noStrike">
              <a:solidFill>
                <a:srgbClr val="ffffff"/>
              </a:solid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Best Practices </a:t>
            </a:r>
            <a:r>
              <a:rPr b="1" lang="zh-CN" sz="3600" spc="-1" strike="noStrike">
                <a:solidFill>
                  <a:srgbClr val="ffff00"/>
                </a:solidFill>
                <a:latin typeface="Arial"/>
                <a:ea typeface="宋体"/>
              </a:rPr>
              <a:t>→</a:t>
            </a:r>
            <a:r>
              <a:rPr b="1" lang="en-US" sz="3600" spc="-1" strike="noStrike">
                <a:solidFill>
                  <a:srgbClr val="ffff00"/>
                </a:solidFill>
                <a:latin typeface="Arial"/>
              </a:rPr>
              <a:t> Good Housekeeping Procedures</a:t>
            </a:r>
            <a:endParaRPr b="0" lang="en-US" sz="3600" spc="-1" strike="noStrike">
              <a:solidFill>
                <a:srgbClr val="e3ebf1"/>
              </a:solidFill>
              <a:latin typeface="Arial"/>
            </a:endParaRPr>
          </a:p>
        </p:txBody>
      </p:sp>
      <p:sp>
        <p:nvSpPr>
          <p:cNvPr id="159" name="Rectangle 3"/>
          <p:cNvSpPr/>
          <p:nvPr/>
        </p:nvSpPr>
        <p:spPr>
          <a:xfrm>
            <a:off x="457200" y="1600200"/>
            <a:ext cx="7848720" cy="6094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Have a set time for housekeeping</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Make a safety checklist (use daily)</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Clean as work is performed</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Remove hazards before starting work</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Inspect and clean all PPE before use</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Use the right equipment: brooms, vacuums, mops, compounds, gloves, eyewear, work shoes, and masks</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Put away tools not in use in their proper storage areas.</a:t>
            </a:r>
            <a:endParaRPr b="0" lang="en-US" sz="2800" spc="-1" strike="noStrike">
              <a:solidFill>
                <a:srgbClr val="ffffff"/>
              </a:solidFill>
              <a:latin typeface="Arial"/>
            </a:endParaRPr>
          </a:p>
        </p:txBody>
      </p:sp>
      <p:pic>
        <p:nvPicPr>
          <p:cNvPr id="160" name="Picture 5" descr=""/>
          <p:cNvPicPr/>
          <p:nvPr/>
        </p:nvPicPr>
        <p:blipFill>
          <a:blip r:embed="rId1"/>
          <a:stretch/>
        </p:blipFill>
        <p:spPr>
          <a:xfrm>
            <a:off x="6934320" y="1600200"/>
            <a:ext cx="1981080" cy="1436760"/>
          </a:xfrm>
          <a:prstGeom prst="rect">
            <a:avLst/>
          </a:prstGeom>
          <a:ln w="0">
            <a:noFill/>
          </a:ln>
        </p:spPr>
      </p:pic>
      <p:sp>
        <p:nvSpPr>
          <p:cNvPr id="161"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79AAA8A-E608-4222-A24D-E7F4AA4AE04C}"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Best Practices </a:t>
            </a:r>
            <a:r>
              <a:rPr b="1" lang="zh-CN" sz="3600" spc="-1" strike="noStrike">
                <a:solidFill>
                  <a:srgbClr val="ffff00"/>
                </a:solidFill>
                <a:latin typeface="Arial"/>
                <a:ea typeface="宋体"/>
              </a:rPr>
              <a:t>→</a:t>
            </a:r>
            <a:r>
              <a:rPr b="1" lang="en-US" sz="3600" spc="-1" strike="noStrike">
                <a:solidFill>
                  <a:srgbClr val="ffff00"/>
                </a:solidFill>
                <a:latin typeface="Arial"/>
              </a:rPr>
              <a:t>Fire Prevention</a:t>
            </a:r>
            <a:endParaRPr b="0" lang="en-US" sz="3600" spc="-1" strike="noStrike">
              <a:solidFill>
                <a:srgbClr val="e3ebf1"/>
              </a:solidFill>
              <a:latin typeface="Arial"/>
            </a:endParaRPr>
          </a:p>
        </p:txBody>
      </p:sp>
      <p:sp>
        <p:nvSpPr>
          <p:cNvPr id="163" name="Rectangle 3"/>
          <p:cNvSpPr/>
          <p:nvPr/>
        </p:nvSpPr>
        <p:spPr>
          <a:xfrm>
            <a:off x="685800" y="1600200"/>
            <a:ext cx="7848720" cy="6094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Store flammable and combustible liquids in approved flammable liquid containers</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Keep reactive chemicals separated</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Keep combustibles away from electrical equipment and machinery</a:t>
            </a:r>
            <a:endParaRPr b="0" lang="en-US" sz="2800" spc="-1" strike="noStrike">
              <a:solidFill>
                <a:srgbClr val="ffffff"/>
              </a:solidFill>
              <a:latin typeface="Arial"/>
            </a:endParaRPr>
          </a:p>
          <a:p>
            <a:pPr marL="343080" indent="-343080">
              <a:lnSpc>
                <a:spcPct val="90000"/>
              </a:lnSpc>
              <a:spcBef>
                <a:spcPts val="700"/>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Arial"/>
              </a:rPr>
              <a:t>Clearly mark exits in case of emergency</a:t>
            </a:r>
            <a:endParaRPr b="0" lang="en-US" sz="2800" spc="-1" strike="noStrike">
              <a:solidFill>
                <a:srgbClr val="ffffff"/>
              </a:solidFill>
              <a:latin typeface="Arial"/>
            </a:endParaRPr>
          </a:p>
        </p:txBody>
      </p:sp>
      <p:pic>
        <p:nvPicPr>
          <p:cNvPr id="164" name="Picture 5" descr=""/>
          <p:cNvPicPr/>
          <p:nvPr/>
        </p:nvPicPr>
        <p:blipFill>
          <a:blip r:embed="rId1"/>
          <a:stretch/>
        </p:blipFill>
        <p:spPr>
          <a:xfrm>
            <a:off x="3657600" y="5029200"/>
            <a:ext cx="1905120" cy="1414440"/>
          </a:xfrm>
          <a:prstGeom prst="rect">
            <a:avLst/>
          </a:prstGeom>
          <a:ln w="0">
            <a:noFill/>
          </a:ln>
        </p:spPr>
      </p:pic>
      <p:pic>
        <p:nvPicPr>
          <p:cNvPr id="165" name="Picture 4" descr="315652_300"/>
          <p:cNvPicPr/>
          <p:nvPr/>
        </p:nvPicPr>
        <p:blipFill>
          <a:blip r:embed="rId2"/>
          <a:stretch/>
        </p:blipFill>
        <p:spPr>
          <a:xfrm>
            <a:off x="6095880" y="4343400"/>
            <a:ext cx="2133720" cy="2133720"/>
          </a:xfrm>
          <a:prstGeom prst="rect">
            <a:avLst/>
          </a:prstGeom>
          <a:ln w="0">
            <a:noFill/>
          </a:ln>
        </p:spPr>
      </p:pic>
      <p:pic>
        <p:nvPicPr>
          <p:cNvPr id="166" name="Picture 4" descr="toollocker"/>
          <p:cNvPicPr/>
          <p:nvPr/>
        </p:nvPicPr>
        <p:blipFill>
          <a:blip r:embed="rId3"/>
          <a:stretch/>
        </p:blipFill>
        <p:spPr>
          <a:xfrm>
            <a:off x="609480" y="4417920"/>
            <a:ext cx="2438640" cy="2030400"/>
          </a:xfrm>
          <a:prstGeom prst="rect">
            <a:avLst/>
          </a:prstGeom>
          <a:ln w="0">
            <a:noFill/>
          </a:ln>
        </p:spPr>
      </p:pic>
      <p:sp>
        <p:nvSpPr>
          <p:cNvPr id="167"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2F67381-A38A-4D62-907D-1ABEC615CB6F}"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p:nvPr>
        </p:nvSpPr>
        <p:spPr>
          <a:xfrm>
            <a:off x="-304920" y="1600200"/>
            <a:ext cx="7010640" cy="4952880"/>
          </a:xfrm>
          <a:prstGeom prst="rect">
            <a:avLst/>
          </a:prstGeom>
          <a:noFill/>
          <a:ln w="0">
            <a:noFill/>
          </a:ln>
        </p:spPr>
        <p:txBody>
          <a:bodyPr anchor="t">
            <a:normAutofit/>
          </a:bodyPr>
          <a:p>
            <a:pPr lvl="2" marL="1143000" indent="-228600">
              <a:lnSpc>
                <a:spcPct val="80000"/>
              </a:lnSpc>
              <a:spcBef>
                <a:spcPts val="499"/>
              </a:spcBef>
              <a:spcAft>
                <a:spcPts val="499"/>
              </a:spcAft>
              <a:buClr>
                <a:srgbClr val="ffffff"/>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e3ebf1"/>
                </a:solidFill>
                <a:latin typeface="Arial"/>
              </a:rPr>
              <a:t>  </a:t>
            </a:r>
            <a:r>
              <a:rPr b="0" lang="en-US" sz="2000" spc="-1" strike="noStrike">
                <a:solidFill>
                  <a:srgbClr val="e3ebf1"/>
                </a:solidFill>
                <a:latin typeface="Arial"/>
              </a:rPr>
              <a:t>Are protruding nails from scrap lumber, and other   debris kept clear from work areas, passageways and stairs, in and around buildings and other structures? </a:t>
            </a:r>
            <a:endParaRPr b="0" lang="en-US" sz="2000" spc="-1" strike="noStrike">
              <a:solidFill>
                <a:srgbClr val="ffffff"/>
              </a:solidFill>
              <a:latin typeface="Arial"/>
            </a:endParaRPr>
          </a:p>
          <a:p>
            <a:pPr lvl="2" marL="1143000" indent="-228600">
              <a:lnSpc>
                <a:spcPct val="80000"/>
              </a:lnSpc>
              <a:spcBef>
                <a:spcPts val="499"/>
              </a:spcBef>
              <a:spcAft>
                <a:spcPts val="499"/>
              </a:spcAft>
              <a:buClr>
                <a:srgbClr val="ffffff"/>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e3ebf1"/>
                </a:solidFill>
                <a:latin typeface="Arial"/>
              </a:rPr>
              <a:t>  </a:t>
            </a:r>
            <a:r>
              <a:rPr b="0" lang="en-US" sz="2000" spc="-1" strike="noStrike">
                <a:solidFill>
                  <a:srgbClr val="e3ebf1"/>
                </a:solidFill>
                <a:latin typeface="Arial"/>
              </a:rPr>
              <a:t>Are combustible scrap and debris, and surplus material being removed at regular intervals during the course of construction? </a:t>
            </a:r>
            <a:endParaRPr b="0" lang="en-US" sz="2000" spc="-1" strike="noStrike">
              <a:solidFill>
                <a:srgbClr val="ffffff"/>
              </a:solidFill>
              <a:latin typeface="Arial"/>
            </a:endParaRPr>
          </a:p>
          <a:p>
            <a:pPr lvl="2" marL="1143000" indent="-228600">
              <a:lnSpc>
                <a:spcPct val="80000"/>
              </a:lnSpc>
              <a:spcBef>
                <a:spcPts val="499"/>
              </a:spcBef>
              <a:spcAft>
                <a:spcPts val="499"/>
              </a:spcAft>
              <a:buClr>
                <a:srgbClr val="ffffff"/>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e3ebf1"/>
                </a:solidFill>
                <a:latin typeface="Arial"/>
              </a:rPr>
              <a:t>  </a:t>
            </a:r>
            <a:r>
              <a:rPr b="0" lang="en-US" sz="2000" spc="-1" strike="noStrike">
                <a:solidFill>
                  <a:srgbClr val="e3ebf1"/>
                </a:solidFill>
                <a:latin typeface="Arial"/>
              </a:rPr>
              <a:t>Are containers being provided for the collection and separation of waste and trash? </a:t>
            </a:r>
            <a:endParaRPr b="0" lang="en-US" sz="2000" spc="-1" strike="noStrike">
              <a:solidFill>
                <a:srgbClr val="ffffff"/>
              </a:solidFill>
              <a:latin typeface="Arial"/>
            </a:endParaRPr>
          </a:p>
          <a:p>
            <a:pPr lvl="2" marL="1143000" indent="-228600">
              <a:lnSpc>
                <a:spcPct val="80000"/>
              </a:lnSpc>
              <a:spcBef>
                <a:spcPts val="499"/>
              </a:spcBef>
              <a:spcAft>
                <a:spcPts val="499"/>
              </a:spcAft>
              <a:buClr>
                <a:srgbClr val="ffffff"/>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e3ebf1"/>
                </a:solidFill>
                <a:latin typeface="Arial"/>
              </a:rPr>
              <a:t>  </a:t>
            </a:r>
            <a:r>
              <a:rPr b="0" lang="en-US" sz="2000" spc="-1" strike="noStrike">
                <a:solidFill>
                  <a:srgbClr val="e3ebf1"/>
                </a:solidFill>
                <a:latin typeface="Arial"/>
              </a:rPr>
              <a:t>Do the containers for the hazardous wastes     (oily rags and flammables) have lids?</a:t>
            </a:r>
            <a:endParaRPr b="0" lang="en-US" sz="2000" spc="-1" strike="noStrike">
              <a:solidFill>
                <a:srgbClr val="ffffff"/>
              </a:solidFill>
              <a:latin typeface="Arial"/>
            </a:endParaRPr>
          </a:p>
          <a:p>
            <a:pPr lvl="2" marL="1143000" indent="-228600">
              <a:lnSpc>
                <a:spcPct val="80000"/>
              </a:lnSpc>
              <a:spcBef>
                <a:spcPts val="499"/>
              </a:spcBef>
              <a:spcAft>
                <a:spcPts val="499"/>
              </a:spcAft>
              <a:buClr>
                <a:srgbClr val="e3ebf1"/>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e3ebf1"/>
                </a:solidFill>
                <a:latin typeface="Arial"/>
              </a:rPr>
              <a:t>  </a:t>
            </a:r>
            <a:r>
              <a:rPr b="0" lang="en-US" sz="2000" spc="-1" strike="noStrike">
                <a:solidFill>
                  <a:srgbClr val="ffffff"/>
                </a:solidFill>
                <a:latin typeface="Arial"/>
              </a:rPr>
              <a:t>Are all loose or light material that is stored on roofs or on open floors secured?</a:t>
            </a:r>
            <a:endParaRPr b="0" lang="en-US" sz="2000" spc="-1" strike="noStrike">
              <a:solidFill>
                <a:srgbClr val="ffffff"/>
              </a:solidFill>
              <a:latin typeface="Arial"/>
            </a:endParaRPr>
          </a:p>
          <a:p>
            <a:pPr lvl="2" marL="1143000" indent="-228600">
              <a:lnSpc>
                <a:spcPct val="80000"/>
              </a:lnSpc>
              <a:spcBef>
                <a:spcPts val="499"/>
              </a:spcBef>
              <a:spcAft>
                <a:spcPts val="499"/>
              </a:spcAft>
              <a:buClr>
                <a:srgbClr val="e3ebf1"/>
              </a:buClr>
              <a:buFont typeface="Wingdings" charset="2"/>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e3ebf1"/>
                </a:solidFill>
                <a:latin typeface="Arial"/>
              </a:rPr>
              <a:t>  </a:t>
            </a:r>
            <a:r>
              <a:rPr b="0" lang="en-US" sz="2000" spc="-1" strike="noStrike">
                <a:solidFill>
                  <a:srgbClr val="e3ebf1"/>
                </a:solidFill>
                <a:latin typeface="Arial"/>
              </a:rPr>
              <a:t>Are </a:t>
            </a:r>
            <a:r>
              <a:rPr b="0" lang="en-US" sz="2000" spc="-1" strike="noStrike">
                <a:solidFill>
                  <a:srgbClr val="ffffff"/>
                </a:solidFill>
                <a:latin typeface="Arial"/>
              </a:rPr>
              <a:t>stairways, passageways, ladders, scaffold and gangways free of material, supplies and obstructions ?</a:t>
            </a:r>
            <a:endParaRPr b="0" lang="en-US" sz="2000" spc="-1" strike="noStrike">
              <a:solidFill>
                <a:srgbClr val="ffffff"/>
              </a:solidFill>
              <a:latin typeface="Arial"/>
            </a:endParaRPr>
          </a:p>
          <a:p>
            <a:pPr marL="343080" indent="0">
              <a:lnSpc>
                <a:spcPct val="80000"/>
              </a:lnSpc>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Arial"/>
            </a:endParaRPr>
          </a:p>
          <a:p>
            <a:pPr marL="343080" indent="0">
              <a:lnSpc>
                <a:spcPct val="80000"/>
              </a:lnSpc>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pc="-1" strike="noStrike">
              <a:solidFill>
                <a:srgbClr val="ffffff"/>
              </a:solidFill>
              <a:latin typeface="Arial"/>
            </a:endParaRPr>
          </a:p>
        </p:txBody>
      </p:sp>
      <p:pic>
        <p:nvPicPr>
          <p:cNvPr id="169" name="Picture 4" descr="r-r%20checkmark"/>
          <p:cNvPicPr/>
          <p:nvPr/>
        </p:nvPicPr>
        <p:blipFill>
          <a:blip r:embed="rId1"/>
          <a:stretch/>
        </p:blipFill>
        <p:spPr>
          <a:xfrm>
            <a:off x="6629400" y="2057400"/>
            <a:ext cx="2313000" cy="3125880"/>
          </a:xfrm>
          <a:prstGeom prst="rect">
            <a:avLst/>
          </a:prstGeom>
          <a:ln w="0">
            <a:noFill/>
          </a:ln>
        </p:spPr>
      </p:pic>
      <p:sp>
        <p:nvSpPr>
          <p:cNvPr id="170" name="Rectangle 2"/>
          <p:cNvSpPr/>
          <p:nvPr/>
        </p:nvSpPr>
        <p:spPr>
          <a:xfrm>
            <a:off x="457200" y="274680"/>
            <a:ext cx="8229600" cy="1143000"/>
          </a:xfrm>
          <a:prstGeom prst="rect">
            <a:avLst/>
          </a:prstGeom>
          <a:noFill/>
          <a:ln w="0">
            <a:noFill/>
          </a:ln>
        </p:spPr>
        <p:style>
          <a:lnRef idx="0"/>
          <a:fillRef idx="0"/>
          <a:effectRef idx="0"/>
          <a:fontRef idx="minor"/>
        </p:style>
        <p:txBody>
          <a:bodyPr lIns="90000" rIns="90000" tIns="46800" bIns="46800" anchor="t">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Best Practices</a:t>
            </a:r>
            <a:r>
              <a:rPr b="1" lang="en-US" sz="3600" spc="-1" strike="noStrike" u="sng">
                <a:solidFill>
                  <a:srgbClr val="c0c0c0"/>
                </a:solidFill>
                <a:uFillTx/>
                <a:latin typeface="Arial"/>
              </a:rPr>
              <a:t>: </a:t>
            </a:r>
            <a:r>
              <a:rPr b="1" lang="zh-CN" sz="3600" spc="-1" strike="noStrike">
                <a:solidFill>
                  <a:srgbClr val="ffff00"/>
                </a:solidFill>
                <a:latin typeface="Arial"/>
                <a:ea typeface="宋体"/>
              </a:rPr>
              <a:t>→</a:t>
            </a:r>
            <a:r>
              <a:rPr b="1" lang="en-US" sz="3600" spc="-1" strike="noStrike">
                <a:solidFill>
                  <a:srgbClr val="ffff00"/>
                </a:solidFill>
                <a:latin typeface="Arial"/>
                <a:ea typeface="宋体"/>
              </a:rPr>
              <a:t> Housekeeping Checklist</a:t>
            </a:r>
            <a:endParaRPr b="0" lang="en-US" sz="3600" spc="-1" strike="noStrike">
              <a:solidFill>
                <a:srgbClr val="ffffff"/>
              </a:solidFill>
              <a:latin typeface="Arial"/>
            </a:endParaRPr>
          </a:p>
        </p:txBody>
      </p:sp>
      <p:sp>
        <p:nvSpPr>
          <p:cNvPr id="171"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50FBDF2-6CE4-414C-BA65-AAE4D599CD58}"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e3ebf1"/>
              </a:solidFill>
              <a:latin typeface="Arial"/>
            </a:endParaRPr>
          </a:p>
        </p:txBody>
      </p:sp>
      <p:pic>
        <p:nvPicPr>
          <p:cNvPr id="173" name="Picture 2" descr="c2.jpg"/>
          <p:cNvPicPr/>
          <p:nvPr/>
        </p:nvPicPr>
        <p:blipFill>
          <a:blip r:embed="rId1"/>
          <a:stretch/>
        </p:blipFill>
        <p:spPr>
          <a:xfrm>
            <a:off x="135000" y="0"/>
            <a:ext cx="8869320" cy="6858000"/>
          </a:xfrm>
          <a:prstGeom prst="rect">
            <a:avLst/>
          </a:prstGeom>
          <a:ln w="0">
            <a:noFill/>
          </a:ln>
        </p:spPr>
      </p:pic>
      <p:sp>
        <p:nvSpPr>
          <p:cNvPr id="174"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FA8E14B-A37A-46A2-92EE-25C65FC627A6}"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27" dur="indefinite" restart="never" nodeType="tmRoot">
          <p:childTnLst>
            <p:seq>
              <p:cTn id="28" dur="indefinite" nodeType="mainSeq">
                <p:childTnLst>
                  <p:par>
                    <p:cTn id="29" nodeType="clickEffect" fill="hold">
                      <p:stCondLst>
                        <p:cond delay="indefinite"/>
                      </p:stCondLst>
                      <p:childTnLst>
                        <p:par>
                          <p:cTn id="30" nodeType="withEffect" fill="hold">
                            <p:stCondLst>
                              <p:cond delay="0"/>
                            </p:stCondLst>
                            <p:childTnLst>
                              <p:par>
                                <p:cTn id="31" nodeType="clickEffect" fill="hold" presetClass="entr" presetID="53">
                                  <p:stCondLst>
                                    <p:cond delay="0"/>
                                  </p:stCondLst>
                                  <p:childTnLst>
                                    <p:set>
                                      <p:cBhvr>
                                        <p:cTn id="32" dur="1" fill="hold">
                                          <p:stCondLst>
                                            <p:cond delay="0"/>
                                          </p:stCondLst>
                                        </p:cTn>
                                        <p:tgtEl>
                                          <p:spTgt spid="173"/>
                                        </p:tgtEl>
                                        <p:attrNameLst>
                                          <p:attrName>style.visibility</p:attrName>
                                        </p:attrNameLst>
                                      </p:cBhvr>
                                      <p:to>
                                        <p:strVal val="visible"/>
                                      </p:to>
                                    </p:set>
                                    <p:anim calcmode="lin" valueType="num">
                                      <p:cBhvr additive="repl">
                                        <p:cTn id="33" dur="500" fill="hold"/>
                                        <p:tgtEl>
                                          <p:spTgt spid="173"/>
                                        </p:tgtEl>
                                        <p:attrNameLst>
                                          <p:attrName>ppt_w</p:attrName>
                                        </p:attrNameLst>
                                      </p:cBhvr>
                                      <p:tavLst>
                                        <p:tav tm="0">
                                          <p:val>
                                            <p:fltVal val="0"/>
                                          </p:val>
                                        </p:tav>
                                        <p:tav tm="100000">
                                          <p:val>
                                            <p:strVal val="#ppt_w"/>
                                          </p:val>
                                        </p:tav>
                                      </p:tavLst>
                                    </p:anim>
                                    <p:anim calcmode="lin" valueType="num">
                                      <p:cBhvr additive="repl">
                                        <p:cTn id="34" dur="500" fill="hold"/>
                                        <p:tgtEl>
                                          <p:spTgt spid="173"/>
                                        </p:tgtEl>
                                        <p:attrNameLst>
                                          <p:attrName>ppt_h</p:attrName>
                                        </p:attrNameLst>
                                      </p:cBhvr>
                                      <p:tavLst>
                                        <p:tav tm="0">
                                          <p:val>
                                            <p:fltVal val="0"/>
                                          </p:val>
                                        </p:tav>
                                        <p:tav tm="100000">
                                          <p:val>
                                            <p:strVal val="#ppt_h"/>
                                          </p:val>
                                        </p:tav>
                                      </p:tavLst>
                                    </p:anim>
                                    <p:animEffect filter="fade" transition="in">
                                      <p:cBhvr additive="repl">
                                        <p:cTn id="35"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p:nvPr>
        </p:nvSpPr>
        <p:spPr>
          <a:xfrm>
            <a:off x="304920" y="1295280"/>
            <a:ext cx="8534160" cy="2895840"/>
          </a:xfrm>
          <a:prstGeom prst="rect">
            <a:avLst/>
          </a:prstGeom>
          <a:noFill/>
          <a:ln w="0">
            <a:noFill/>
          </a:ln>
        </p:spPr>
        <p:txBody>
          <a:bodyPr anchor="t">
            <a:normAutofit fontScale="95000"/>
          </a:bodyPr>
          <a:p>
            <a:pPr marL="325800" indent="0">
              <a:lnSpc>
                <a:spcPct val="90000"/>
              </a:lnSpc>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3200" spc="-1" strike="noStrike">
                <a:solidFill>
                  <a:srgbClr val="ffffff"/>
                </a:solidFill>
                <a:latin typeface="Arial"/>
              </a:rPr>
              <a:t>Housekeeping involves keeping the construction site safe for workers and others, and covers such things as keeping work areas neat and tidy, removing waste, and laying out the site, storage and maintenance areas for accident/fire prevention. </a:t>
            </a:r>
            <a:endParaRPr b="0" lang="en-US" sz="3200" spc="-1" strike="noStrike">
              <a:solidFill>
                <a:srgbClr val="ffffff"/>
              </a:solidFill>
              <a:latin typeface="Arial"/>
            </a:endParaRPr>
          </a:p>
        </p:txBody>
      </p:sp>
      <p:sp>
        <p:nvSpPr>
          <p:cNvPr id="94" name="Rectangle 6"/>
          <p:cNvSpPr/>
          <p:nvPr/>
        </p:nvSpPr>
        <p:spPr>
          <a:xfrm>
            <a:off x="1371600" y="274680"/>
            <a:ext cx="8229600" cy="1143000"/>
          </a:xfrm>
          <a:prstGeom prst="rect">
            <a:avLst/>
          </a:prstGeom>
          <a:noFill/>
          <a:ln w="0">
            <a:noFill/>
          </a:ln>
        </p:spPr>
        <p:style>
          <a:lnRef idx="0"/>
          <a:fillRef idx="0"/>
          <a:effectRef idx="0"/>
          <a:fontRef idx="minor"/>
        </p:style>
        <p:txBody>
          <a:bodyPr lIns="90000" rIns="90000" tIns="46800" bIns="46800" anchor="ctr">
            <a:noAutofit/>
          </a:bodyPr>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Introduction</a:t>
            </a:r>
            <a:r>
              <a:rPr b="1" lang="en-US" sz="3600" spc="-1" strike="noStrike" u="sng">
                <a:solidFill>
                  <a:srgbClr val="ffff00"/>
                </a:solidFill>
                <a:uFillTx/>
                <a:latin typeface="Arial"/>
                <a:ea typeface="宋体"/>
              </a:rPr>
              <a:t> </a:t>
            </a:r>
            <a:r>
              <a:rPr b="1" lang="zh-CN" sz="3600" spc="-1" strike="noStrike">
                <a:solidFill>
                  <a:srgbClr val="ffff00"/>
                </a:solidFill>
                <a:latin typeface="Arial"/>
                <a:ea typeface="宋体"/>
              </a:rPr>
              <a:t>→</a:t>
            </a:r>
            <a:r>
              <a:rPr b="1" lang="en-US" sz="3600" spc="-1" strike="noStrike">
                <a:solidFill>
                  <a:srgbClr val="ffff00"/>
                </a:solidFill>
                <a:latin typeface="Arial"/>
                <a:ea typeface="宋体"/>
              </a:rPr>
              <a:t> scope</a:t>
            </a:r>
            <a:endParaRPr b="0" lang="en-US" sz="3600" spc="-1" strike="noStrike">
              <a:solidFill>
                <a:srgbClr val="ffffff"/>
              </a:solidFill>
              <a:latin typeface="Arial"/>
            </a:endParaRPr>
          </a:p>
        </p:txBody>
      </p:sp>
      <p:pic>
        <p:nvPicPr>
          <p:cNvPr id="95" name="Picture 8" descr=""/>
          <p:cNvPicPr/>
          <p:nvPr/>
        </p:nvPicPr>
        <p:blipFill>
          <a:blip r:embed="rId1"/>
          <a:stretch/>
        </p:blipFill>
        <p:spPr>
          <a:xfrm>
            <a:off x="3200400" y="4191120"/>
            <a:ext cx="2933640" cy="2552760"/>
          </a:xfrm>
          <a:prstGeom prst="rect">
            <a:avLst/>
          </a:prstGeom>
          <a:ln w="0">
            <a:noFill/>
          </a:ln>
        </p:spPr>
      </p:pic>
      <p:sp>
        <p:nvSpPr>
          <p:cNvPr id="96"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FA881DE-2C10-4200-95D3-8AD6432EEBAF}"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Rectangle 2"/>
          <p:cNvSpPr/>
          <p:nvPr/>
        </p:nvSpPr>
        <p:spPr>
          <a:xfrm>
            <a:off x="685800" y="4572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u="sng">
                <a:solidFill>
                  <a:srgbClr val="ffff00"/>
                </a:solidFill>
                <a:uFillTx/>
                <a:latin typeface="Arial"/>
              </a:rPr>
              <a:t>Housekeeping Grade Scale: 1-10</a:t>
            </a:r>
            <a:endParaRPr b="0" lang="en-US" sz="3200" spc="-1" strike="noStrike">
              <a:solidFill>
                <a:srgbClr val="ffffff"/>
              </a:solidFill>
              <a:latin typeface="Arial"/>
            </a:endParaRPr>
          </a:p>
        </p:txBody>
      </p:sp>
      <p:sp>
        <p:nvSpPr>
          <p:cNvPr id="176" name="TextBox 7"/>
          <p:cNvSpPr/>
          <p:nvPr/>
        </p:nvSpPr>
        <p:spPr>
          <a:xfrm>
            <a:off x="762120" y="1752480"/>
            <a:ext cx="8076960" cy="15570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aaadca"/>
                </a:solidFill>
                <a:latin typeface="Times New Roman"/>
              </a:rPr>
              <a:t>10. Exceptional</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Everything in proper place</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Displays pride of job</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Indicates top notch performance </a:t>
            </a:r>
            <a:endParaRPr b="0" lang="en-US" sz="2400" spc="-1" strike="noStrike">
              <a:solidFill>
                <a:srgbClr val="ffffff"/>
              </a:solidFill>
              <a:latin typeface="Arial"/>
            </a:endParaRPr>
          </a:p>
        </p:txBody>
      </p:sp>
      <p:pic>
        <p:nvPicPr>
          <p:cNvPr id="177" name="Picture 9" descr=""/>
          <p:cNvPicPr/>
          <p:nvPr/>
        </p:nvPicPr>
        <p:blipFill>
          <a:blip r:embed="rId1"/>
          <a:stretch/>
        </p:blipFill>
        <p:spPr>
          <a:xfrm>
            <a:off x="4495680" y="3657600"/>
            <a:ext cx="1675080" cy="2666880"/>
          </a:xfrm>
          <a:prstGeom prst="rect">
            <a:avLst/>
          </a:prstGeom>
          <a:ln w="0">
            <a:noFill/>
          </a:ln>
        </p:spPr>
      </p:pic>
      <p:sp>
        <p:nvSpPr>
          <p:cNvPr id="178" name="TextBox 11"/>
          <p:cNvSpPr/>
          <p:nvPr/>
        </p:nvSpPr>
        <p:spPr>
          <a:xfrm>
            <a:off x="6324480" y="4495680"/>
            <a:ext cx="3048120" cy="1618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Workers should also keep their equipment orderly because it can also create safety hazards</a:t>
            </a:r>
            <a:endParaRPr b="0" lang="en-US" sz="2000" spc="-1" strike="noStrike">
              <a:solidFill>
                <a:srgbClr val="ffffff"/>
              </a:solidFill>
              <a:latin typeface="Arial"/>
            </a:endParaRPr>
          </a:p>
        </p:txBody>
      </p:sp>
      <p:pic>
        <p:nvPicPr>
          <p:cNvPr id="179" name="Picture 12" descr="construction.jpg"/>
          <p:cNvPicPr/>
          <p:nvPr/>
        </p:nvPicPr>
        <p:blipFill>
          <a:blip r:embed="rId2"/>
          <a:stretch/>
        </p:blipFill>
        <p:spPr>
          <a:xfrm>
            <a:off x="152280" y="3733920"/>
            <a:ext cx="3954600" cy="2604960"/>
          </a:xfrm>
          <a:prstGeom prst="rect">
            <a:avLst/>
          </a:prstGeom>
          <a:ln w="0">
            <a:noFill/>
          </a:ln>
        </p:spPr>
      </p:pic>
      <p:sp>
        <p:nvSpPr>
          <p:cNvPr id="180"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50539C3-263B-4D83-A992-A973F932DDCC}"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36" dur="indefinite" restart="never" nodeType="tmRoot">
          <p:childTnLst>
            <p:seq>
              <p:cTn id="37" dur="indefinite" nodeType="mainSeq">
                <p:childTnLst>
                  <p:par>
                    <p:cTn id="38" nodeType="clickEffect" fill="hold">
                      <p:stCondLst>
                        <p:cond delay="indefinite"/>
                      </p:stCondLst>
                      <p:childTnLst>
                        <p:par>
                          <p:cTn id="39" nodeType="withEffect" fill="hold">
                            <p:stCondLst>
                              <p:cond delay="0"/>
                            </p:stCondLst>
                            <p:childTnLst>
                              <p:par>
                                <p:cTn id="40" nodeType="clickEffect" fill="hold" presetClass="entr" presetID="1">
                                  <p:stCondLst>
                                    <p:cond delay="0"/>
                                  </p:stCondLst>
                                  <p:childTnLst>
                                    <p:set>
                                      <p:cBhvr>
                                        <p:cTn id="41" dur="1" fill="hold">
                                          <p:stCondLst>
                                            <p:cond delay="0"/>
                                          </p:stCondLst>
                                        </p:cTn>
                                        <p:tgtEl>
                                          <p:spTgt spid="176"/>
                                        </p:tgtEl>
                                        <p:attrNameLst>
                                          <p:attrName>style.visibility</p:attrName>
                                        </p:attrNameLst>
                                      </p:cBhvr>
                                      <p:to>
                                        <p:strVal val="visible"/>
                                      </p:to>
                                    </p:set>
                                  </p:childTnLst>
                                </p:cTn>
                              </p:par>
                            </p:childTnLst>
                          </p:cTn>
                        </p:par>
                      </p:childTnLst>
                    </p:cTn>
                  </p:par>
                  <p:par>
                    <p:cTn id="42" nodeType="clickEffect" fill="hold">
                      <p:stCondLst>
                        <p:cond delay="indefinite"/>
                      </p:stCondLst>
                      <p:childTnLst>
                        <p:par>
                          <p:cTn id="43" nodeType="withEffect" fill="hold">
                            <p:stCondLst>
                              <p:cond delay="0"/>
                            </p:stCondLst>
                            <p:childTnLst>
                              <p:par>
                                <p:cTn id="44" nodeType="clickEffect" fill="hold" presetClass="entr" presetID="1">
                                  <p:stCondLst>
                                    <p:cond delay="0"/>
                                  </p:stCondLst>
                                  <p:childTnLst>
                                    <p:set>
                                      <p:cBhvr>
                                        <p:cTn id="45" dur="1" fill="hold">
                                          <p:stCondLst>
                                            <p:cond delay="0"/>
                                          </p:stCondLst>
                                        </p:cTn>
                                        <p:tgtEl>
                                          <p:spTgt spid="179"/>
                                        </p:tgtEl>
                                        <p:attrNameLst>
                                          <p:attrName>style.visibility</p:attrName>
                                        </p:attrNameLst>
                                      </p:cBhvr>
                                      <p:to>
                                        <p:strVal val="visible"/>
                                      </p:to>
                                    </p:set>
                                  </p:childTnLst>
                                </p:cTn>
                              </p:par>
                              <p:par>
                                <p:cTn id="46" nodeType="withEffect" fill="hold" presetClass="entr" presetID="1">
                                  <p:stCondLst>
                                    <p:cond delay="0"/>
                                  </p:stCondLst>
                                  <p:childTnLst>
                                    <p:set>
                                      <p:cBhvr>
                                        <p:cTn id="47" dur="1" fill="hold">
                                          <p:stCondLst>
                                            <p:cond delay="0"/>
                                          </p:stCondLst>
                                        </p:cTn>
                                        <p:tgtEl>
                                          <p:spTgt spid="177"/>
                                        </p:tgtEl>
                                        <p:attrNameLst>
                                          <p:attrName>style.visibility</p:attrName>
                                        </p:attrNameLst>
                                      </p:cBhvr>
                                      <p:to>
                                        <p:strVal val="visible"/>
                                      </p:to>
                                    </p:set>
                                  </p:childTnLst>
                                </p:cTn>
                              </p:par>
                            </p:childTnLst>
                          </p:cTn>
                        </p:par>
                      </p:childTnLst>
                    </p:cTn>
                  </p:par>
                  <p:par>
                    <p:cTn id="48" nodeType="clickEffect" fill="hold">
                      <p:stCondLst>
                        <p:cond delay="indefinite"/>
                      </p:stCondLst>
                      <p:childTnLst>
                        <p:par>
                          <p:cTn id="49" nodeType="withEffect" fill="hold">
                            <p:stCondLst>
                              <p:cond delay="0"/>
                            </p:stCondLst>
                            <p:childTnLst>
                              <p:par>
                                <p:cTn id="50" nodeType="clickEffect" fill="hold" presetClass="entr" presetID="1">
                                  <p:stCondLst>
                                    <p:cond delay="0"/>
                                  </p:stCondLst>
                                  <p:childTnLst>
                                    <p:set>
                                      <p:cBhvr>
                                        <p:cTn id="51" dur="1" fill="hold">
                                          <p:stCondLst>
                                            <p:cond delay="0"/>
                                          </p:stCondLst>
                                        </p:cTn>
                                        <p:tgtEl>
                                          <p:spTgt spid="17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Box 4"/>
          <p:cNvSpPr/>
          <p:nvPr/>
        </p:nvSpPr>
        <p:spPr>
          <a:xfrm>
            <a:off x="762120" y="2057400"/>
            <a:ext cx="807696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aaadca"/>
                </a:solidFill>
                <a:latin typeface="Times New Roman"/>
              </a:rPr>
              <a:t>8-9. Pretty Good</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Almost no stray items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Small amounts of trash</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Minimal slip/trip hazards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Most issues can be remedied</a:t>
            </a:r>
            <a:endParaRPr b="0" lang="en-US" sz="2400" spc="-1" strike="noStrike">
              <a:solidFill>
                <a:srgbClr val="ffffff"/>
              </a:solidFill>
              <a:latin typeface="Arial"/>
            </a:endParaRPr>
          </a:p>
        </p:txBody>
      </p:sp>
      <p:pic>
        <p:nvPicPr>
          <p:cNvPr id="182" name="Picture 8" descr=""/>
          <p:cNvPicPr/>
          <p:nvPr/>
        </p:nvPicPr>
        <p:blipFill>
          <a:blip r:embed="rId1"/>
          <a:stretch/>
        </p:blipFill>
        <p:spPr>
          <a:xfrm>
            <a:off x="5638680" y="1752480"/>
            <a:ext cx="2895840" cy="4349880"/>
          </a:xfrm>
          <a:prstGeom prst="rect">
            <a:avLst/>
          </a:prstGeom>
          <a:ln w="0">
            <a:noFill/>
          </a:ln>
        </p:spPr>
      </p:pic>
      <p:sp>
        <p:nvSpPr>
          <p:cNvPr id="183" name="Rectangle 2"/>
          <p:cNvSpPr/>
          <p:nvPr/>
        </p:nvSpPr>
        <p:spPr>
          <a:xfrm>
            <a:off x="685800" y="4572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u="sng">
                <a:solidFill>
                  <a:srgbClr val="ffff00"/>
                </a:solidFill>
                <a:uFillTx/>
                <a:latin typeface="Arial"/>
              </a:rPr>
              <a:t>Housekeeping Grade Scale: 1-10</a:t>
            </a:r>
            <a:endParaRPr b="0" lang="en-US" sz="3200" spc="-1" strike="noStrike">
              <a:solidFill>
                <a:srgbClr val="ffffff"/>
              </a:solidFill>
              <a:latin typeface="Arial"/>
            </a:endParaRPr>
          </a:p>
        </p:txBody>
      </p:sp>
      <p:sp>
        <p:nvSpPr>
          <p:cNvPr id="184"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978FA62-1AD5-4162-A112-3D224E4C2E39}"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52" dur="indefinite" restart="never" nodeType="tmRoot">
          <p:childTnLst>
            <p:seq>
              <p:cTn id="53" dur="indefinite" nodeType="mainSeq">
                <p:childTnLst>
                  <p:par>
                    <p:cTn id="54" nodeType="clickEffect" fill="hold">
                      <p:stCondLst>
                        <p:cond delay="indefinite"/>
                      </p:stCondLst>
                      <p:childTnLst>
                        <p:par>
                          <p:cTn id="55" nodeType="withEffect" fill="hold">
                            <p:stCondLst>
                              <p:cond delay="0"/>
                            </p:stCondLst>
                            <p:childTnLst>
                              <p:par>
                                <p:cTn id="56" nodeType="clickEffect" fill="hold" presetClass="entr" presetID="1">
                                  <p:stCondLst>
                                    <p:cond delay="0"/>
                                  </p:stCondLst>
                                  <p:childTnLst>
                                    <p:set>
                                      <p:cBhvr>
                                        <p:cTn id="57" dur="1" fill="hold">
                                          <p:stCondLst>
                                            <p:cond delay="0"/>
                                          </p:stCondLst>
                                        </p:cTn>
                                        <p:tgtEl>
                                          <p:spTgt spid="181"/>
                                        </p:tgtEl>
                                        <p:attrNameLst>
                                          <p:attrName>style.visibility</p:attrName>
                                        </p:attrNameLst>
                                      </p:cBhvr>
                                      <p:to>
                                        <p:strVal val="visible"/>
                                      </p:to>
                                    </p:set>
                                  </p:childTnLst>
                                </p:cTn>
                              </p:par>
                            </p:childTnLst>
                          </p:cTn>
                        </p:par>
                      </p:childTnLst>
                    </p:cTn>
                  </p:par>
                  <p:par>
                    <p:cTn id="58" nodeType="clickEffect" fill="hold">
                      <p:stCondLst>
                        <p:cond delay="indefinite"/>
                      </p:stCondLst>
                      <p:childTnLst>
                        <p:par>
                          <p:cTn id="59" nodeType="withEffect" fill="hold">
                            <p:stCondLst>
                              <p:cond delay="0"/>
                            </p:stCondLst>
                            <p:childTnLst>
                              <p:par>
                                <p:cTn id="60" nodeType="clickEffect" fill="hold" presetClass="entr" presetID="1">
                                  <p:stCondLst>
                                    <p:cond delay="0"/>
                                  </p:stCondLst>
                                  <p:childTnLst>
                                    <p:set>
                                      <p:cBhvr>
                                        <p:cTn id="61"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5" name="TextBox 4"/>
          <p:cNvSpPr/>
          <p:nvPr/>
        </p:nvSpPr>
        <p:spPr>
          <a:xfrm>
            <a:off x="762120" y="1600200"/>
            <a:ext cx="807696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aaadca"/>
                </a:solidFill>
                <a:latin typeface="Times New Roman"/>
              </a:rPr>
              <a:t>6-7. Good</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A few items noted</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Trash accumulating in some areas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Increase in slip/trip hazards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Most issues can be remedied</a:t>
            </a:r>
            <a:endParaRPr b="0" lang="en-US" sz="2400" spc="-1" strike="noStrike">
              <a:solidFill>
                <a:srgbClr val="ffffff"/>
              </a:solidFill>
              <a:latin typeface="Arial"/>
            </a:endParaRPr>
          </a:p>
        </p:txBody>
      </p:sp>
      <p:pic>
        <p:nvPicPr>
          <p:cNvPr id="186" name="Picture 5" descr="c2.jpg"/>
          <p:cNvPicPr/>
          <p:nvPr/>
        </p:nvPicPr>
        <p:blipFill>
          <a:blip r:embed="rId1"/>
          <a:stretch/>
        </p:blipFill>
        <p:spPr>
          <a:xfrm>
            <a:off x="4853160" y="3962520"/>
            <a:ext cx="4128840" cy="2733480"/>
          </a:xfrm>
          <a:prstGeom prst="rect">
            <a:avLst/>
          </a:prstGeom>
          <a:ln w="0">
            <a:noFill/>
          </a:ln>
        </p:spPr>
      </p:pic>
      <p:pic>
        <p:nvPicPr>
          <p:cNvPr id="187" name="Picture 2" descr=""/>
          <p:cNvPicPr/>
          <p:nvPr/>
        </p:nvPicPr>
        <p:blipFill>
          <a:blip r:embed="rId2"/>
          <a:stretch/>
        </p:blipFill>
        <p:spPr>
          <a:xfrm>
            <a:off x="228600" y="3962520"/>
            <a:ext cx="3657600" cy="2743200"/>
          </a:xfrm>
          <a:prstGeom prst="rect">
            <a:avLst/>
          </a:prstGeom>
          <a:ln w="0">
            <a:noFill/>
          </a:ln>
        </p:spPr>
      </p:pic>
      <p:sp>
        <p:nvSpPr>
          <p:cNvPr id="188" name="Rectangle 2"/>
          <p:cNvSpPr/>
          <p:nvPr/>
        </p:nvSpPr>
        <p:spPr>
          <a:xfrm>
            <a:off x="685800" y="4572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u="sng">
                <a:solidFill>
                  <a:srgbClr val="ffff00"/>
                </a:solidFill>
                <a:uFillTx/>
                <a:latin typeface="Arial"/>
              </a:rPr>
              <a:t>Housekeeping Grade Scale: 1-10</a:t>
            </a:r>
            <a:endParaRPr b="0" lang="en-US" sz="3200" spc="-1" strike="noStrike">
              <a:solidFill>
                <a:srgbClr val="ffffff"/>
              </a:solidFill>
              <a:latin typeface="Arial"/>
            </a:endParaRPr>
          </a:p>
        </p:txBody>
      </p:sp>
      <p:sp>
        <p:nvSpPr>
          <p:cNvPr id="189"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B7228B3-22C0-40F6-89C4-C4B2269E7B86}"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62" dur="indefinite" restart="never" nodeType="tmRoot">
          <p:childTnLst>
            <p:seq>
              <p:cTn id="63" dur="indefinite" nodeType="mainSeq">
                <p:childTnLst>
                  <p:par>
                    <p:cTn id="64" nodeType="clickEffect" fill="hold">
                      <p:stCondLst>
                        <p:cond delay="indefinite"/>
                      </p:stCondLst>
                      <p:childTnLst>
                        <p:par>
                          <p:cTn id="65" nodeType="withEffect" fill="hold">
                            <p:stCondLst>
                              <p:cond delay="0"/>
                            </p:stCondLst>
                            <p:childTnLst>
                              <p:par>
                                <p:cTn id="66" nodeType="clickEffect" fill="hold" presetClass="entr" presetID="1">
                                  <p:stCondLst>
                                    <p:cond delay="0"/>
                                  </p:stCondLst>
                                  <p:childTnLst>
                                    <p:set>
                                      <p:cBhvr>
                                        <p:cTn id="67" dur="1" fill="hold">
                                          <p:stCondLst>
                                            <p:cond delay="0"/>
                                          </p:stCondLst>
                                        </p:cTn>
                                        <p:tgtEl>
                                          <p:spTgt spid="185"/>
                                        </p:tgtEl>
                                        <p:attrNameLst>
                                          <p:attrName>style.visibility</p:attrName>
                                        </p:attrNameLst>
                                      </p:cBhvr>
                                      <p:to>
                                        <p:strVal val="visible"/>
                                      </p:to>
                                    </p:set>
                                  </p:childTnLst>
                                </p:cTn>
                              </p:par>
                            </p:childTnLst>
                          </p:cTn>
                        </p:par>
                      </p:childTnLst>
                    </p:cTn>
                  </p:par>
                  <p:par>
                    <p:cTn id="68" nodeType="clickEffect" fill="hold">
                      <p:stCondLst>
                        <p:cond delay="indefinite"/>
                      </p:stCondLst>
                      <p:childTnLst>
                        <p:par>
                          <p:cTn id="69" nodeType="withEffect" fill="hold">
                            <p:stCondLst>
                              <p:cond delay="0"/>
                            </p:stCondLst>
                            <p:childTnLst>
                              <p:par>
                                <p:cTn id="70" nodeType="clickEffect" fill="hold" presetClass="entr" presetID="1">
                                  <p:stCondLst>
                                    <p:cond delay="0"/>
                                  </p:stCondLst>
                                  <p:childTnLst>
                                    <p:set>
                                      <p:cBhvr>
                                        <p:cTn id="71" dur="1" fill="hold">
                                          <p:stCondLst>
                                            <p:cond delay="0"/>
                                          </p:stCondLst>
                                        </p:cTn>
                                        <p:tgtEl>
                                          <p:spTgt spid="187"/>
                                        </p:tgtEl>
                                        <p:attrNameLst>
                                          <p:attrName>style.visibility</p:attrName>
                                        </p:attrNameLst>
                                      </p:cBhvr>
                                      <p:to>
                                        <p:strVal val="visible"/>
                                      </p:to>
                                    </p:set>
                                  </p:childTnLst>
                                </p:cTn>
                              </p:par>
                            </p:childTnLst>
                          </p:cTn>
                        </p:par>
                      </p:childTnLst>
                    </p:cTn>
                  </p:par>
                  <p:par>
                    <p:cTn id="72" nodeType="clickEffect" fill="hold">
                      <p:stCondLst>
                        <p:cond delay="indefinite"/>
                      </p:stCondLst>
                      <p:childTnLst>
                        <p:par>
                          <p:cTn id="73" nodeType="withEffect" fill="hold">
                            <p:stCondLst>
                              <p:cond delay="0"/>
                            </p:stCondLst>
                            <p:childTnLst>
                              <p:par>
                                <p:cTn id="74" nodeType="clickEffect" fill="hold" presetClass="entr" presetID="1">
                                  <p:stCondLst>
                                    <p:cond delay="0"/>
                                  </p:stCondLst>
                                  <p:childTnLst>
                                    <p:set>
                                      <p:cBhvr>
                                        <p:cTn id="75"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Box 4"/>
          <p:cNvSpPr/>
          <p:nvPr/>
        </p:nvSpPr>
        <p:spPr>
          <a:xfrm>
            <a:off x="762120" y="1600200"/>
            <a:ext cx="807696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aaadca"/>
                </a:solidFill>
                <a:latin typeface="Times New Roman"/>
              </a:rPr>
              <a:t>4-5. Fair</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Many deficiencies </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Trash accumulating and encroaching on areas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Abundant slip/trip hazards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Will take much effort to clean up</a:t>
            </a:r>
            <a:endParaRPr b="0" lang="en-US" sz="2400" spc="-1" strike="noStrike">
              <a:solidFill>
                <a:srgbClr val="ffffff"/>
              </a:solidFill>
              <a:latin typeface="Arial"/>
            </a:endParaRPr>
          </a:p>
        </p:txBody>
      </p:sp>
      <p:pic>
        <p:nvPicPr>
          <p:cNvPr id="191" name="Picture 3" descr=""/>
          <p:cNvPicPr/>
          <p:nvPr/>
        </p:nvPicPr>
        <p:blipFill>
          <a:blip r:embed="rId1"/>
          <a:stretch/>
        </p:blipFill>
        <p:spPr>
          <a:xfrm>
            <a:off x="6324480" y="2982960"/>
            <a:ext cx="2606760" cy="3722760"/>
          </a:xfrm>
          <a:prstGeom prst="rect">
            <a:avLst/>
          </a:prstGeom>
          <a:ln w="0">
            <a:noFill/>
          </a:ln>
        </p:spPr>
      </p:pic>
      <p:sp>
        <p:nvSpPr>
          <p:cNvPr id="192" name="Rectangle 2"/>
          <p:cNvSpPr/>
          <p:nvPr/>
        </p:nvSpPr>
        <p:spPr>
          <a:xfrm>
            <a:off x="685800" y="4572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u="sng">
                <a:solidFill>
                  <a:srgbClr val="ffff00"/>
                </a:solidFill>
                <a:uFillTx/>
                <a:latin typeface="Arial"/>
              </a:rPr>
              <a:t>Housekeeping Grade Scale: 1-10</a:t>
            </a:r>
            <a:endParaRPr b="0" lang="en-US" sz="3200" spc="-1" strike="noStrike">
              <a:solidFill>
                <a:srgbClr val="ffffff"/>
              </a:solidFill>
              <a:latin typeface="Arial"/>
            </a:endParaRPr>
          </a:p>
        </p:txBody>
      </p:sp>
      <p:sp>
        <p:nvSpPr>
          <p:cNvPr id="193"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D15CA8A-8484-4BA0-8555-F9D83614FBF9}"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76" dur="indefinite" restart="never" nodeType="tmRoot">
          <p:childTnLst>
            <p:seq>
              <p:cTn id="77" dur="indefinite" nodeType="mainSeq">
                <p:childTnLst>
                  <p:par>
                    <p:cTn id="78" nodeType="clickEffect" fill="hold">
                      <p:stCondLst>
                        <p:cond delay="indefinite"/>
                      </p:stCondLst>
                      <p:childTnLst>
                        <p:par>
                          <p:cTn id="79" nodeType="withEffect" fill="hold">
                            <p:stCondLst>
                              <p:cond delay="0"/>
                            </p:stCondLst>
                            <p:childTnLst>
                              <p:par>
                                <p:cTn id="80" nodeType="clickEffect" fill="hold" presetClass="entr" presetID="1">
                                  <p:stCondLst>
                                    <p:cond delay="0"/>
                                  </p:stCondLst>
                                  <p:childTnLst>
                                    <p:set>
                                      <p:cBhvr>
                                        <p:cTn id="81" dur="1" fill="hold">
                                          <p:stCondLst>
                                            <p:cond delay="0"/>
                                          </p:stCondLst>
                                        </p:cTn>
                                        <p:tgtEl>
                                          <p:spTgt spid="190"/>
                                        </p:tgtEl>
                                        <p:attrNameLst>
                                          <p:attrName>style.visibility</p:attrName>
                                        </p:attrNameLst>
                                      </p:cBhvr>
                                      <p:to>
                                        <p:strVal val="visible"/>
                                      </p:to>
                                    </p:set>
                                  </p:childTnLst>
                                </p:cTn>
                              </p:par>
                            </p:childTnLst>
                          </p:cTn>
                        </p:par>
                      </p:childTnLst>
                    </p:cTn>
                  </p:par>
                  <p:par>
                    <p:cTn id="82" nodeType="clickEffect" fill="hold">
                      <p:stCondLst>
                        <p:cond delay="indefinite"/>
                      </p:stCondLst>
                      <p:childTnLst>
                        <p:par>
                          <p:cTn id="83" nodeType="withEffect" fill="hold">
                            <p:stCondLst>
                              <p:cond delay="0"/>
                            </p:stCondLst>
                            <p:childTnLst>
                              <p:par>
                                <p:cTn id="84" nodeType="clickEffect" fill="hold" presetClass="entr" presetID="1">
                                  <p:stCondLst>
                                    <p:cond delay="0"/>
                                  </p:stCondLst>
                                  <p:childTnLst>
                                    <p:set>
                                      <p:cBhvr>
                                        <p:cTn id="85"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Box 4"/>
          <p:cNvSpPr/>
          <p:nvPr/>
        </p:nvSpPr>
        <p:spPr>
          <a:xfrm>
            <a:off x="762120" y="1523880"/>
            <a:ext cx="8076960" cy="1922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aaadca"/>
                </a:solidFill>
                <a:latin typeface="Times New Roman"/>
              </a:rPr>
              <a:t>3-2. Poor</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Significant issues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Too much trash to be able to work properly</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Significant fire risks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Needs immediate attention</a:t>
            </a:r>
            <a:endParaRPr b="0" lang="en-US" sz="2400" spc="-1" strike="noStrike">
              <a:solidFill>
                <a:srgbClr val="ffffff"/>
              </a:solidFill>
              <a:latin typeface="Arial"/>
            </a:endParaRPr>
          </a:p>
        </p:txBody>
      </p:sp>
      <p:pic>
        <p:nvPicPr>
          <p:cNvPr id="195" name="Picture 2" descr=""/>
          <p:cNvPicPr/>
          <p:nvPr/>
        </p:nvPicPr>
        <p:blipFill>
          <a:blip r:embed="rId1"/>
          <a:stretch/>
        </p:blipFill>
        <p:spPr>
          <a:xfrm>
            <a:off x="4826160" y="3505320"/>
            <a:ext cx="4114800" cy="3085920"/>
          </a:xfrm>
          <a:prstGeom prst="rect">
            <a:avLst/>
          </a:prstGeom>
          <a:ln w="0">
            <a:noFill/>
          </a:ln>
        </p:spPr>
      </p:pic>
      <p:sp>
        <p:nvSpPr>
          <p:cNvPr id="196" name="Rectangle 2"/>
          <p:cNvSpPr/>
          <p:nvPr/>
        </p:nvSpPr>
        <p:spPr>
          <a:xfrm>
            <a:off x="717480" y="4572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u="sng">
                <a:solidFill>
                  <a:srgbClr val="ffff00"/>
                </a:solidFill>
                <a:uFillTx/>
                <a:latin typeface="Arial"/>
              </a:rPr>
              <a:t>Housekeeping Grade Scale: 1-10</a:t>
            </a:r>
            <a:endParaRPr b="0" lang="en-US" sz="3200" spc="-1" strike="noStrike">
              <a:solidFill>
                <a:srgbClr val="ffffff"/>
              </a:solidFill>
              <a:latin typeface="Arial"/>
            </a:endParaRPr>
          </a:p>
        </p:txBody>
      </p:sp>
      <p:sp>
        <p:nvSpPr>
          <p:cNvPr id="197"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7A0E853-E71E-4C55-8FE8-5DC33D43D130}"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86" dur="indefinite" restart="never" nodeType="tmRoot">
          <p:childTnLst>
            <p:seq>
              <p:cTn id="87" dur="indefinite" nodeType="mainSeq">
                <p:childTnLst>
                  <p:par>
                    <p:cTn id="88" nodeType="clickEffect" fill="hold">
                      <p:stCondLst>
                        <p:cond delay="indefinite"/>
                      </p:stCondLst>
                      <p:childTnLst>
                        <p:par>
                          <p:cTn id="89" nodeType="withEffect" fill="hold">
                            <p:stCondLst>
                              <p:cond delay="0"/>
                            </p:stCondLst>
                            <p:childTnLst>
                              <p:par>
                                <p:cTn id="90" nodeType="clickEffect" fill="hold" presetClass="entr" presetID="1">
                                  <p:stCondLst>
                                    <p:cond delay="0"/>
                                  </p:stCondLst>
                                  <p:childTnLst>
                                    <p:set>
                                      <p:cBhvr>
                                        <p:cTn id="91" dur="1" fill="hold">
                                          <p:stCondLst>
                                            <p:cond delay="0"/>
                                          </p:stCondLst>
                                        </p:cTn>
                                        <p:tgtEl>
                                          <p:spTgt spid="194"/>
                                        </p:tgtEl>
                                        <p:attrNameLst>
                                          <p:attrName>style.visibility</p:attrName>
                                        </p:attrNameLst>
                                      </p:cBhvr>
                                      <p:to>
                                        <p:strVal val="visible"/>
                                      </p:to>
                                    </p:set>
                                  </p:childTnLst>
                                </p:cTn>
                              </p:par>
                            </p:childTnLst>
                          </p:cTn>
                        </p:par>
                      </p:childTnLst>
                    </p:cTn>
                  </p:par>
                  <p:par>
                    <p:cTn id="92" nodeType="clickEffect" fill="hold">
                      <p:stCondLst>
                        <p:cond delay="indefinite"/>
                      </p:stCondLst>
                      <p:childTnLst>
                        <p:par>
                          <p:cTn id="93" nodeType="withEffect" fill="hold">
                            <p:stCondLst>
                              <p:cond delay="0"/>
                            </p:stCondLst>
                            <p:childTnLst>
                              <p:par>
                                <p:cTn id="94" nodeType="clickEffect" fill="hold" presetClass="entr" presetID="1">
                                  <p:stCondLst>
                                    <p:cond delay="0"/>
                                  </p:stCondLst>
                                  <p:childTnLst>
                                    <p:set>
                                      <p:cBhvr>
                                        <p:cTn id="95" dur="1" fill="hold">
                                          <p:stCondLst>
                                            <p:cond delay="0"/>
                                          </p:stCondLst>
                                        </p:cTn>
                                        <p:tgtEl>
                                          <p:spTgt spid="1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Box 4"/>
          <p:cNvSpPr/>
          <p:nvPr/>
        </p:nvSpPr>
        <p:spPr>
          <a:xfrm>
            <a:off x="762120" y="1523880"/>
            <a:ext cx="8076960" cy="22885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pc="-1" strike="noStrike">
                <a:solidFill>
                  <a:srgbClr val="aaadca"/>
                </a:solidFill>
                <a:latin typeface="Times New Roman"/>
              </a:rPr>
              <a:t>1. Totally Unacceptable</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Significant impact on Safety/Health of workers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Unable to work</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Production must stop and resume only when concurrence of all stakeholders</a:t>
            </a:r>
            <a:endParaRPr b="0" lang="en-US" sz="2400" spc="-1" strike="noStrike">
              <a:solidFill>
                <a:srgbClr val="ffffff"/>
              </a:solidFill>
              <a:latin typeface="Arial"/>
            </a:endParaRPr>
          </a:p>
          <a:p>
            <a:pPr lvl="1" marL="457200">
              <a:lnSpc>
                <a:spcPct val="100000"/>
              </a:lnSpc>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1" strike="noStrike">
                <a:solidFill>
                  <a:srgbClr val="ffffff"/>
                </a:solidFill>
                <a:latin typeface="Times New Roman"/>
              </a:rPr>
              <a:t> </a:t>
            </a:r>
            <a:r>
              <a:rPr b="0" lang="en-US" sz="2400" spc="-1" strike="noStrike">
                <a:solidFill>
                  <a:srgbClr val="ffffff"/>
                </a:solidFill>
                <a:latin typeface="Times New Roman"/>
              </a:rPr>
              <a:t>Potential contractual remedies</a:t>
            </a:r>
            <a:endParaRPr b="0" lang="en-US" sz="2400" spc="-1" strike="noStrike">
              <a:solidFill>
                <a:srgbClr val="ffffff"/>
              </a:solidFill>
              <a:latin typeface="Arial"/>
            </a:endParaRPr>
          </a:p>
        </p:txBody>
      </p:sp>
      <p:pic>
        <p:nvPicPr>
          <p:cNvPr id="199" name="Picture 2" descr=""/>
          <p:cNvPicPr/>
          <p:nvPr/>
        </p:nvPicPr>
        <p:blipFill>
          <a:blip r:embed="rId1"/>
          <a:stretch/>
        </p:blipFill>
        <p:spPr>
          <a:xfrm>
            <a:off x="4911840" y="4038480"/>
            <a:ext cx="4232160" cy="2819520"/>
          </a:xfrm>
          <a:prstGeom prst="rect">
            <a:avLst/>
          </a:prstGeom>
          <a:ln w="0">
            <a:noFill/>
          </a:ln>
        </p:spPr>
      </p:pic>
      <p:sp>
        <p:nvSpPr>
          <p:cNvPr id="200" name="Rectangle 2"/>
          <p:cNvSpPr/>
          <p:nvPr/>
        </p:nvSpPr>
        <p:spPr>
          <a:xfrm>
            <a:off x="685800" y="4572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u="sng">
                <a:solidFill>
                  <a:srgbClr val="ffff00"/>
                </a:solidFill>
                <a:uFillTx/>
                <a:latin typeface="Arial"/>
              </a:rPr>
              <a:t>Housekeeping Grade Scale: 1-10</a:t>
            </a:r>
            <a:endParaRPr b="0" lang="en-US" sz="3200" spc="-1" strike="noStrike">
              <a:solidFill>
                <a:srgbClr val="ffffff"/>
              </a:solidFill>
              <a:latin typeface="Arial"/>
            </a:endParaRPr>
          </a:p>
        </p:txBody>
      </p:sp>
      <p:sp>
        <p:nvSpPr>
          <p:cNvPr id="201"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4E427D4-A94F-4F36-9EAE-897CA77E7BF8}"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96" dur="indefinite" restart="never" nodeType="tmRoot">
          <p:childTnLst>
            <p:seq>
              <p:cTn id="97" dur="indefinite" nodeType="mainSeq">
                <p:childTnLst>
                  <p:par>
                    <p:cTn id="98" nodeType="clickEffect" fill="hold">
                      <p:stCondLst>
                        <p:cond delay="indefinite"/>
                      </p:stCondLst>
                      <p:childTnLst>
                        <p:par>
                          <p:cTn id="99" nodeType="withEffect" fill="hold">
                            <p:stCondLst>
                              <p:cond delay="0"/>
                            </p:stCondLst>
                            <p:childTnLst>
                              <p:par>
                                <p:cTn id="100" nodeType="clickEffect" fill="hold" presetClass="entr" presetID="1">
                                  <p:stCondLst>
                                    <p:cond delay="0"/>
                                  </p:stCondLst>
                                  <p:childTnLst>
                                    <p:set>
                                      <p:cBhvr>
                                        <p:cTn id="101" dur="1" fill="hold">
                                          <p:stCondLst>
                                            <p:cond delay="0"/>
                                          </p:stCondLst>
                                        </p:cTn>
                                        <p:tgtEl>
                                          <p:spTgt spid="198"/>
                                        </p:tgtEl>
                                        <p:attrNameLst>
                                          <p:attrName>style.visibility</p:attrName>
                                        </p:attrNameLst>
                                      </p:cBhvr>
                                      <p:to>
                                        <p:strVal val="visible"/>
                                      </p:to>
                                    </p:set>
                                  </p:childTnLst>
                                </p:cTn>
                              </p:par>
                            </p:childTnLst>
                          </p:cTn>
                        </p:par>
                      </p:childTnLst>
                    </p:cTn>
                  </p:par>
                  <p:par>
                    <p:cTn id="102" nodeType="clickEffect" fill="hold">
                      <p:stCondLst>
                        <p:cond delay="indefinite"/>
                      </p:stCondLst>
                      <p:childTnLst>
                        <p:par>
                          <p:cTn id="103" nodeType="withEffect" fill="hold">
                            <p:stCondLst>
                              <p:cond delay="0"/>
                            </p:stCondLst>
                            <p:childTnLst>
                              <p:par>
                                <p:cTn id="104" nodeType="clickEffect" fill="hold" presetClass="entr" presetID="1">
                                  <p:stCondLst>
                                    <p:cond delay="0"/>
                                  </p:stCondLst>
                                  <p:childTnLst>
                                    <p:set>
                                      <p:cBhvr>
                                        <p:cTn id="105"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457200" y="1417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a:solidFill>
                  <a:srgbClr val="ffff00"/>
                </a:solidFill>
                <a:latin typeface="Arial"/>
              </a:rPr>
              <a:t>GOOD vs. BAD</a:t>
            </a:r>
            <a:r>
              <a:rPr b="0" lang="en-US" sz="4400" spc="-1" strike="noStrike">
                <a:solidFill>
                  <a:srgbClr val="e3ebf1"/>
                </a:solidFill>
                <a:latin typeface="Arial"/>
              </a:rPr>
              <a:t> </a:t>
            </a:r>
            <a:endParaRPr b="0" lang="en-US" sz="4400" spc="-1" strike="noStrike">
              <a:solidFill>
                <a:srgbClr val="e3ebf1"/>
              </a:solidFill>
              <a:latin typeface="Arial"/>
            </a:endParaRPr>
          </a:p>
        </p:txBody>
      </p:sp>
      <p:sp>
        <p:nvSpPr>
          <p:cNvPr id="203" name="PlaceHolder 2"/>
          <p:cNvSpPr>
            <a:spLocks noGrp="1"/>
          </p:cNvSpPr>
          <p:nvPr>
            <p:ph/>
          </p:nvPr>
        </p:nvSpPr>
        <p:spPr>
          <a:xfrm>
            <a:off x="2743200" y="5715000"/>
            <a:ext cx="8229600" cy="4495680"/>
          </a:xfrm>
          <a:prstGeom prst="rect">
            <a:avLst/>
          </a:prstGeom>
          <a:noFill/>
          <a:ln w="0">
            <a:noFill/>
          </a:ln>
        </p:spPr>
        <p:txBody>
          <a:bodyPr anchor="t">
            <a:normAutofit/>
          </a:bodyPr>
          <a:p>
            <a:pPr marL="343080" indent="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See the Difference?</a:t>
            </a:r>
            <a:endParaRPr b="0" lang="en-US" sz="3200" spc="-1" strike="noStrike">
              <a:solidFill>
                <a:srgbClr val="ffffff"/>
              </a:solidFill>
              <a:latin typeface="Arial"/>
            </a:endParaRPr>
          </a:p>
        </p:txBody>
      </p:sp>
      <p:pic>
        <p:nvPicPr>
          <p:cNvPr id="204" name="Picture 4" descr="Picture2"/>
          <p:cNvPicPr/>
          <p:nvPr/>
        </p:nvPicPr>
        <p:blipFill>
          <a:blip r:embed="rId1"/>
          <a:stretch/>
        </p:blipFill>
        <p:spPr>
          <a:xfrm>
            <a:off x="4724280" y="2743200"/>
            <a:ext cx="4232520" cy="2819520"/>
          </a:xfrm>
          <a:prstGeom prst="rect">
            <a:avLst/>
          </a:prstGeom>
          <a:ln w="0">
            <a:noFill/>
          </a:ln>
        </p:spPr>
      </p:pic>
      <p:pic>
        <p:nvPicPr>
          <p:cNvPr id="205" name="Picture 5" descr="Picture3"/>
          <p:cNvPicPr/>
          <p:nvPr/>
        </p:nvPicPr>
        <p:blipFill>
          <a:blip r:embed="rId2"/>
          <a:stretch/>
        </p:blipFill>
        <p:spPr>
          <a:xfrm>
            <a:off x="228600" y="2743200"/>
            <a:ext cx="4275000" cy="2819520"/>
          </a:xfrm>
          <a:prstGeom prst="rect">
            <a:avLst/>
          </a:prstGeom>
          <a:ln w="0">
            <a:noFill/>
          </a:ln>
        </p:spPr>
      </p:pic>
      <p:sp>
        <p:nvSpPr>
          <p:cNvPr id="206" name="Rectangle 2"/>
          <p:cNvSpPr/>
          <p:nvPr/>
        </p:nvSpPr>
        <p:spPr>
          <a:xfrm>
            <a:off x="685800" y="457200"/>
            <a:ext cx="77724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u="sng">
                <a:solidFill>
                  <a:srgbClr val="ffff00"/>
                </a:solidFill>
                <a:uFillTx/>
                <a:latin typeface="Arial"/>
              </a:rPr>
              <a:t>Housekeeping Grade Scale: 1-10</a:t>
            </a:r>
            <a:endParaRPr b="0" lang="en-US" sz="3200" spc="-1" strike="noStrike">
              <a:solidFill>
                <a:srgbClr val="ffffff"/>
              </a:solidFill>
              <a:latin typeface="Arial"/>
            </a:endParaRPr>
          </a:p>
        </p:txBody>
      </p:sp>
      <p:sp>
        <p:nvSpPr>
          <p:cNvPr id="207"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D7938B6-6BB3-4ED5-841E-78C081BBE1C1}"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Rectangle 4"/>
          <p:cNvSpPr/>
          <p:nvPr/>
        </p:nvSpPr>
        <p:spPr>
          <a:xfrm>
            <a:off x="609480" y="1523880"/>
            <a:ext cx="8229600" cy="5091480"/>
          </a:xfrm>
          <a:prstGeom prst="rect">
            <a:avLst/>
          </a:prstGeom>
          <a:noFill/>
          <a:ln w="0">
            <a:noFill/>
          </a:ln>
        </p:spPr>
        <p:style>
          <a:lnRef idx="0"/>
          <a:fillRef idx="0"/>
          <a:effectRef idx="0"/>
          <a:fontRef idx="minor"/>
        </p:style>
        <p:txBody>
          <a:bodyPr lIns="90000" rIns="90000" tIns="46800" bIns="46800" anchor="t">
            <a:spAutoFit/>
          </a:bodyPr>
          <a:p>
            <a:pPr>
              <a:buClr>
                <a:srgbClr val="e3ebf1"/>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e3ebf1"/>
                </a:solidFill>
                <a:latin typeface="Arial"/>
              </a:rPr>
              <a:t>  </a:t>
            </a:r>
            <a:r>
              <a:rPr b="0" lang="en-US" sz="2800" spc="-1" strike="noStrike">
                <a:solidFill>
                  <a:srgbClr val="e3ebf1"/>
                </a:solidFill>
                <a:latin typeface="Arial"/>
              </a:rPr>
              <a:t>Slips, trips, and falls can be easily prevented with good housekeeping </a:t>
            </a:r>
            <a:endParaRPr b="0" lang="en-US" sz="2800" spc="-1" strike="noStrike">
              <a:solidFill>
                <a:srgbClr val="ffffff"/>
              </a:solidFill>
              <a:latin typeface="Arial"/>
            </a:endParaRPr>
          </a:p>
          <a:p>
            <a:pPr>
              <a:buClr>
                <a:srgbClr val="e3ebf1"/>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e3ebf1"/>
                </a:solidFill>
                <a:latin typeface="Arial"/>
              </a:rPr>
              <a:t>  </a:t>
            </a:r>
            <a:r>
              <a:rPr b="0" lang="en-US" sz="2800" spc="-1" strike="noStrike">
                <a:solidFill>
                  <a:srgbClr val="e3ebf1"/>
                </a:solidFill>
                <a:latin typeface="Arial"/>
              </a:rPr>
              <a:t>A neat and clean workplace is a safe workplace</a:t>
            </a:r>
            <a:endParaRPr b="0" lang="en-US" sz="2800" spc="-1" strike="noStrike">
              <a:solidFill>
                <a:srgbClr val="ffffff"/>
              </a:solidFill>
              <a:latin typeface="Arial"/>
            </a:endParaRPr>
          </a:p>
          <a:p>
            <a:pPr>
              <a:buClr>
                <a:srgbClr val="e3ebf1"/>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e3ebf1"/>
                </a:solidFill>
                <a:latin typeface="Arial"/>
              </a:rPr>
              <a:t>  </a:t>
            </a:r>
            <a:r>
              <a:rPr b="0" lang="en-US" sz="2800" spc="-1" strike="noStrike">
                <a:solidFill>
                  <a:srgbClr val="e3ebf1"/>
                </a:solidFill>
                <a:latin typeface="Arial"/>
              </a:rPr>
              <a:t>Be aware of potential housekeeping hazards by cleaning as work progresses</a:t>
            </a:r>
            <a:endParaRPr b="0" lang="en-US" sz="2800" spc="-1" strike="noStrike">
              <a:solidFill>
                <a:srgbClr val="ffffff"/>
              </a:solidFill>
              <a:latin typeface="Arial"/>
            </a:endParaRPr>
          </a:p>
          <a:p>
            <a:pPr>
              <a:buClr>
                <a:srgbClr val="e3ebf1"/>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e3ebf1"/>
                </a:solidFill>
                <a:latin typeface="Arial"/>
              </a:rPr>
              <a:t>  </a:t>
            </a:r>
            <a:r>
              <a:rPr b="0" lang="en-US" sz="2800" spc="-1" strike="noStrike">
                <a:solidFill>
                  <a:srgbClr val="e3ebf1"/>
                </a:solidFill>
                <a:latin typeface="Arial"/>
              </a:rPr>
              <a:t>Identify and eliminate hazards before starting to work</a:t>
            </a:r>
            <a:endParaRPr b="0" lang="en-US" sz="2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pc="-1" strike="noStrike">
              <a:solidFill>
                <a:srgbClr val="ffffff"/>
              </a:solidFill>
              <a:latin typeface="Arial"/>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0e500"/>
                </a:solidFill>
                <a:latin typeface="Arial"/>
              </a:rPr>
              <a:t>Good Housekeeping Benefits Everyone!</a:t>
            </a:r>
            <a:endParaRPr b="0" lang="en-US" sz="3200" spc="-1" strike="noStrike">
              <a:solidFill>
                <a:srgbClr val="ffffff"/>
              </a:solidFill>
              <a:latin typeface="Arial"/>
            </a:endParaRPr>
          </a:p>
        </p:txBody>
      </p:sp>
      <p:sp>
        <p:nvSpPr>
          <p:cNvPr id="209" name="Rectangle 5"/>
          <p:cNvSpPr/>
          <p:nvPr/>
        </p:nvSpPr>
        <p:spPr>
          <a:xfrm>
            <a:off x="457200" y="274680"/>
            <a:ext cx="82296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Housekeeping Things to Remember</a:t>
            </a:r>
            <a:endParaRPr b="0" lang="en-US" sz="3600" spc="-1" strike="noStrike">
              <a:solidFill>
                <a:srgbClr val="ffffff"/>
              </a:solidFill>
              <a:latin typeface="Arial"/>
            </a:endParaRPr>
          </a:p>
        </p:txBody>
      </p:sp>
      <p:pic>
        <p:nvPicPr>
          <p:cNvPr id="210" name="Picture 7" descr="osha_SAFETY1ST_Housekeeping"/>
          <p:cNvPicPr/>
          <p:nvPr/>
        </p:nvPicPr>
        <p:blipFill>
          <a:blip r:embed="rId1"/>
          <a:stretch/>
        </p:blipFill>
        <p:spPr>
          <a:xfrm>
            <a:off x="3429000" y="4419720"/>
            <a:ext cx="2438280" cy="1523880"/>
          </a:xfrm>
          <a:prstGeom prst="rect">
            <a:avLst/>
          </a:prstGeom>
          <a:ln w="0">
            <a:noFill/>
          </a:ln>
        </p:spPr>
      </p:pic>
      <p:sp>
        <p:nvSpPr>
          <p:cNvPr id="211"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9960E36-0F3E-4FCB-8F48-A782AF2FB7EC}"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1294920"/>
            <a:ext cx="8305920" cy="384012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pc="-1" strike="noStrike">
                <a:solidFill>
                  <a:srgbClr val="ffff00"/>
                </a:solidFill>
                <a:latin typeface="Arial"/>
              </a:rPr>
              <a:t>Think Safety</a:t>
            </a:r>
            <a:br>
              <a:rPr sz="5400"/>
            </a:br>
            <a:br>
              <a:rPr sz="5400"/>
            </a:br>
            <a:r>
              <a:rPr b="1" lang="en-US" sz="5400" spc="-1" strike="noStrike">
                <a:solidFill>
                  <a:srgbClr val="f0e500"/>
                </a:solidFill>
                <a:latin typeface="Arial"/>
              </a:rPr>
              <a:t>Work Safely</a:t>
            </a:r>
            <a:endParaRPr b="0" lang="en-US" sz="5400" spc="-1" strike="noStrike">
              <a:solidFill>
                <a:srgbClr val="e3ebf1"/>
              </a:solidFill>
              <a:latin typeface="Arial"/>
            </a:endParaRPr>
          </a:p>
        </p:txBody>
      </p:sp>
      <p:sp>
        <p:nvSpPr>
          <p:cNvPr id="213"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E7CCEF6-9BED-41A1-9078-CB5B4E11DEAE}"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Introduction</a:t>
            </a:r>
            <a:r>
              <a:rPr b="1" lang="zh-CN" sz="3600" spc="-1" strike="noStrike">
                <a:solidFill>
                  <a:srgbClr val="ffff00"/>
                </a:solidFill>
                <a:latin typeface="Arial"/>
                <a:ea typeface="宋体"/>
              </a:rPr>
              <a:t> →</a:t>
            </a:r>
            <a:r>
              <a:rPr b="1" lang="en-US" sz="3600" spc="-1" strike="noStrike">
                <a:solidFill>
                  <a:srgbClr val="ffff00"/>
                </a:solidFill>
                <a:latin typeface="Arial"/>
                <a:ea typeface="宋体"/>
              </a:rPr>
              <a:t> concern</a:t>
            </a:r>
            <a:endParaRPr b="0" lang="en-US" sz="3600" spc="-1" strike="noStrike">
              <a:solidFill>
                <a:srgbClr val="e3ebf1"/>
              </a:solidFill>
              <a:latin typeface="Arial"/>
            </a:endParaRPr>
          </a:p>
        </p:txBody>
      </p:sp>
      <p:sp>
        <p:nvSpPr>
          <p:cNvPr id="98" name="PlaceHolder 2"/>
          <p:cNvSpPr>
            <a:spLocks noGrp="1"/>
          </p:cNvSpPr>
          <p:nvPr>
            <p:ph/>
          </p:nvPr>
        </p:nvSpPr>
        <p:spPr>
          <a:xfrm>
            <a:off x="457200" y="1599840"/>
            <a:ext cx="8229600" cy="1219320"/>
          </a:xfrm>
          <a:prstGeom prst="rect">
            <a:avLst/>
          </a:prstGeom>
          <a:noFill/>
          <a:ln w="0">
            <a:noFill/>
          </a:ln>
        </p:spPr>
        <p:txBody>
          <a:bodyPr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Good Housekeeping is the foundation of accident prevention</a:t>
            </a:r>
            <a:endParaRPr b="0" lang="en-US" sz="3200" spc="-1" strike="noStrike">
              <a:solidFill>
                <a:srgbClr val="ffffff"/>
              </a:solidFill>
              <a:latin typeface="Arial"/>
            </a:endParaRPr>
          </a:p>
        </p:txBody>
      </p:sp>
      <p:sp>
        <p:nvSpPr>
          <p:cNvPr id="99" name="Rectangle 5"/>
          <p:cNvSpPr/>
          <p:nvPr/>
        </p:nvSpPr>
        <p:spPr>
          <a:xfrm>
            <a:off x="457200" y="2666880"/>
            <a:ext cx="8229600" cy="121932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A neat, clean and orderly workplace is a safe workplace</a:t>
            </a:r>
            <a:endParaRPr b="0" lang="en-US" sz="3200" spc="-1" strike="noStrike">
              <a:solidFill>
                <a:srgbClr val="ffffff"/>
              </a:solidFill>
              <a:latin typeface="Arial"/>
            </a:endParaRPr>
          </a:p>
        </p:txBody>
      </p:sp>
      <p:sp>
        <p:nvSpPr>
          <p:cNvPr id="100" name="Rectangle 6"/>
          <p:cNvSpPr/>
          <p:nvPr/>
        </p:nvSpPr>
        <p:spPr>
          <a:xfrm>
            <a:off x="457200" y="3733920"/>
            <a:ext cx="8229600" cy="121896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The benefits of keeping a tidy workplace far exceed the small additional effort that is required</a:t>
            </a:r>
            <a:endParaRPr b="0" lang="en-US" sz="3200" spc="-1" strike="noStrike">
              <a:solidFill>
                <a:srgbClr val="ffffff"/>
              </a:solidFill>
              <a:latin typeface="Arial"/>
            </a:endParaRPr>
          </a:p>
        </p:txBody>
      </p:sp>
      <p:pic>
        <p:nvPicPr>
          <p:cNvPr id="101" name="Picture 5" descr="CAUTION057"/>
          <p:cNvPicPr/>
          <p:nvPr/>
        </p:nvPicPr>
        <p:blipFill>
          <a:blip r:embed="rId1"/>
          <a:stretch/>
        </p:blipFill>
        <p:spPr>
          <a:xfrm>
            <a:off x="3657600" y="5257800"/>
            <a:ext cx="1828800" cy="1303200"/>
          </a:xfrm>
          <a:prstGeom prst="rect">
            <a:avLst/>
          </a:prstGeom>
          <a:ln w="0">
            <a:noFill/>
          </a:ln>
        </p:spPr>
      </p:pic>
      <p:sp>
        <p:nvSpPr>
          <p:cNvPr id="102"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E5A9587B-5E1E-4F1F-84F3-A93199216148}"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Introduction</a:t>
            </a:r>
            <a:r>
              <a:rPr b="1" lang="zh-CN" sz="3600" spc="-1" strike="noStrike">
                <a:solidFill>
                  <a:srgbClr val="ffff00"/>
                </a:solidFill>
                <a:latin typeface="Arial"/>
                <a:ea typeface="宋体"/>
              </a:rPr>
              <a:t> →</a:t>
            </a:r>
            <a:r>
              <a:rPr b="1" lang="en-US" sz="3600" spc="-1" strike="noStrike">
                <a:solidFill>
                  <a:srgbClr val="ffff00"/>
                </a:solidFill>
                <a:latin typeface="Arial"/>
                <a:ea typeface="宋体"/>
              </a:rPr>
              <a:t> practice</a:t>
            </a:r>
            <a:endParaRPr b="0" lang="en-US" sz="3600" spc="-1" strike="noStrike">
              <a:solidFill>
                <a:srgbClr val="e3ebf1"/>
              </a:solidFill>
              <a:latin typeface="Arial"/>
            </a:endParaRPr>
          </a:p>
        </p:txBody>
      </p:sp>
      <p:sp>
        <p:nvSpPr>
          <p:cNvPr id="104" name="PlaceHolder 2"/>
          <p:cNvSpPr>
            <a:spLocks noGrp="1"/>
          </p:cNvSpPr>
          <p:nvPr>
            <p:ph/>
          </p:nvPr>
        </p:nvSpPr>
        <p:spPr>
          <a:xfrm>
            <a:off x="457200" y="1599840"/>
            <a:ext cx="8229600" cy="1219320"/>
          </a:xfrm>
          <a:prstGeom prst="rect">
            <a:avLst/>
          </a:prstGeom>
          <a:noFill/>
          <a:ln w="0">
            <a:noFill/>
          </a:ln>
        </p:spPr>
        <p:txBody>
          <a:bodyPr anchor="t">
            <a:normAutofit fontScale="40000"/>
          </a:bodyPr>
          <a:p>
            <a:pPr marL="137160" indent="-13716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3200" spc="-1" strike="noStrike">
                <a:solidFill>
                  <a:srgbClr val="ffffff"/>
                </a:solidFill>
                <a:latin typeface="Arial"/>
              </a:rPr>
              <a:t>Maintain the proper storage of materials</a:t>
            </a:r>
            <a:endParaRPr b="0" lang="en-US" sz="3200" spc="-1" strike="noStrike">
              <a:solidFill>
                <a:srgbClr val="ffffff"/>
              </a:solidFill>
              <a:latin typeface="Arial"/>
            </a:endParaRPr>
          </a:p>
          <a:p>
            <a:pPr marL="137160" indent="-13716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3200" spc="-1" strike="noStrike">
                <a:solidFill>
                  <a:srgbClr val="ffffff"/>
                </a:solidFill>
                <a:latin typeface="Arial"/>
              </a:rPr>
              <a:t>Keep floors and access ways clear</a:t>
            </a:r>
            <a:endParaRPr b="0" lang="en-US" sz="3200" spc="-1" strike="noStrike">
              <a:solidFill>
                <a:srgbClr val="ffffff"/>
              </a:solidFill>
              <a:latin typeface="Arial"/>
            </a:endParaRPr>
          </a:p>
          <a:p>
            <a:pPr marL="137160" indent="-13716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3200" spc="-1" strike="noStrike">
                <a:solidFill>
                  <a:srgbClr val="ffffff"/>
                </a:solidFill>
                <a:latin typeface="Arial"/>
              </a:rPr>
              <a:t>Proper disposal of waste</a:t>
            </a:r>
            <a:endParaRPr b="0" lang="en-US" sz="3200" spc="-1" strike="noStrike">
              <a:solidFill>
                <a:srgbClr val="ffffff"/>
              </a:solidFill>
              <a:latin typeface="Arial"/>
            </a:endParaRPr>
          </a:p>
          <a:p>
            <a:pPr marL="137160" indent="-13716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3200" spc="-1" strike="noStrike">
                <a:solidFill>
                  <a:srgbClr val="ffffff"/>
                </a:solidFill>
                <a:latin typeface="Arial"/>
              </a:rPr>
              <a:t>Fire prevention</a:t>
            </a:r>
            <a:endParaRPr b="0" lang="en-US" sz="3200" spc="-1" strike="noStrike">
              <a:solidFill>
                <a:srgbClr val="ffffff"/>
              </a:solidFill>
              <a:latin typeface="Arial"/>
            </a:endParaRPr>
          </a:p>
          <a:p>
            <a:pPr marL="137160" indent="-13716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3200" spc="-1" strike="noStrike">
                <a:solidFill>
                  <a:srgbClr val="ffffff"/>
                </a:solidFill>
                <a:latin typeface="Arial"/>
              </a:rPr>
              <a:t>Maintain a clean work site</a:t>
            </a:r>
            <a:endParaRPr b="0" lang="en-US" sz="3200" spc="-1" strike="noStrike">
              <a:solidFill>
                <a:srgbClr val="ffffff"/>
              </a:solidFill>
              <a:latin typeface="Arial"/>
            </a:endParaRPr>
          </a:p>
        </p:txBody>
      </p:sp>
      <p:pic>
        <p:nvPicPr>
          <p:cNvPr id="105" name="Picture 6" descr="C:\Users\Kristin\AppData\Local\Microsoft\Windows\Temporary Internet Files\Content.IE5\2HSWWT5Q\MCBD04916_0000[1].wmf"/>
          <p:cNvPicPr/>
          <p:nvPr/>
        </p:nvPicPr>
        <p:blipFill>
          <a:blip r:embed="rId1"/>
          <a:stretch/>
        </p:blipFill>
        <p:spPr>
          <a:xfrm>
            <a:off x="1523880" y="4605480"/>
            <a:ext cx="2202120" cy="2252520"/>
          </a:xfrm>
          <a:prstGeom prst="rect">
            <a:avLst/>
          </a:prstGeom>
          <a:ln w="0">
            <a:noFill/>
          </a:ln>
        </p:spPr>
      </p:pic>
      <p:pic>
        <p:nvPicPr>
          <p:cNvPr id="106" name="Picture 4" descr="C:\Users\Kristin\AppData\Local\Microsoft\Windows\Temporary Internet Files\Content.IE5\SN5ESC5T\MCj03971460000[1].wmf"/>
          <p:cNvPicPr/>
          <p:nvPr/>
        </p:nvPicPr>
        <p:blipFill>
          <a:blip r:embed="rId2"/>
          <a:stretch/>
        </p:blipFill>
        <p:spPr>
          <a:xfrm>
            <a:off x="5638680" y="5029200"/>
            <a:ext cx="1355760" cy="1403280"/>
          </a:xfrm>
          <a:prstGeom prst="rect">
            <a:avLst/>
          </a:prstGeom>
          <a:ln w="0">
            <a:noFill/>
          </a:ln>
        </p:spPr>
      </p:pic>
      <p:sp>
        <p:nvSpPr>
          <p:cNvPr id="107"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3D5B9E2-4813-43B0-9786-973B9B0FACB0}"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ppt_x"/>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9" nodeType="clickEffect" fill="hold">
                      <p:stCondLst>
                        <p:cond delay="indefinite"/>
                      </p:stCondLst>
                      <p:childTnLst>
                        <p:par>
                          <p:cTn id="10" nodeType="withEffect"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106"/>
                                        </p:tgtEl>
                                        <p:attrNameLst>
                                          <p:attrName>style.visibility</p:attrName>
                                        </p:attrNameLst>
                                      </p:cBhvr>
                                      <p:to>
                                        <p:strVal val="visible"/>
                                      </p:to>
                                    </p:set>
                                    <p:anim calcmode="lin" valueType="num">
                                      <p:cBhvr additive="base">
                                        <p:cTn id="13" dur="500" fill="hold"/>
                                        <p:tgtEl>
                                          <p:spTgt spid="106"/>
                                        </p:tgtEl>
                                        <p:attrNameLst>
                                          <p:attrName>ppt_x</p:attrName>
                                        </p:attrNameLst>
                                      </p:cBhvr>
                                      <p:tavLst>
                                        <p:tav tm="0">
                                          <p:val>
                                            <p:strVal val="#ppt_x"/>
                                          </p:val>
                                        </p:tav>
                                        <p:tav tm="100000">
                                          <p:val>
                                            <p:strVal val="#ppt_x"/>
                                          </p:val>
                                        </p:tav>
                                      </p:tavLst>
                                    </p:anim>
                                    <p:anim calcmode="lin" valueType="num">
                                      <p:cBhvr additive="base">
                                        <p:cTn id="14" dur="500" fill="hold"/>
                                        <p:tgtEl>
                                          <p:spTgt spid="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Benefits of Housekeeping to </a:t>
            </a:r>
            <a:r>
              <a:rPr b="1" lang="en-US" sz="3600" spc="-1" strike="noStrike" u="sng">
                <a:solidFill>
                  <a:srgbClr val="ffff00"/>
                </a:solidFill>
                <a:uFillTx/>
                <a:latin typeface="Arial"/>
                <a:ea typeface="宋体"/>
              </a:rPr>
              <a:t>Construction</a:t>
            </a:r>
            <a:endParaRPr b="0" lang="en-US" sz="3600" spc="-1" strike="noStrike">
              <a:solidFill>
                <a:srgbClr val="e3ebf1"/>
              </a:solidFill>
              <a:latin typeface="Arial"/>
            </a:endParaRPr>
          </a:p>
        </p:txBody>
      </p:sp>
      <p:sp>
        <p:nvSpPr>
          <p:cNvPr id="109" name="PlaceHolder 2"/>
          <p:cNvSpPr>
            <a:spLocks noGrp="1"/>
          </p:cNvSpPr>
          <p:nvPr>
            <p:ph/>
          </p:nvPr>
        </p:nvSpPr>
        <p:spPr>
          <a:xfrm>
            <a:off x="442800" y="2704680"/>
            <a:ext cx="8229600" cy="838440"/>
          </a:xfrm>
          <a:prstGeom prst="rect">
            <a:avLst/>
          </a:prstGeom>
          <a:noFill/>
          <a:ln w="0">
            <a:noFill/>
          </a:ln>
        </p:spPr>
        <p:txBody>
          <a:bodyPr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Minimize risk of accidents</a:t>
            </a:r>
            <a:endParaRPr b="0" lang="en-US" sz="3200" spc="-1" strike="noStrike">
              <a:solidFill>
                <a:srgbClr val="ffffff"/>
              </a:solidFill>
              <a:latin typeface="Arial"/>
            </a:endParaRPr>
          </a:p>
        </p:txBody>
      </p:sp>
      <p:sp>
        <p:nvSpPr>
          <p:cNvPr id="110" name="Rectangle 4"/>
          <p:cNvSpPr/>
          <p:nvPr/>
        </p:nvSpPr>
        <p:spPr>
          <a:xfrm>
            <a:off x="457200" y="3124080"/>
            <a:ext cx="8229600" cy="609840"/>
          </a:xfrm>
          <a:prstGeom prst="rect">
            <a:avLst/>
          </a:prstGeom>
          <a:noFill/>
          <a:ln w="0">
            <a:noFill/>
          </a:ln>
        </p:spPr>
        <p:style>
          <a:lnRef idx="0"/>
          <a:fillRef idx="0"/>
          <a:effectRef idx="0"/>
          <a:fontRef idx="minor"/>
        </p:style>
        <p:txBody>
          <a:bodyPr lIns="90000" rIns="90000" tIns="46800" bIns="46800" anchor="t">
            <a:noAutofit/>
          </a:bodyPr>
          <a:p>
            <a:pP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pc="-1" strike="noStrike">
              <a:solidFill>
                <a:srgbClr val="ffffff"/>
              </a:solidFill>
              <a:latin typeface="Arial"/>
            </a:endParaRPr>
          </a:p>
        </p:txBody>
      </p:sp>
      <p:sp>
        <p:nvSpPr>
          <p:cNvPr id="111" name="Rectangle 6"/>
          <p:cNvSpPr/>
          <p:nvPr/>
        </p:nvSpPr>
        <p:spPr>
          <a:xfrm>
            <a:off x="457200" y="3733920"/>
            <a:ext cx="8229600" cy="60948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Lowers Insurance Costs</a:t>
            </a:r>
            <a:endParaRPr b="0" lang="en-US" sz="3200" spc="-1" strike="noStrike">
              <a:solidFill>
                <a:srgbClr val="ffffff"/>
              </a:solidFill>
              <a:latin typeface="Arial"/>
            </a:endParaRPr>
          </a:p>
        </p:txBody>
      </p:sp>
      <p:sp>
        <p:nvSpPr>
          <p:cNvPr id="112" name="Rectangle 7"/>
          <p:cNvSpPr/>
          <p:nvPr/>
        </p:nvSpPr>
        <p:spPr>
          <a:xfrm>
            <a:off x="457200" y="1905120"/>
            <a:ext cx="8229600" cy="60948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Promotes a healthier and safer workplace</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Arial"/>
            </a:endParaRPr>
          </a:p>
        </p:txBody>
      </p:sp>
      <p:sp>
        <p:nvSpPr>
          <p:cNvPr id="113" name="Rectangle 11"/>
          <p:cNvSpPr/>
          <p:nvPr/>
        </p:nvSpPr>
        <p:spPr>
          <a:xfrm>
            <a:off x="762120" y="5029200"/>
            <a:ext cx="8001000" cy="121932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Efficient working conditions   </a:t>
            </a:r>
            <a:r>
              <a:rPr b="0" lang="en-US" sz="2000" spc="-1" strike="noStrike">
                <a:solidFill>
                  <a:srgbClr val="ffffff"/>
                </a:solidFill>
                <a:latin typeface="Wingdings"/>
                <a:ea typeface="Wingdings"/>
              </a:rPr>
              <a:t></a:t>
            </a:r>
            <a:r>
              <a:rPr b="0" lang="en-US" sz="2000" spc="-1" strike="noStrike">
                <a:solidFill>
                  <a:srgbClr val="ffffff"/>
                </a:solidFill>
                <a:latin typeface="Arial"/>
              </a:rPr>
              <a:t>   </a:t>
            </a:r>
            <a:r>
              <a:rPr b="0" lang="en-US" sz="2000" spc="-1" strike="noStrike">
                <a:solidFill>
                  <a:srgbClr val="ffff00"/>
                </a:solidFill>
                <a:latin typeface="Arial"/>
              </a:rPr>
              <a:t>Increased Productivity</a:t>
            </a:r>
            <a:endParaRPr b="0" lang="en-US" sz="2000" spc="-1" strike="noStrike">
              <a:solidFill>
                <a:srgbClr val="ffffff"/>
              </a:solidFill>
              <a:latin typeface="Arial"/>
            </a:endParaRPr>
          </a:p>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Increased Worker Pride         </a:t>
            </a:r>
            <a:r>
              <a:rPr b="0" lang="en-US" sz="2000" spc="-1" strike="noStrike">
                <a:solidFill>
                  <a:srgbClr val="ffffff"/>
                </a:solidFill>
                <a:latin typeface="Wingdings"/>
                <a:ea typeface="Wingdings"/>
              </a:rPr>
              <a:t></a:t>
            </a:r>
            <a:r>
              <a:rPr b="0" lang="en-US" sz="2000" spc="-1" strike="noStrike">
                <a:solidFill>
                  <a:srgbClr val="ffffff"/>
                </a:solidFill>
                <a:latin typeface="Arial"/>
              </a:rPr>
              <a:t> </a:t>
            </a:r>
            <a:r>
              <a:rPr b="0" lang="en-US" sz="2000" spc="-1" strike="noStrike">
                <a:solidFill>
                  <a:srgbClr val="ffff00"/>
                </a:solidFill>
                <a:latin typeface="Arial"/>
              </a:rPr>
              <a:t>  Increased Productivity &amp; Quality </a:t>
            </a:r>
            <a:endParaRPr b="0" lang="en-US" sz="2000" spc="-1" strike="noStrike">
              <a:solidFill>
                <a:srgbClr val="ffffff"/>
              </a:solidFill>
              <a:latin typeface="Arial"/>
            </a:endParaRPr>
          </a:p>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Increased Productivity           </a:t>
            </a:r>
            <a:r>
              <a:rPr b="0" lang="en-US" sz="2000" spc="-1" strike="noStrike">
                <a:solidFill>
                  <a:srgbClr val="ffffff"/>
                </a:solidFill>
                <a:latin typeface="Wingdings"/>
                <a:ea typeface="Wingdings"/>
              </a:rPr>
              <a:t></a:t>
            </a:r>
            <a:r>
              <a:rPr b="0" lang="en-US" sz="2000" spc="-1" strike="noStrike">
                <a:solidFill>
                  <a:srgbClr val="ffffff"/>
                </a:solidFill>
                <a:latin typeface="Arial"/>
              </a:rPr>
              <a:t>   </a:t>
            </a:r>
            <a:r>
              <a:rPr b="0" lang="en-US" sz="2000" spc="-1" strike="noStrike">
                <a:solidFill>
                  <a:srgbClr val="f0e500"/>
                </a:solidFill>
                <a:latin typeface="Arial"/>
              </a:rPr>
              <a:t>Saving Time</a:t>
            </a:r>
            <a:endParaRPr b="0" lang="en-US" sz="2000" spc="-1" strike="noStrike">
              <a:solidFill>
                <a:srgbClr val="ffffff"/>
              </a:solidFill>
              <a:latin typeface="Arial"/>
            </a:endParaRPr>
          </a:p>
        </p:txBody>
      </p:sp>
      <p:sp>
        <p:nvSpPr>
          <p:cNvPr id="114"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9882A68-2B3A-4BC8-852E-426091922232}"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7596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Benefits</a:t>
            </a:r>
            <a:endParaRPr b="0" lang="en-US" sz="3600" spc="-1" strike="noStrike">
              <a:solidFill>
                <a:srgbClr val="e3ebf1"/>
              </a:solidFill>
              <a:latin typeface="Arial"/>
            </a:endParaRPr>
          </a:p>
        </p:txBody>
      </p:sp>
      <p:sp>
        <p:nvSpPr>
          <p:cNvPr id="116" name="Rectangle 6"/>
          <p:cNvSpPr/>
          <p:nvPr/>
        </p:nvSpPr>
        <p:spPr>
          <a:xfrm>
            <a:off x="457200" y="1600200"/>
            <a:ext cx="5105520" cy="609480"/>
          </a:xfrm>
          <a:prstGeom prst="rect">
            <a:avLst/>
          </a:prstGeom>
          <a:noFill/>
          <a:ln w="0">
            <a:noFill/>
          </a:ln>
        </p:spPr>
        <p:style>
          <a:lnRef idx="0"/>
          <a:fillRef idx="0"/>
          <a:effectRef idx="0"/>
          <a:fontRef idx="minor"/>
        </p:style>
        <p:txBody>
          <a:bodyPr lIns="90000" rIns="90000" tIns="46800" bIns="46800" anchor="t">
            <a:no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Accidents and Injuries can be prevented through adequate planning, implementing and monitoring of housekeeping practices.</a:t>
            </a:r>
            <a:endParaRPr b="0" lang="en-US" sz="3200" spc="-1" strike="noStrike">
              <a:solidFill>
                <a:srgbClr val="ffffff"/>
              </a:solidFill>
              <a:latin typeface="Arial"/>
            </a:endParaRPr>
          </a:p>
        </p:txBody>
      </p:sp>
      <p:pic>
        <p:nvPicPr>
          <p:cNvPr id="117" name="Picture 10" descr=""/>
          <p:cNvPicPr/>
          <p:nvPr/>
        </p:nvPicPr>
        <p:blipFill>
          <a:blip r:embed="rId1"/>
          <a:stretch/>
        </p:blipFill>
        <p:spPr>
          <a:xfrm>
            <a:off x="5867280" y="1238400"/>
            <a:ext cx="2756160" cy="3601800"/>
          </a:xfrm>
          <a:prstGeom prst="rect">
            <a:avLst/>
          </a:prstGeom>
          <a:ln w="0">
            <a:noFill/>
          </a:ln>
        </p:spPr>
      </p:pic>
      <p:pic>
        <p:nvPicPr>
          <p:cNvPr id="118" name="Picture 4" descr=""/>
          <p:cNvPicPr/>
          <p:nvPr/>
        </p:nvPicPr>
        <p:blipFill>
          <a:blip r:embed="rId2"/>
          <a:stretch/>
        </p:blipFill>
        <p:spPr>
          <a:xfrm>
            <a:off x="609480" y="5181480"/>
            <a:ext cx="1381320" cy="1381320"/>
          </a:xfrm>
          <a:prstGeom prst="rect">
            <a:avLst/>
          </a:prstGeom>
          <a:ln w="0">
            <a:noFill/>
          </a:ln>
        </p:spPr>
      </p:pic>
      <p:pic>
        <p:nvPicPr>
          <p:cNvPr id="119" name="Picture 5" descr=""/>
          <p:cNvPicPr/>
          <p:nvPr/>
        </p:nvPicPr>
        <p:blipFill>
          <a:blip r:embed="rId3"/>
          <a:stretch/>
        </p:blipFill>
        <p:spPr>
          <a:xfrm>
            <a:off x="7543800" y="5181480"/>
            <a:ext cx="1447920" cy="1371600"/>
          </a:xfrm>
          <a:prstGeom prst="rect">
            <a:avLst/>
          </a:prstGeom>
          <a:ln w="0">
            <a:noFill/>
          </a:ln>
        </p:spPr>
      </p:pic>
      <p:sp>
        <p:nvSpPr>
          <p:cNvPr id="120" name="Rectangle 6"/>
          <p:cNvSpPr/>
          <p:nvPr/>
        </p:nvSpPr>
        <p:spPr>
          <a:xfrm>
            <a:off x="2286000" y="5602320"/>
            <a:ext cx="4572000" cy="703800"/>
          </a:xfrm>
          <a:prstGeom prst="rect">
            <a:avLst/>
          </a:prstGeom>
          <a:noFill/>
          <a:ln w="0">
            <a:noFill/>
          </a:ln>
        </p:spPr>
        <p:style>
          <a:lnRef idx="0"/>
          <a:fillRef idx="0"/>
          <a:effectRef idx="0"/>
          <a:fontRef idx="minor"/>
        </p:style>
        <p:txBody>
          <a:bodyPr lIns="90000" rIns="90000" tIns="46800" bIns="46800" anchor="t">
            <a:spAutoFit/>
          </a:bodyPr>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ff"/>
                </a:solidFill>
                <a:latin typeface="Arial"/>
              </a:rPr>
              <a:t>Saving time = Saving money &amp;</a:t>
            </a:r>
            <a:endParaRPr b="0" lang="en-US" sz="2000" spc="-1" strike="noStrike">
              <a:solidFill>
                <a:srgbClr val="ffffff"/>
              </a:solidFill>
              <a:latin typeface="Arial"/>
            </a:endParaRPr>
          </a:p>
          <a:p>
            <a:pPr lvl="1" marL="457200"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pc="-1" strike="noStrike">
                <a:solidFill>
                  <a:srgbClr val="ffffff"/>
                </a:solidFill>
                <a:latin typeface="Arial"/>
              </a:rPr>
              <a:t>On Time Delivery</a:t>
            </a:r>
            <a:endParaRPr b="0" lang="en-US" sz="2000" spc="-1" strike="noStrike">
              <a:solidFill>
                <a:srgbClr val="ffffff"/>
              </a:solidFill>
              <a:latin typeface="Arial"/>
            </a:endParaRPr>
          </a:p>
        </p:txBody>
      </p:sp>
      <p:sp>
        <p:nvSpPr>
          <p:cNvPr id="121"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E8A601D-39A5-4CE0-9B0A-6E9976B87295}"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Typical Hazards of Poor Housekeeping</a:t>
            </a:r>
            <a:endParaRPr b="0" lang="en-US" sz="3600" spc="-1" strike="noStrike">
              <a:solidFill>
                <a:srgbClr val="e3ebf1"/>
              </a:solidFill>
              <a:latin typeface="Arial"/>
            </a:endParaRPr>
          </a:p>
        </p:txBody>
      </p:sp>
      <p:sp>
        <p:nvSpPr>
          <p:cNvPr id="123" name="Rectangle 3"/>
          <p:cNvSpPr/>
          <p:nvPr/>
        </p:nvSpPr>
        <p:spPr>
          <a:xfrm>
            <a:off x="457200" y="1600200"/>
            <a:ext cx="5562720" cy="609480"/>
          </a:xfrm>
          <a:prstGeom prst="rect">
            <a:avLst/>
          </a:prstGeom>
          <a:noFill/>
          <a:ln w="0">
            <a:noFill/>
          </a:ln>
        </p:spPr>
        <p:style>
          <a:lnRef idx="0"/>
          <a:fillRef idx="0"/>
          <a:effectRef idx="0"/>
          <a:fontRef idx="minor"/>
        </p:style>
        <p:txBody>
          <a:bodyPr lIns="90000" rIns="90000" tIns="46800" bIns="46800" anchor="t">
            <a:noAutofit/>
          </a:bodyPr>
          <a:p>
            <a:pPr marL="343080" indent="-34308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pc="-1" strike="noStrike">
                <a:solidFill>
                  <a:srgbClr val="ffff00"/>
                </a:solidFill>
                <a:latin typeface="Arial"/>
              </a:rPr>
              <a:t>Poor Housekeeping could c</a:t>
            </a:r>
            <a:r>
              <a:rPr b="1" i="1" lang="en-US" sz="2000" spc="-1" strike="noStrike">
                <a:solidFill>
                  <a:srgbClr val="ffff00"/>
                </a:solidFill>
                <a:latin typeface="Arial"/>
                <a:ea typeface="宋体"/>
              </a:rPr>
              <a:t>aus</a:t>
            </a:r>
            <a:r>
              <a:rPr b="1" i="1" lang="en-US" sz="2000" spc="-1" strike="noStrike">
                <a:solidFill>
                  <a:srgbClr val="ffff00"/>
                </a:solidFill>
                <a:latin typeface="Arial"/>
              </a:rPr>
              <a:t>e slips, trips, and falls.</a:t>
            </a:r>
            <a:endParaRPr b="0" lang="en-US" sz="2000" spc="-1" strike="noStrike">
              <a:solidFill>
                <a:srgbClr val="ffffff"/>
              </a:solidFill>
              <a:latin typeface="Arial"/>
            </a:endParaRPr>
          </a:p>
          <a:p>
            <a:pPr marL="343080" indent="-343080">
              <a:lnSpc>
                <a:spcPct val="90000"/>
              </a:lnSpc>
              <a:spcBef>
                <a:spcPts val="499"/>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Throughout the nation, over </a:t>
            </a:r>
            <a:r>
              <a:rPr b="0" lang="en-US" sz="2000" spc="-1" strike="noStrike">
                <a:solidFill>
                  <a:srgbClr val="ffff00"/>
                </a:solidFill>
                <a:latin typeface="Arial"/>
              </a:rPr>
              <a:t>1 million </a:t>
            </a:r>
            <a:r>
              <a:rPr b="0" lang="en-US" sz="2000" spc="-1" strike="noStrike">
                <a:solidFill>
                  <a:srgbClr val="ffffff"/>
                </a:solidFill>
                <a:latin typeface="Arial"/>
              </a:rPr>
              <a:t>people suffer from injuries caused by slips, trips, and falls each year</a:t>
            </a:r>
            <a:endParaRPr b="0" lang="en-US" sz="2000" spc="-1" strike="noStrike">
              <a:solidFill>
                <a:srgbClr val="ffffff"/>
              </a:solidFill>
              <a:latin typeface="Arial"/>
            </a:endParaRPr>
          </a:p>
          <a:p>
            <a:pPr marL="343080" indent="-343080">
              <a:lnSpc>
                <a:spcPct val="90000"/>
              </a:lnSpc>
              <a:spcBef>
                <a:spcPts val="499"/>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15% of lost time injuries are a result of falls</a:t>
            </a:r>
            <a:endParaRPr b="0" lang="en-US" sz="2000" spc="-1" strike="noStrike">
              <a:solidFill>
                <a:srgbClr val="ffffff"/>
              </a:solidFill>
              <a:latin typeface="Arial"/>
            </a:endParaRPr>
          </a:p>
          <a:p>
            <a:pPr marL="343080" indent="-343080">
              <a:lnSpc>
                <a:spcPct val="90000"/>
              </a:lnSpc>
              <a:spcBef>
                <a:spcPts val="499"/>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60% of these falls are from slips and trips</a:t>
            </a:r>
            <a:endParaRPr b="0" lang="en-US" sz="2000" spc="-1" strike="noStrike">
              <a:solidFill>
                <a:srgbClr val="ffffff"/>
              </a:solidFill>
              <a:latin typeface="Arial"/>
            </a:endParaRPr>
          </a:p>
          <a:p>
            <a:pPr marL="343080" indent="-343080">
              <a:lnSpc>
                <a:spcPct val="90000"/>
              </a:lnSpc>
              <a:spcBef>
                <a:spcPts val="499"/>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Causes of slips: </a:t>
            </a:r>
            <a:endParaRPr b="0" lang="en-US" sz="2000" spc="-1" strike="noStrike">
              <a:solidFill>
                <a:srgbClr val="ffffff"/>
              </a:solidFill>
              <a:latin typeface="Arial"/>
            </a:endParaRPr>
          </a:p>
          <a:p>
            <a:pPr lvl="1" marL="743040" indent="-28584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0e500"/>
                </a:solidFill>
                <a:latin typeface="Arial"/>
              </a:rPr>
              <a:t>- Wet or oily surfaces</a:t>
            </a:r>
            <a:endParaRPr b="0" lang="en-US" sz="2000" spc="-1" strike="noStrike">
              <a:solidFill>
                <a:srgbClr val="ffffff"/>
              </a:solidFill>
              <a:latin typeface="Arial"/>
            </a:endParaRPr>
          </a:p>
          <a:p>
            <a:pPr lvl="1" marL="743040" indent="-28584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0e500"/>
                </a:solidFill>
                <a:latin typeface="Arial"/>
              </a:rPr>
              <a:t>	</a:t>
            </a:r>
            <a:r>
              <a:rPr b="0" lang="en-US" sz="2000" spc="-1" strike="noStrike">
                <a:solidFill>
                  <a:srgbClr val="f0e500"/>
                </a:solidFill>
                <a:latin typeface="Arial"/>
              </a:rPr>
              <a:t>- Spills</a:t>
            </a:r>
            <a:endParaRPr b="0" lang="en-US" sz="2000" spc="-1" strike="noStrike">
              <a:solidFill>
                <a:srgbClr val="ffffff"/>
              </a:solidFill>
              <a:latin typeface="Arial"/>
            </a:endParaRPr>
          </a:p>
          <a:p>
            <a:pPr lvl="1" marL="743040" indent="-28584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0e500"/>
                </a:solidFill>
                <a:latin typeface="Arial"/>
              </a:rPr>
              <a:t>	</a:t>
            </a:r>
            <a:r>
              <a:rPr b="0" lang="en-US" sz="2000" spc="-1" strike="noStrike">
                <a:solidFill>
                  <a:srgbClr val="f0e500"/>
                </a:solidFill>
                <a:latin typeface="Arial"/>
              </a:rPr>
              <a:t>- Loose rugs or mats</a:t>
            </a:r>
            <a:r>
              <a:rPr b="0" lang="en-US" sz="2000" spc="-1" strike="noStrike">
                <a:solidFill>
                  <a:srgbClr val="ffffff"/>
                </a:solidFill>
                <a:latin typeface="Arial"/>
              </a:rPr>
              <a:t> </a:t>
            </a:r>
            <a:endParaRPr b="0" lang="en-US" sz="2000" spc="-1" strike="noStrike">
              <a:solidFill>
                <a:srgbClr val="ffffff"/>
              </a:solidFill>
              <a:latin typeface="Arial"/>
            </a:endParaRPr>
          </a:p>
          <a:p>
            <a:pPr marL="343080" indent="-343080">
              <a:lnSpc>
                <a:spcPct val="90000"/>
              </a:lnSpc>
              <a:spcBef>
                <a:spcPts val="499"/>
              </a:spcBef>
              <a:buClr>
                <a:srgbClr val="e3ebf1"/>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Causes of Trips:</a:t>
            </a:r>
            <a:endParaRPr b="0" lang="en-US" sz="2000" spc="-1" strike="noStrike">
              <a:solidFill>
                <a:srgbClr val="ffffff"/>
              </a:solidFill>
              <a:latin typeface="Arial"/>
            </a:endParaRPr>
          </a:p>
          <a:p>
            <a:pPr lvl="1" marL="743040" indent="-28584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fffff"/>
                </a:solidFill>
                <a:latin typeface="Arial"/>
              </a:rPr>
              <a:t>	</a:t>
            </a:r>
            <a:r>
              <a:rPr b="0" lang="en-US" sz="2000" spc="-1" strike="noStrike">
                <a:solidFill>
                  <a:srgbClr val="f0e500"/>
                </a:solidFill>
                <a:latin typeface="Arial"/>
              </a:rPr>
              <a:t>- Poor lighting </a:t>
            </a:r>
            <a:endParaRPr b="0" lang="en-US" sz="2000" spc="-1" strike="noStrike">
              <a:solidFill>
                <a:srgbClr val="ffffff"/>
              </a:solidFill>
              <a:latin typeface="Arial"/>
            </a:endParaRPr>
          </a:p>
          <a:p>
            <a:pPr lvl="1" marL="743040" indent="-28584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0e500"/>
                </a:solidFill>
                <a:latin typeface="Arial"/>
              </a:rPr>
              <a:t>	</a:t>
            </a:r>
            <a:r>
              <a:rPr b="0" lang="en-US" sz="2000" spc="-1" strike="noStrike">
                <a:solidFill>
                  <a:srgbClr val="f0e500"/>
                </a:solidFill>
                <a:latin typeface="Arial"/>
              </a:rPr>
              <a:t>- Clutter in the way</a:t>
            </a:r>
            <a:endParaRPr b="0" lang="en-US" sz="2000" spc="-1" strike="noStrike">
              <a:solidFill>
                <a:srgbClr val="ffffff"/>
              </a:solidFill>
              <a:latin typeface="Arial"/>
            </a:endParaRPr>
          </a:p>
          <a:p>
            <a:pPr lvl="1" marL="743040" indent="-28584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0e500"/>
                </a:solidFill>
                <a:latin typeface="Arial"/>
              </a:rPr>
              <a:t>	</a:t>
            </a:r>
            <a:r>
              <a:rPr b="0" lang="en-US" sz="2000" spc="-1" strike="noStrike">
                <a:solidFill>
                  <a:srgbClr val="f0e500"/>
                </a:solidFill>
                <a:latin typeface="Arial"/>
              </a:rPr>
              <a:t>- Obstructed view</a:t>
            </a:r>
            <a:endParaRPr b="0" lang="en-US" sz="2000" spc="-1" strike="noStrike">
              <a:solidFill>
                <a:srgbClr val="ffffff"/>
              </a:solidFill>
              <a:latin typeface="Arial"/>
            </a:endParaRPr>
          </a:p>
          <a:p>
            <a:pPr lvl="1" marL="743040" indent="-285840">
              <a:lnSpc>
                <a:spcPct val="90000"/>
              </a:lnSpc>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pc="-1" strike="noStrike">
                <a:solidFill>
                  <a:srgbClr val="f0e500"/>
                </a:solidFill>
                <a:latin typeface="Arial"/>
              </a:rPr>
              <a:t>	</a:t>
            </a:r>
            <a:r>
              <a:rPr b="0" lang="en-US" sz="2000" spc="-1" strike="noStrike">
                <a:solidFill>
                  <a:srgbClr val="f0e500"/>
                </a:solidFill>
                <a:latin typeface="Arial"/>
              </a:rPr>
              <a:t>- Loose/ ruffled carpeting</a:t>
            </a:r>
            <a:endParaRPr b="0" lang="en-US" sz="2000" spc="-1" strike="noStrike">
              <a:solidFill>
                <a:srgbClr val="ffffff"/>
              </a:solidFill>
              <a:latin typeface="Arial"/>
            </a:endParaRPr>
          </a:p>
        </p:txBody>
      </p:sp>
      <p:pic>
        <p:nvPicPr>
          <p:cNvPr id="124" name="Picture 5" descr=""/>
          <p:cNvPicPr/>
          <p:nvPr/>
        </p:nvPicPr>
        <p:blipFill>
          <a:blip r:embed="rId1"/>
          <a:stretch/>
        </p:blipFill>
        <p:spPr>
          <a:xfrm>
            <a:off x="5943600" y="2133720"/>
            <a:ext cx="3003480" cy="3644640"/>
          </a:xfrm>
          <a:prstGeom prst="rect">
            <a:avLst/>
          </a:prstGeom>
          <a:ln w="0">
            <a:noFill/>
          </a:ln>
        </p:spPr>
      </p:pic>
      <p:sp>
        <p:nvSpPr>
          <p:cNvPr id="125"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59FC003-FCEC-4C9D-BB9C-55462CED4097}"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1294920"/>
            <a:ext cx="8229600" cy="1143000"/>
          </a:xfrm>
          <a:prstGeom prst="rect">
            <a:avLst/>
          </a:prstGeom>
          <a:noFill/>
          <a:ln w="0">
            <a:noFill/>
          </a:ln>
        </p:spPr>
        <p:txBody>
          <a:bodyPr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pc="-1" strike="noStrike">
                <a:solidFill>
                  <a:srgbClr val="ffffff"/>
                </a:solidFill>
                <a:latin typeface="Arial"/>
              </a:rPr>
              <a:t>Injuries from Slips, Trips, and Falls</a:t>
            </a:r>
            <a:r>
              <a:rPr b="0" lang="en-US" sz="4400" spc="-1" strike="noStrike">
                <a:solidFill>
                  <a:srgbClr val="ffffff"/>
                </a:solidFill>
                <a:latin typeface="Arial"/>
              </a:rPr>
              <a:t> </a:t>
            </a:r>
            <a:endParaRPr b="0" lang="en-US" sz="4400" spc="-1" strike="noStrike">
              <a:solidFill>
                <a:srgbClr val="e3ebf1"/>
              </a:solidFill>
              <a:latin typeface="Arial"/>
            </a:endParaRPr>
          </a:p>
        </p:txBody>
      </p:sp>
      <p:sp>
        <p:nvSpPr>
          <p:cNvPr id="127" name="PlaceHolder 2"/>
          <p:cNvSpPr>
            <a:spLocks noGrp="1"/>
          </p:cNvSpPr>
          <p:nvPr>
            <p:ph/>
          </p:nvPr>
        </p:nvSpPr>
        <p:spPr>
          <a:xfrm>
            <a:off x="457200" y="2332080"/>
            <a:ext cx="8229600" cy="4525920"/>
          </a:xfrm>
          <a:prstGeom prst="rect">
            <a:avLst/>
          </a:prstGeom>
          <a:noFill/>
          <a:ln w="0">
            <a:noFill/>
          </a:ln>
        </p:spPr>
        <p:txBody>
          <a:bodyPr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Stains/ Sprains </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Torn ligaments </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Broken bones</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Back or spine injuries </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Death</a:t>
            </a:r>
            <a:endParaRPr b="0" lang="en-US" sz="3200" spc="-1" strike="noStrike">
              <a:solidFill>
                <a:srgbClr val="ffffff"/>
              </a:solidFill>
              <a:latin typeface="Arial"/>
            </a:endParaRPr>
          </a:p>
        </p:txBody>
      </p:sp>
      <p:pic>
        <p:nvPicPr>
          <p:cNvPr id="128" name="Picture 4" descr=""/>
          <p:cNvPicPr/>
          <p:nvPr/>
        </p:nvPicPr>
        <p:blipFill>
          <a:blip r:embed="rId1"/>
          <a:stretch/>
        </p:blipFill>
        <p:spPr>
          <a:xfrm>
            <a:off x="5029200" y="2514600"/>
            <a:ext cx="3759120" cy="2819520"/>
          </a:xfrm>
          <a:prstGeom prst="rect">
            <a:avLst/>
          </a:prstGeom>
          <a:ln w="0">
            <a:noFill/>
          </a:ln>
        </p:spPr>
      </p:pic>
      <p:sp>
        <p:nvSpPr>
          <p:cNvPr id="129" name="Rectangle 2"/>
          <p:cNvSpPr/>
          <p:nvPr/>
        </p:nvSpPr>
        <p:spPr>
          <a:xfrm>
            <a:off x="457200" y="274680"/>
            <a:ext cx="82296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Typical Hazards of Poor Housekeeping</a:t>
            </a:r>
            <a:endParaRPr b="0" lang="en-US" sz="3600" spc="-1" strike="noStrike">
              <a:solidFill>
                <a:srgbClr val="ffffff"/>
              </a:solidFill>
              <a:latin typeface="Arial"/>
            </a:endParaRPr>
          </a:p>
        </p:txBody>
      </p:sp>
      <p:sp>
        <p:nvSpPr>
          <p:cNvPr id="130"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1934098-1827-41FA-B792-E1482276C0FE}"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p:nvPr>
        </p:nvSpPr>
        <p:spPr>
          <a:xfrm>
            <a:off x="457200" y="1371600"/>
            <a:ext cx="8229600" cy="4525920"/>
          </a:xfrm>
          <a:prstGeom prst="rect">
            <a:avLst/>
          </a:prstGeom>
          <a:noFill/>
          <a:ln w="0">
            <a:noFill/>
          </a:ln>
        </p:spPr>
        <p:txBody>
          <a:bodyPr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Slips, Trips, and Falls are the #1 leading cause of injury</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Slips, Trips, and Falls represent 20% of all claims</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2006-2010 fiscal years there were 9,876 cases</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Arial"/>
              </a:rPr>
              <a:t> </a:t>
            </a:r>
            <a:r>
              <a:rPr b="0" lang="en-US" sz="3200" spc="-1" strike="noStrike">
                <a:solidFill>
                  <a:srgbClr val="ffffff"/>
                </a:solidFill>
                <a:latin typeface="Arial"/>
              </a:rPr>
              <a:t>Total incurred costs of these claims:</a:t>
            </a:r>
            <a:r>
              <a:rPr b="0" lang="en-US" sz="3200" spc="-1" strike="noStrike">
                <a:solidFill>
                  <a:srgbClr val="ffffff"/>
                </a:solidFill>
                <a:latin typeface="Arial"/>
              </a:rPr>
              <a:t>	</a:t>
            </a:r>
            <a:endParaRPr b="0" lang="en-US" sz="3200" spc="-1" strike="noStrike">
              <a:solidFill>
                <a:srgbClr val="ffffff"/>
              </a:solidFill>
              <a:latin typeface="Arial"/>
            </a:endParaRPr>
          </a:p>
        </p:txBody>
      </p:sp>
      <p:sp>
        <p:nvSpPr>
          <p:cNvPr id="132" name="Rectangle 2"/>
          <p:cNvSpPr/>
          <p:nvPr/>
        </p:nvSpPr>
        <p:spPr>
          <a:xfrm>
            <a:off x="457200" y="274680"/>
            <a:ext cx="8229600" cy="1143000"/>
          </a:xfrm>
          <a:prstGeom prst="rect">
            <a:avLst/>
          </a:prstGeom>
          <a:noFill/>
          <a:ln w="0">
            <a:noFill/>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u="sng">
                <a:solidFill>
                  <a:srgbClr val="ffff00"/>
                </a:solidFill>
                <a:uFillTx/>
                <a:latin typeface="Arial"/>
              </a:rPr>
              <a:t>Statistics on Injuries or Fatalities</a:t>
            </a:r>
            <a:endParaRPr b="0" lang="en-US" sz="3600" spc="-1" strike="noStrike">
              <a:solidFill>
                <a:srgbClr val="ffffff"/>
              </a:solidFill>
              <a:latin typeface="Arial"/>
            </a:endParaRPr>
          </a:p>
        </p:txBody>
      </p:sp>
      <p:pic>
        <p:nvPicPr>
          <p:cNvPr id="133" name="Picture 4" descr="j0138625"/>
          <p:cNvPicPr/>
          <p:nvPr/>
        </p:nvPicPr>
        <p:blipFill>
          <a:blip r:embed="rId1"/>
          <a:stretch/>
        </p:blipFill>
        <p:spPr>
          <a:xfrm>
            <a:off x="7848720" y="3809880"/>
            <a:ext cx="1069920" cy="1676520"/>
          </a:xfrm>
          <a:prstGeom prst="rect">
            <a:avLst/>
          </a:prstGeom>
          <a:ln w="0">
            <a:noFill/>
          </a:ln>
        </p:spPr>
      </p:pic>
      <p:sp>
        <p:nvSpPr>
          <p:cNvPr id="134" name="Text Box 7"/>
          <p:cNvSpPr/>
          <p:nvPr/>
        </p:nvSpPr>
        <p:spPr>
          <a:xfrm>
            <a:off x="4495680" y="5029200"/>
            <a:ext cx="3048120" cy="581400"/>
          </a:xfrm>
          <a:prstGeom prst="rect">
            <a:avLst/>
          </a:prstGeom>
          <a:noFill/>
          <a:ln w="0">
            <a:noFill/>
          </a:ln>
        </p:spPr>
        <p:style>
          <a:lnRef idx="0"/>
          <a:fillRef idx="0"/>
          <a:effectRef idx="0"/>
          <a:fontRef idx="minor"/>
        </p:style>
        <p:txBody>
          <a:bodyPr lIns="90000" rIns="90000" tIns="46800" bIns="46800" anchor="t">
            <a:spAutoFit/>
          </a:bodyPr>
          <a:p>
            <a:pPr>
              <a:spcBef>
                <a:spcPts val="20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009900"/>
                </a:solidFill>
                <a:latin typeface="Arial"/>
              </a:rPr>
              <a:t>$41,543,173 +</a:t>
            </a:r>
            <a:endParaRPr b="0" lang="en-US" sz="3200" spc="-1" strike="noStrike">
              <a:solidFill>
                <a:srgbClr val="ffffff"/>
              </a:solidFill>
              <a:latin typeface="Arial"/>
            </a:endParaRPr>
          </a:p>
        </p:txBody>
      </p:sp>
      <p:sp>
        <p:nvSpPr>
          <p:cNvPr id="135" name="Rectangle 10"/>
          <p:cNvSpPr/>
          <p:nvPr/>
        </p:nvSpPr>
        <p:spPr>
          <a:xfrm>
            <a:off x="609480" y="5715000"/>
            <a:ext cx="8229600" cy="642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pc="-1" strike="noStrike">
                <a:solidFill>
                  <a:srgbClr val="f0e500"/>
                </a:solidFill>
                <a:latin typeface="Arial"/>
              </a:rPr>
              <a:t>Note: Not all these injuries were caused mainly because of poor housekeeping; good housekeeping, however, could help avoid a great many of them!</a:t>
            </a:r>
            <a:endParaRPr b="0" lang="en-US" sz="1800" spc="-1" strike="noStrike">
              <a:solidFill>
                <a:srgbClr val="ffffff"/>
              </a:solidFill>
              <a:latin typeface="Arial"/>
            </a:endParaRPr>
          </a:p>
        </p:txBody>
      </p:sp>
      <p:sp>
        <p:nvSpPr>
          <p:cNvPr id="136" name="Rectangle 4"/>
          <p:cNvSpPr/>
          <p:nvPr/>
        </p:nvSpPr>
        <p:spPr>
          <a:xfrm>
            <a:off x="5951520" y="6502320"/>
            <a:ext cx="3252960" cy="203400"/>
          </a:xfrm>
          <a:prstGeom prst="rect">
            <a:avLst/>
          </a:prstGeom>
          <a:noFill/>
          <a:ln w="0">
            <a:noFill/>
          </a:ln>
        </p:spPr>
        <p:style>
          <a:lnRef idx="0"/>
          <a:fillRef idx="0"/>
          <a:effectRef idx="0"/>
          <a:fontRef idx="minor"/>
        </p:style>
        <p:txBody>
          <a:bodyPr wrap="none" lIns="90000" rIns="90000" tIns="46800" bIns="46800" anchor="t">
            <a:spAutoFit/>
          </a:bodyPr>
          <a:p>
            <a:pPr>
              <a:lnSpc>
                <a:spcPct val="90000"/>
              </a:lnSpc>
              <a:spcBef>
                <a:spcPts val="2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800" spc="-1" strike="noStrike">
                <a:solidFill>
                  <a:srgbClr val="ffffff"/>
                </a:solidFill>
                <a:latin typeface="Arial"/>
              </a:rPr>
              <a:t>Source: </a:t>
            </a:r>
            <a:r>
              <a:rPr b="0" i="1" lang="en-US" sz="800" spc="-1" strike="noStrike">
                <a:solidFill>
                  <a:srgbClr val="ffffff"/>
                </a:solidFill>
                <a:latin typeface="Arial"/>
              </a:rPr>
              <a:t>www.dhrm.state.va.us/workerscomp/pptdownloads/STF.ppt</a:t>
            </a:r>
            <a:endParaRPr b="0" lang="en-US" sz="800" spc="-1" strike="noStrike">
              <a:solidFill>
                <a:srgbClr val="ffffff"/>
              </a:solidFill>
              <a:latin typeface="Arial"/>
            </a:endParaRPr>
          </a:p>
        </p:txBody>
      </p:sp>
      <p:sp>
        <p:nvSpPr>
          <p:cNvPr id="137" name="Slide Number Placeholder 1"/>
          <p:cNvSpPr/>
          <p:nvPr/>
        </p:nvSpPr>
        <p:spPr>
          <a:xfrm>
            <a:off x="6553080" y="6245280"/>
            <a:ext cx="2133720" cy="476280"/>
          </a:xfrm>
          <a:prstGeom prst="rect">
            <a:avLst/>
          </a:prstGeom>
          <a:noFill/>
          <a:ln w="0">
            <a:noFill/>
          </a:ln>
        </p:spPr>
        <p:style>
          <a:lnRef idx="0"/>
          <a:fillRef idx="0"/>
          <a:effectRef idx="0"/>
          <a:fontRef idx="minor"/>
        </p:style>
        <p:txBody>
          <a:bodyPr lIns="90000" rIns="90000" tIns="46800" bIns="46800" anchor="t">
            <a:noAutofit/>
          </a:bodyPr>
          <a:p>
            <a:pPr algn="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F2E8751-9415-4AFD-AC31-8363F9311274}" type="slidenum">
              <a:rPr b="0" lang="en-US" sz="1400" spc="-1" strike="noStrike">
                <a:solidFill>
                  <a:srgbClr val="ffffff"/>
                </a:solidFill>
                <a:latin typeface="Arial"/>
              </a:rPr>
              <a:t>&lt;number&gt;</a:t>
            </a:fld>
            <a:endParaRPr b="0" lang="en-US" sz="14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nodeType="clickEffect" fill="hold">
                      <p:stCondLst>
                        <p:cond delay="indefinite"/>
                      </p:stCondLst>
                      <p:childTnLst>
                        <p:par>
                          <p:cTn id="18" nodeType="withEffect" fill="hold">
                            <p:stCondLst>
                              <p:cond delay="0"/>
                            </p:stCondLst>
                            <p:childTnLst>
                              <p:par>
                                <p:cTn id="19" nodeType="clickEffect" fill="hold" presetClass="entr" presetID="2" presetSubtype="6">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1+#ppt_w/2"/>
                                          </p:val>
                                        </p:tav>
                                        <p:tav tm="100000">
                                          <p:val>
                                            <p:strVal val="#ppt_x"/>
                                          </p:val>
                                        </p:tav>
                                      </p:tavLst>
                                    </p:anim>
                                    <p:anim calcmode="lin" valueType="num">
                                      <p:cBhvr additive="base">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nodeType="clickEffect" fill="hold">
                      <p:stCondLst>
                        <p:cond delay="indefinite"/>
                      </p:stCondLst>
                      <p:childTnLst>
                        <p:par>
                          <p:cTn id="24" nodeType="withEffect" fill="hold">
                            <p:stCondLst>
                              <p:cond delay="0"/>
                            </p:stCondLst>
                            <p:childTnLst>
                              <p:par>
                                <p:cTn id="25" nodeType="clickEffect" fill="hold" presetClass="entr" presetID="1">
                                  <p:stCondLst>
                                    <p:cond delay="0"/>
                                  </p:stCondLst>
                                  <p:childTnLst>
                                    <p:set>
                                      <p:cBhvr>
                                        <p:cTn id="26" dur="1" fill="hold">
                                          <p:stCondLst>
                                            <p:cond delay="499"/>
                                          </p:stCondLst>
                                        </p:cTn>
                                        <p:tgtEl>
                                          <p:spTgt spid="1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1159</TotalTime>
  <Application>LibreOffice/7.5.2.2$MacOSX_X86_64 LibreOffice_project/53bb9681a964705cf672590721dbc85eb4d0c3a2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2010-04-22T09:38:30Z</dcterms:created>
  <dc:creator>Sorce</dc:creator>
  <dc:description/>
  <dc:language>en-US</dc:language>
  <cp:lastModifiedBy>Jimmie</cp:lastModifiedBy>
  <dcterms:modified xsi:type="dcterms:W3CDTF">2013-03-29T16:07:29Z</dcterms:modified>
  <cp:revision>52</cp:revision>
  <dc:subject/>
  <dc:title>Housekeeping</dc:title>
</cp:coreProperties>
</file>