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17"/>
  </p:notesMasterIdLst>
  <p:sldIdLst>
    <p:sldId id="260" r:id="rId2"/>
    <p:sldId id="259" r:id="rId3"/>
    <p:sldId id="256" r:id="rId4"/>
    <p:sldId id="261" r:id="rId5"/>
    <p:sldId id="270" r:id="rId6"/>
    <p:sldId id="264" r:id="rId7"/>
    <p:sldId id="265" r:id="rId8"/>
    <p:sldId id="267" r:id="rId9"/>
    <p:sldId id="266" r:id="rId10"/>
    <p:sldId id="268" r:id="rId11"/>
    <p:sldId id="262" r:id="rId12"/>
    <p:sldId id="271" r:id="rId13"/>
    <p:sldId id="272" r:id="rId14"/>
    <p:sldId id="269" r:id="rId15"/>
    <p:sldId id="263"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614"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32A6C7E-0ECB-424A-BADE-333AE1DA2BF7}" type="doc">
      <dgm:prSet loTypeId="urn:microsoft.com/office/officeart/2005/8/layout/radial4" loCatId="relationship" qsTypeId="urn:microsoft.com/office/officeart/2005/8/quickstyle/simple1" qsCatId="simple" csTypeId="urn:microsoft.com/office/officeart/2005/8/colors/accent1_2" csCatId="accent1" phldr="1"/>
      <dgm:spPr/>
      <dgm:t>
        <a:bodyPr/>
        <a:lstStyle/>
        <a:p>
          <a:endParaRPr lang="en-US"/>
        </a:p>
      </dgm:t>
    </dgm:pt>
    <dgm:pt modelId="{28B45B5B-20BA-4F96-A6A0-A92A92C3508A}">
      <dgm:prSet custT="1"/>
      <dgm:spPr>
        <a:solidFill>
          <a:schemeClr val="tx1">
            <a:lumMod val="50000"/>
          </a:schemeClr>
        </a:solidFill>
      </dgm:spPr>
      <dgm:t>
        <a:bodyPr/>
        <a:lstStyle/>
        <a:p>
          <a:pPr rtl="0"/>
          <a:r>
            <a:rPr lang="en-US" sz="3400" b="0" baseline="0" dirty="0" smtClean="0">
              <a:latin typeface="Arial Black" pitchFamily="34" charset="0"/>
            </a:rPr>
            <a:t>Horseplay</a:t>
          </a:r>
          <a:endParaRPr lang="en-US" sz="3400" b="0" baseline="0" dirty="0">
            <a:latin typeface="Arial Black" pitchFamily="34" charset="0"/>
          </a:endParaRPr>
        </a:p>
      </dgm:t>
    </dgm:pt>
    <dgm:pt modelId="{805E3416-1EBE-4B2B-A488-5EDA4FE405BA}" type="parTrans" cxnId="{2AE4B30D-28A1-4B8A-812D-2E12BF628760}">
      <dgm:prSet/>
      <dgm:spPr/>
      <dgm:t>
        <a:bodyPr/>
        <a:lstStyle/>
        <a:p>
          <a:endParaRPr lang="en-US"/>
        </a:p>
      </dgm:t>
    </dgm:pt>
    <dgm:pt modelId="{5F040B17-4569-45B0-973F-9FA3499F8101}" type="sibTrans" cxnId="{2AE4B30D-28A1-4B8A-812D-2E12BF628760}">
      <dgm:prSet/>
      <dgm:spPr/>
      <dgm:t>
        <a:bodyPr/>
        <a:lstStyle/>
        <a:p>
          <a:endParaRPr lang="en-US"/>
        </a:p>
      </dgm:t>
    </dgm:pt>
    <dgm:pt modelId="{D9B9F632-D664-493A-90BD-6590BDF69F1E}">
      <dgm:prSet/>
      <dgm:spPr>
        <a:solidFill>
          <a:schemeClr val="tx1">
            <a:lumMod val="50000"/>
          </a:schemeClr>
        </a:solidFill>
      </dgm:spPr>
      <dgm:t>
        <a:bodyPr/>
        <a:lstStyle/>
        <a:p>
          <a:pPr rtl="0"/>
          <a:r>
            <a:rPr lang="en-US" b="0" baseline="0" dirty="0" smtClean="0">
              <a:latin typeface="Arial Black" pitchFamily="34" charset="0"/>
            </a:rPr>
            <a:t>OSHA violations</a:t>
          </a:r>
          <a:endParaRPr lang="en-US" b="0" baseline="0" dirty="0">
            <a:latin typeface="Arial Black" pitchFamily="34" charset="0"/>
          </a:endParaRPr>
        </a:p>
      </dgm:t>
    </dgm:pt>
    <dgm:pt modelId="{1B3C2BFB-F0EE-4B92-B98E-143C2E786AE5}" type="parTrans" cxnId="{37DB22B6-9638-4E55-8EDA-0E8B496615AE}">
      <dgm:prSet/>
      <dgm:spPr/>
      <dgm:t>
        <a:bodyPr/>
        <a:lstStyle/>
        <a:p>
          <a:endParaRPr lang="en-US" dirty="0"/>
        </a:p>
      </dgm:t>
    </dgm:pt>
    <dgm:pt modelId="{8A1170B1-AF53-405D-851F-E50CB90C3936}" type="sibTrans" cxnId="{37DB22B6-9638-4E55-8EDA-0E8B496615AE}">
      <dgm:prSet/>
      <dgm:spPr/>
      <dgm:t>
        <a:bodyPr/>
        <a:lstStyle/>
        <a:p>
          <a:endParaRPr lang="en-US"/>
        </a:p>
      </dgm:t>
    </dgm:pt>
    <dgm:pt modelId="{C2AA68CF-335F-4730-8BDD-818E552BEF7F}">
      <dgm:prSet/>
      <dgm:spPr/>
      <dgm:t>
        <a:bodyPr/>
        <a:lstStyle/>
        <a:p>
          <a:pPr rtl="0"/>
          <a:endParaRPr lang="en-US" b="0" baseline="0" dirty="0"/>
        </a:p>
      </dgm:t>
    </dgm:pt>
    <dgm:pt modelId="{B80295B1-30F8-4067-8BE0-9C0340914ABB}" type="parTrans" cxnId="{9F2C3757-DE0B-4A67-B674-E03087E2E6DD}">
      <dgm:prSet/>
      <dgm:spPr/>
      <dgm:t>
        <a:bodyPr/>
        <a:lstStyle/>
        <a:p>
          <a:endParaRPr lang="en-US"/>
        </a:p>
      </dgm:t>
    </dgm:pt>
    <dgm:pt modelId="{99845EF5-A4D3-4691-B8F3-F1485036F69F}" type="sibTrans" cxnId="{9F2C3757-DE0B-4A67-B674-E03087E2E6DD}">
      <dgm:prSet/>
      <dgm:spPr/>
      <dgm:t>
        <a:bodyPr/>
        <a:lstStyle/>
        <a:p>
          <a:endParaRPr lang="en-US"/>
        </a:p>
      </dgm:t>
    </dgm:pt>
    <dgm:pt modelId="{D4F83B69-50BE-4CB7-94E1-ABEBAEF91D80}">
      <dgm:prSet/>
      <dgm:spPr>
        <a:solidFill>
          <a:schemeClr val="tx1">
            <a:lumMod val="50000"/>
          </a:schemeClr>
        </a:solidFill>
      </dgm:spPr>
      <dgm:t>
        <a:bodyPr/>
        <a:lstStyle/>
        <a:p>
          <a:pPr rtl="0"/>
          <a:r>
            <a:rPr lang="en-US" b="0" baseline="0" dirty="0" smtClean="0">
              <a:latin typeface="Arial Black" pitchFamily="34" charset="0"/>
            </a:rPr>
            <a:t>Injuries</a:t>
          </a:r>
          <a:endParaRPr lang="en-US" b="0" baseline="0" dirty="0">
            <a:latin typeface="Arial Black" pitchFamily="34" charset="0"/>
          </a:endParaRPr>
        </a:p>
      </dgm:t>
    </dgm:pt>
    <dgm:pt modelId="{D958E4CC-2D0A-46D4-A75A-51D78F3B37C1}" type="parTrans" cxnId="{9521894A-F16F-4C0D-AA42-7676D205DD36}">
      <dgm:prSet/>
      <dgm:spPr/>
      <dgm:t>
        <a:bodyPr/>
        <a:lstStyle/>
        <a:p>
          <a:endParaRPr lang="en-US" dirty="0"/>
        </a:p>
      </dgm:t>
    </dgm:pt>
    <dgm:pt modelId="{D786DE96-9E83-47FA-8883-C028D87CD36D}" type="sibTrans" cxnId="{9521894A-F16F-4C0D-AA42-7676D205DD36}">
      <dgm:prSet/>
      <dgm:spPr/>
      <dgm:t>
        <a:bodyPr/>
        <a:lstStyle/>
        <a:p>
          <a:endParaRPr lang="en-US"/>
        </a:p>
      </dgm:t>
    </dgm:pt>
    <dgm:pt modelId="{EA3895F2-7C7B-4CB3-A9DE-C6A4A4BFA1B6}">
      <dgm:prSet/>
      <dgm:spPr>
        <a:solidFill>
          <a:schemeClr val="tx1">
            <a:lumMod val="50000"/>
          </a:schemeClr>
        </a:solidFill>
      </dgm:spPr>
      <dgm:t>
        <a:bodyPr/>
        <a:lstStyle/>
        <a:p>
          <a:pPr rtl="0"/>
          <a:r>
            <a:rPr lang="en-US" b="0" baseline="0" dirty="0" smtClean="0">
              <a:latin typeface="Arial Black" pitchFamily="34" charset="0"/>
            </a:rPr>
            <a:t>Fatalities</a:t>
          </a:r>
          <a:endParaRPr lang="en-US" b="0" baseline="0" dirty="0">
            <a:latin typeface="Arial Black" pitchFamily="34" charset="0"/>
          </a:endParaRPr>
        </a:p>
      </dgm:t>
    </dgm:pt>
    <dgm:pt modelId="{6CB5E3F4-8341-45AF-8EE5-0B74A9BD3DD7}" type="parTrans" cxnId="{7618A918-5672-4FC9-B6F6-9625350056EF}">
      <dgm:prSet/>
      <dgm:spPr/>
      <dgm:t>
        <a:bodyPr/>
        <a:lstStyle/>
        <a:p>
          <a:endParaRPr lang="en-US" dirty="0"/>
        </a:p>
      </dgm:t>
    </dgm:pt>
    <dgm:pt modelId="{C0C175FD-0F9A-449C-BEA3-CE482CBAE4D7}" type="sibTrans" cxnId="{7618A918-5672-4FC9-B6F6-9625350056EF}">
      <dgm:prSet/>
      <dgm:spPr/>
      <dgm:t>
        <a:bodyPr/>
        <a:lstStyle/>
        <a:p>
          <a:endParaRPr lang="en-US"/>
        </a:p>
      </dgm:t>
    </dgm:pt>
    <dgm:pt modelId="{767DAF51-1868-4CFB-8D90-9543E92BB21F}">
      <dgm:prSet custScaleX="140693" custScaleY="116833" custLinFactNeighborX="-2901" custLinFactNeighborY="-44750"/>
      <dgm:spPr>
        <a:solidFill>
          <a:schemeClr val="tx1">
            <a:lumMod val="50000"/>
          </a:schemeClr>
        </a:solidFill>
      </dgm:spPr>
      <dgm:t>
        <a:bodyPr/>
        <a:lstStyle/>
        <a:p>
          <a:endParaRPr lang="en-US"/>
        </a:p>
      </dgm:t>
    </dgm:pt>
    <dgm:pt modelId="{DE27FCFD-A161-46B9-AB41-9B8B94072336}" type="parTrans" cxnId="{1A5DC2A7-6589-4B2C-B418-C364B2287957}">
      <dgm:prSet/>
      <dgm:spPr/>
      <dgm:t>
        <a:bodyPr/>
        <a:lstStyle/>
        <a:p>
          <a:endParaRPr lang="en-US"/>
        </a:p>
      </dgm:t>
    </dgm:pt>
    <dgm:pt modelId="{60E7488F-B366-4471-A53B-EF0127242BF9}" type="sibTrans" cxnId="{1A5DC2A7-6589-4B2C-B418-C364B2287957}">
      <dgm:prSet/>
      <dgm:spPr/>
      <dgm:t>
        <a:bodyPr/>
        <a:lstStyle/>
        <a:p>
          <a:endParaRPr lang="en-US"/>
        </a:p>
      </dgm:t>
    </dgm:pt>
    <dgm:pt modelId="{7FCE0AA9-EA20-45FB-A39F-F46547E5F148}">
      <dgm:prSet custScaleX="140693" custScaleY="116833" custLinFactNeighborX="753" custLinFactNeighborY="-42602"/>
      <dgm:spPr>
        <a:solidFill>
          <a:schemeClr val="tx1">
            <a:lumMod val="50000"/>
          </a:schemeClr>
        </a:solidFill>
      </dgm:spPr>
      <dgm:t>
        <a:bodyPr/>
        <a:lstStyle/>
        <a:p>
          <a:endParaRPr lang="en-US"/>
        </a:p>
      </dgm:t>
    </dgm:pt>
    <dgm:pt modelId="{31CBFE6F-BC57-4D63-A68C-8D43EC6E0616}" type="parTrans" cxnId="{73ADD113-D16A-469E-AACC-DC3F2410876C}">
      <dgm:prSet/>
      <dgm:spPr/>
      <dgm:t>
        <a:bodyPr/>
        <a:lstStyle/>
        <a:p>
          <a:endParaRPr lang="en-US"/>
        </a:p>
      </dgm:t>
    </dgm:pt>
    <dgm:pt modelId="{E1EC4D8B-93C7-42A3-A58D-5CF637600696}" type="sibTrans" cxnId="{73ADD113-D16A-469E-AACC-DC3F2410876C}">
      <dgm:prSet/>
      <dgm:spPr/>
      <dgm:t>
        <a:bodyPr/>
        <a:lstStyle/>
        <a:p>
          <a:endParaRPr lang="en-US"/>
        </a:p>
      </dgm:t>
    </dgm:pt>
    <dgm:pt modelId="{827DECA9-FA7D-4B67-9231-B81E6BAB795B}" type="pres">
      <dgm:prSet presAssocID="{032A6C7E-0ECB-424A-BADE-333AE1DA2BF7}" presName="cycle" presStyleCnt="0">
        <dgm:presLayoutVars>
          <dgm:chMax val="1"/>
          <dgm:dir/>
          <dgm:animLvl val="ctr"/>
          <dgm:resizeHandles val="exact"/>
        </dgm:presLayoutVars>
      </dgm:prSet>
      <dgm:spPr/>
      <dgm:t>
        <a:bodyPr/>
        <a:lstStyle/>
        <a:p>
          <a:endParaRPr lang="en-US"/>
        </a:p>
      </dgm:t>
    </dgm:pt>
    <dgm:pt modelId="{8A278172-64D7-4964-AE3F-83A91744F6AF}" type="pres">
      <dgm:prSet presAssocID="{28B45B5B-20BA-4F96-A6A0-A92A92C3508A}" presName="centerShape" presStyleLbl="node0" presStyleIdx="0" presStyleCnt="1" custScaleX="140693" custScaleY="116833" custLinFactNeighborX="753" custLinFactNeighborY="-42602"/>
      <dgm:spPr/>
      <dgm:t>
        <a:bodyPr/>
        <a:lstStyle/>
        <a:p>
          <a:endParaRPr lang="en-US"/>
        </a:p>
      </dgm:t>
    </dgm:pt>
    <dgm:pt modelId="{96F95B2A-C400-4D86-A426-C14F2E581C02}" type="pres">
      <dgm:prSet presAssocID="{1B3C2BFB-F0EE-4B92-B98E-143C2E786AE5}" presName="parTrans" presStyleLbl="bgSibTrans2D1" presStyleIdx="0" presStyleCnt="3" custAng="10670369" custLinFactY="-48358" custLinFactNeighborX="7292" custLinFactNeighborY="-100000"/>
      <dgm:spPr/>
      <dgm:t>
        <a:bodyPr/>
        <a:lstStyle/>
        <a:p>
          <a:endParaRPr lang="en-US"/>
        </a:p>
      </dgm:t>
    </dgm:pt>
    <dgm:pt modelId="{0D375E60-E5AE-4FC4-80FE-C305E780C11F}" type="pres">
      <dgm:prSet presAssocID="{D9B9F632-D664-493A-90BD-6590BDF69F1E}" presName="node" presStyleLbl="node1" presStyleIdx="0" presStyleCnt="3" custRadScaleRad="77745" custRadScaleInc="-53861">
        <dgm:presLayoutVars>
          <dgm:bulletEnabled val="1"/>
        </dgm:presLayoutVars>
      </dgm:prSet>
      <dgm:spPr/>
      <dgm:t>
        <a:bodyPr/>
        <a:lstStyle/>
        <a:p>
          <a:endParaRPr lang="en-US"/>
        </a:p>
      </dgm:t>
    </dgm:pt>
    <dgm:pt modelId="{FE53F510-CB69-407D-A345-99A30DE18F16}" type="pres">
      <dgm:prSet presAssocID="{D958E4CC-2D0A-46D4-A75A-51D78F3B37C1}" presName="parTrans" presStyleLbl="bgSibTrans2D1" presStyleIdx="1" presStyleCnt="3" custAng="11009035" custScaleX="82380" custLinFactY="-21048" custLinFactNeighborX="-7782" custLinFactNeighborY="-100000"/>
      <dgm:spPr/>
      <dgm:t>
        <a:bodyPr/>
        <a:lstStyle/>
        <a:p>
          <a:endParaRPr lang="en-US"/>
        </a:p>
      </dgm:t>
    </dgm:pt>
    <dgm:pt modelId="{5D89D644-7AB6-49FD-8ED4-B4F5E471B5B8}" type="pres">
      <dgm:prSet presAssocID="{D4F83B69-50BE-4CB7-94E1-ABEBAEF91D80}" presName="node" presStyleLbl="node1" presStyleIdx="1" presStyleCnt="3" custScaleX="101940" custRadScaleRad="11399" custRadScaleInc="297147">
        <dgm:presLayoutVars>
          <dgm:bulletEnabled val="1"/>
        </dgm:presLayoutVars>
      </dgm:prSet>
      <dgm:spPr/>
      <dgm:t>
        <a:bodyPr/>
        <a:lstStyle/>
        <a:p>
          <a:endParaRPr lang="en-US"/>
        </a:p>
      </dgm:t>
    </dgm:pt>
    <dgm:pt modelId="{355B119E-BA09-4E10-92D1-3827B5E1E1BD}" type="pres">
      <dgm:prSet presAssocID="{6CB5E3F4-8341-45AF-8EE5-0B74A9BD3DD7}" presName="parTrans" presStyleLbl="bgSibTrans2D1" presStyleIdx="2" presStyleCnt="3" custAng="10644871" custScaleX="84183" custLinFactY="-24167" custLinFactNeighborX="-38420" custLinFactNeighborY="-100000"/>
      <dgm:spPr/>
      <dgm:t>
        <a:bodyPr/>
        <a:lstStyle/>
        <a:p>
          <a:endParaRPr lang="en-US"/>
        </a:p>
      </dgm:t>
    </dgm:pt>
    <dgm:pt modelId="{1BD304B7-85B7-43B5-B735-A929DD87BE0C}" type="pres">
      <dgm:prSet presAssocID="{EA3895F2-7C7B-4CB3-A9DE-C6A4A4BFA1B6}" presName="node" presStyleLbl="node1" presStyleIdx="2" presStyleCnt="3" custRadScaleRad="77387" custRadScaleInc="48524">
        <dgm:presLayoutVars>
          <dgm:bulletEnabled val="1"/>
        </dgm:presLayoutVars>
      </dgm:prSet>
      <dgm:spPr/>
      <dgm:t>
        <a:bodyPr/>
        <a:lstStyle/>
        <a:p>
          <a:endParaRPr lang="en-US"/>
        </a:p>
      </dgm:t>
    </dgm:pt>
  </dgm:ptLst>
  <dgm:cxnLst>
    <dgm:cxn modelId="{1864647C-2BFF-422A-B1F6-FDD231EDC36B}" type="presOf" srcId="{EA3895F2-7C7B-4CB3-A9DE-C6A4A4BFA1B6}" destId="{1BD304B7-85B7-43B5-B735-A929DD87BE0C}" srcOrd="0" destOrd="0" presId="urn:microsoft.com/office/officeart/2005/8/layout/radial4"/>
    <dgm:cxn modelId="{94E05D33-808E-4E89-B0D6-14E6CC1B6F92}" type="presOf" srcId="{D9B9F632-D664-493A-90BD-6590BDF69F1E}" destId="{0D375E60-E5AE-4FC4-80FE-C305E780C11F}" srcOrd="0" destOrd="0" presId="urn:microsoft.com/office/officeart/2005/8/layout/radial4"/>
    <dgm:cxn modelId="{F5DE51D5-1D8D-49B7-B7F9-AA77025410CC}" type="presOf" srcId="{D4F83B69-50BE-4CB7-94E1-ABEBAEF91D80}" destId="{5D89D644-7AB6-49FD-8ED4-B4F5E471B5B8}" srcOrd="0" destOrd="0" presId="urn:microsoft.com/office/officeart/2005/8/layout/radial4"/>
    <dgm:cxn modelId="{CFF77894-B07F-450D-9436-12AFD22555B0}" type="presOf" srcId="{032A6C7E-0ECB-424A-BADE-333AE1DA2BF7}" destId="{827DECA9-FA7D-4B67-9231-B81E6BAB795B}" srcOrd="0" destOrd="0" presId="urn:microsoft.com/office/officeart/2005/8/layout/radial4"/>
    <dgm:cxn modelId="{2AE4B30D-28A1-4B8A-812D-2E12BF628760}" srcId="{032A6C7E-0ECB-424A-BADE-333AE1DA2BF7}" destId="{28B45B5B-20BA-4F96-A6A0-A92A92C3508A}" srcOrd="0" destOrd="0" parTransId="{805E3416-1EBE-4B2B-A488-5EDA4FE405BA}" sibTransId="{5F040B17-4569-45B0-973F-9FA3499F8101}"/>
    <dgm:cxn modelId="{73ADD113-D16A-469E-AACC-DC3F2410876C}" srcId="{032A6C7E-0ECB-424A-BADE-333AE1DA2BF7}" destId="{7FCE0AA9-EA20-45FB-A39F-F46547E5F148}" srcOrd="1" destOrd="0" parTransId="{31CBFE6F-BC57-4D63-A68C-8D43EC6E0616}" sibTransId="{E1EC4D8B-93C7-42A3-A58D-5CF637600696}"/>
    <dgm:cxn modelId="{FED17724-5337-44EC-9448-03D877395A98}" type="presOf" srcId="{6CB5E3F4-8341-45AF-8EE5-0B74A9BD3DD7}" destId="{355B119E-BA09-4E10-92D1-3827B5E1E1BD}" srcOrd="0" destOrd="0" presId="urn:microsoft.com/office/officeart/2005/8/layout/radial4"/>
    <dgm:cxn modelId="{1A5DC2A7-6589-4B2C-B418-C364B2287957}" srcId="{032A6C7E-0ECB-424A-BADE-333AE1DA2BF7}" destId="{767DAF51-1868-4CFB-8D90-9543E92BB21F}" srcOrd="2" destOrd="0" parTransId="{DE27FCFD-A161-46B9-AB41-9B8B94072336}" sibTransId="{60E7488F-B366-4471-A53B-EF0127242BF9}"/>
    <dgm:cxn modelId="{9521894A-F16F-4C0D-AA42-7676D205DD36}" srcId="{28B45B5B-20BA-4F96-A6A0-A92A92C3508A}" destId="{D4F83B69-50BE-4CB7-94E1-ABEBAEF91D80}" srcOrd="1" destOrd="0" parTransId="{D958E4CC-2D0A-46D4-A75A-51D78F3B37C1}" sibTransId="{D786DE96-9E83-47FA-8883-C028D87CD36D}"/>
    <dgm:cxn modelId="{C6BBA1CB-6166-4B23-9ABE-80941BA75B8E}" type="presOf" srcId="{1B3C2BFB-F0EE-4B92-B98E-143C2E786AE5}" destId="{96F95B2A-C400-4D86-A426-C14F2E581C02}" srcOrd="0" destOrd="0" presId="urn:microsoft.com/office/officeart/2005/8/layout/radial4"/>
    <dgm:cxn modelId="{194F95AD-7CAB-4F99-9E85-A89617C136B5}" type="presOf" srcId="{D958E4CC-2D0A-46D4-A75A-51D78F3B37C1}" destId="{FE53F510-CB69-407D-A345-99A30DE18F16}" srcOrd="0" destOrd="0" presId="urn:microsoft.com/office/officeart/2005/8/layout/radial4"/>
    <dgm:cxn modelId="{37DB22B6-9638-4E55-8EDA-0E8B496615AE}" srcId="{28B45B5B-20BA-4F96-A6A0-A92A92C3508A}" destId="{D9B9F632-D664-493A-90BD-6590BDF69F1E}" srcOrd="0" destOrd="0" parTransId="{1B3C2BFB-F0EE-4B92-B98E-143C2E786AE5}" sibTransId="{8A1170B1-AF53-405D-851F-E50CB90C3936}"/>
    <dgm:cxn modelId="{BCEC26F6-FC02-48E1-8770-22B7CA10CEC8}" type="presOf" srcId="{28B45B5B-20BA-4F96-A6A0-A92A92C3508A}" destId="{8A278172-64D7-4964-AE3F-83A91744F6AF}" srcOrd="0" destOrd="0" presId="urn:microsoft.com/office/officeart/2005/8/layout/radial4"/>
    <dgm:cxn modelId="{9F2C3757-DE0B-4A67-B674-E03087E2E6DD}" srcId="{032A6C7E-0ECB-424A-BADE-333AE1DA2BF7}" destId="{C2AA68CF-335F-4730-8BDD-818E552BEF7F}" srcOrd="3" destOrd="0" parTransId="{B80295B1-30F8-4067-8BE0-9C0340914ABB}" sibTransId="{99845EF5-A4D3-4691-B8F3-F1485036F69F}"/>
    <dgm:cxn modelId="{7618A918-5672-4FC9-B6F6-9625350056EF}" srcId="{28B45B5B-20BA-4F96-A6A0-A92A92C3508A}" destId="{EA3895F2-7C7B-4CB3-A9DE-C6A4A4BFA1B6}" srcOrd="2" destOrd="0" parTransId="{6CB5E3F4-8341-45AF-8EE5-0B74A9BD3DD7}" sibTransId="{C0C175FD-0F9A-449C-BEA3-CE482CBAE4D7}"/>
    <dgm:cxn modelId="{CFD4264F-62F1-4484-85F0-96DD509D31B3}" type="presParOf" srcId="{827DECA9-FA7D-4B67-9231-B81E6BAB795B}" destId="{8A278172-64D7-4964-AE3F-83A91744F6AF}" srcOrd="0" destOrd="0" presId="urn:microsoft.com/office/officeart/2005/8/layout/radial4"/>
    <dgm:cxn modelId="{B8D5541E-B686-4BB3-AE90-ED70B3735417}" type="presParOf" srcId="{827DECA9-FA7D-4B67-9231-B81E6BAB795B}" destId="{96F95B2A-C400-4D86-A426-C14F2E581C02}" srcOrd="1" destOrd="0" presId="urn:microsoft.com/office/officeart/2005/8/layout/radial4"/>
    <dgm:cxn modelId="{35E5D0BB-4D26-46DA-BCB6-EA8B1028D0BD}" type="presParOf" srcId="{827DECA9-FA7D-4B67-9231-B81E6BAB795B}" destId="{0D375E60-E5AE-4FC4-80FE-C305E780C11F}" srcOrd="2" destOrd="0" presId="urn:microsoft.com/office/officeart/2005/8/layout/radial4"/>
    <dgm:cxn modelId="{024BEE73-3683-420E-8B54-192ED917B066}" type="presParOf" srcId="{827DECA9-FA7D-4B67-9231-B81E6BAB795B}" destId="{FE53F510-CB69-407D-A345-99A30DE18F16}" srcOrd="3" destOrd="0" presId="urn:microsoft.com/office/officeart/2005/8/layout/radial4"/>
    <dgm:cxn modelId="{8C2F0743-B00D-4A77-B503-671301A6B5D9}" type="presParOf" srcId="{827DECA9-FA7D-4B67-9231-B81E6BAB795B}" destId="{5D89D644-7AB6-49FD-8ED4-B4F5E471B5B8}" srcOrd="4" destOrd="0" presId="urn:microsoft.com/office/officeart/2005/8/layout/radial4"/>
    <dgm:cxn modelId="{650C4F01-BF66-48B0-BF48-914E08EB07B2}" type="presParOf" srcId="{827DECA9-FA7D-4B67-9231-B81E6BAB795B}" destId="{355B119E-BA09-4E10-92D1-3827B5E1E1BD}" srcOrd="5" destOrd="0" presId="urn:microsoft.com/office/officeart/2005/8/layout/radial4"/>
    <dgm:cxn modelId="{548C3B35-251D-4A17-8E32-F12041648622}" type="presParOf" srcId="{827DECA9-FA7D-4B67-9231-B81E6BAB795B}" destId="{1BD304B7-85B7-43B5-B735-A929DD87BE0C}" srcOrd="6" destOrd="0" presId="urn:microsoft.com/office/officeart/2005/8/layout/radial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278172-64D7-4964-AE3F-83A91744F6AF}">
      <dsp:nvSpPr>
        <dsp:cNvPr id="0" name=""/>
        <dsp:cNvSpPr/>
      </dsp:nvSpPr>
      <dsp:spPr>
        <a:xfrm>
          <a:off x="2362184" y="228595"/>
          <a:ext cx="3688292" cy="3062798"/>
        </a:xfrm>
        <a:prstGeom prst="ellipse">
          <a:avLst/>
        </a:prstGeom>
        <a:solidFill>
          <a:schemeClr val="tx1">
            <a:lumMod val="50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lvl="0" algn="ctr" defTabSz="1511300" rtl="0">
            <a:lnSpc>
              <a:spcPct val="90000"/>
            </a:lnSpc>
            <a:spcBef>
              <a:spcPct val="0"/>
            </a:spcBef>
            <a:spcAft>
              <a:spcPct val="35000"/>
            </a:spcAft>
          </a:pPr>
          <a:r>
            <a:rPr lang="en-US" sz="3400" b="0" kern="1200" baseline="0" dirty="0" smtClean="0">
              <a:latin typeface="Arial Black" pitchFamily="34" charset="0"/>
            </a:rPr>
            <a:t>Horseplay</a:t>
          </a:r>
          <a:endParaRPr lang="en-US" sz="3400" b="0" kern="1200" baseline="0" dirty="0">
            <a:latin typeface="Arial Black" pitchFamily="34" charset="0"/>
          </a:endParaRPr>
        </a:p>
      </dsp:txBody>
      <dsp:txXfrm>
        <a:off x="2902322" y="677131"/>
        <a:ext cx="2608016" cy="2165726"/>
      </dsp:txXfrm>
    </dsp:sp>
    <dsp:sp modelId="{96F95B2A-C400-4D86-A426-C14F2E581C02}">
      <dsp:nvSpPr>
        <dsp:cNvPr id="0" name=""/>
        <dsp:cNvSpPr/>
      </dsp:nvSpPr>
      <dsp:spPr>
        <a:xfrm rot="18719074">
          <a:off x="1220967" y="2367850"/>
          <a:ext cx="2240713" cy="747132"/>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D375E60-E5AE-4FC4-80FE-C305E780C11F}">
      <dsp:nvSpPr>
        <dsp:cNvPr id="0" name=""/>
        <dsp:cNvSpPr/>
      </dsp:nvSpPr>
      <dsp:spPr>
        <a:xfrm>
          <a:off x="152406" y="3657614"/>
          <a:ext cx="2490442" cy="1992353"/>
        </a:xfrm>
        <a:prstGeom prst="roundRect">
          <a:avLst>
            <a:gd name="adj" fmla="val 10000"/>
          </a:avLst>
        </a:prstGeom>
        <a:solidFill>
          <a:schemeClr val="tx1">
            <a:lumMod val="50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2865" tIns="62865" rIns="62865" bIns="62865" numCol="1" spcCol="1270" anchor="ctr" anchorCtr="0">
          <a:noAutofit/>
        </a:bodyPr>
        <a:lstStyle/>
        <a:p>
          <a:pPr lvl="0" algn="ctr" defTabSz="1466850" rtl="0">
            <a:lnSpc>
              <a:spcPct val="90000"/>
            </a:lnSpc>
            <a:spcBef>
              <a:spcPct val="0"/>
            </a:spcBef>
            <a:spcAft>
              <a:spcPct val="35000"/>
            </a:spcAft>
          </a:pPr>
          <a:r>
            <a:rPr lang="en-US" sz="3300" b="0" kern="1200" baseline="0" dirty="0" smtClean="0">
              <a:latin typeface="Arial Black" pitchFamily="34" charset="0"/>
            </a:rPr>
            <a:t>OSHA violations</a:t>
          </a:r>
          <a:endParaRPr lang="en-US" sz="3300" b="0" kern="1200" baseline="0" dirty="0">
            <a:latin typeface="Arial Black" pitchFamily="34" charset="0"/>
          </a:endParaRPr>
        </a:p>
      </dsp:txBody>
      <dsp:txXfrm>
        <a:off x="210760" y="3715968"/>
        <a:ext cx="2373734" cy="1875645"/>
      </dsp:txXfrm>
    </dsp:sp>
    <dsp:sp modelId="{FE53F510-CB69-407D-A345-99A30DE18F16}">
      <dsp:nvSpPr>
        <dsp:cNvPr id="0" name=""/>
        <dsp:cNvSpPr/>
      </dsp:nvSpPr>
      <dsp:spPr>
        <a:xfrm rot="16450511">
          <a:off x="3298352" y="3013423"/>
          <a:ext cx="1476011" cy="747132"/>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D89D644-7AB6-49FD-8ED4-B4F5E471B5B8}">
      <dsp:nvSpPr>
        <dsp:cNvPr id="0" name=""/>
        <dsp:cNvSpPr/>
      </dsp:nvSpPr>
      <dsp:spPr>
        <a:xfrm>
          <a:off x="2895602" y="4190992"/>
          <a:ext cx="2538756" cy="1992353"/>
        </a:xfrm>
        <a:prstGeom prst="roundRect">
          <a:avLst>
            <a:gd name="adj" fmla="val 10000"/>
          </a:avLst>
        </a:prstGeom>
        <a:solidFill>
          <a:schemeClr val="tx1">
            <a:lumMod val="50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2865" tIns="62865" rIns="62865" bIns="62865" numCol="1" spcCol="1270" anchor="ctr" anchorCtr="0">
          <a:noAutofit/>
        </a:bodyPr>
        <a:lstStyle/>
        <a:p>
          <a:pPr lvl="0" algn="ctr" defTabSz="1466850" rtl="0">
            <a:lnSpc>
              <a:spcPct val="90000"/>
            </a:lnSpc>
            <a:spcBef>
              <a:spcPct val="0"/>
            </a:spcBef>
            <a:spcAft>
              <a:spcPct val="35000"/>
            </a:spcAft>
          </a:pPr>
          <a:r>
            <a:rPr lang="en-US" sz="3300" b="0" kern="1200" baseline="0" dirty="0" smtClean="0">
              <a:latin typeface="Arial Black" pitchFamily="34" charset="0"/>
            </a:rPr>
            <a:t>Injuries</a:t>
          </a:r>
          <a:endParaRPr lang="en-US" sz="3300" b="0" kern="1200" baseline="0" dirty="0">
            <a:latin typeface="Arial Black" pitchFamily="34" charset="0"/>
          </a:endParaRPr>
        </a:p>
      </dsp:txBody>
      <dsp:txXfrm>
        <a:off x="2953956" y="4249346"/>
        <a:ext cx="2422048" cy="1875645"/>
      </dsp:txXfrm>
    </dsp:sp>
    <dsp:sp modelId="{355B119E-BA09-4E10-92D1-3827B5E1E1BD}">
      <dsp:nvSpPr>
        <dsp:cNvPr id="0" name=""/>
        <dsp:cNvSpPr/>
      </dsp:nvSpPr>
      <dsp:spPr>
        <a:xfrm rot="13385280">
          <a:off x="4517036" y="2466786"/>
          <a:ext cx="1725959" cy="747132"/>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BD304B7-85B7-43B5-B735-A929DD87BE0C}">
      <dsp:nvSpPr>
        <dsp:cNvPr id="0" name=""/>
        <dsp:cNvSpPr/>
      </dsp:nvSpPr>
      <dsp:spPr>
        <a:xfrm>
          <a:off x="5638800" y="3505209"/>
          <a:ext cx="2490442" cy="1992353"/>
        </a:xfrm>
        <a:prstGeom prst="roundRect">
          <a:avLst>
            <a:gd name="adj" fmla="val 10000"/>
          </a:avLst>
        </a:prstGeom>
        <a:solidFill>
          <a:schemeClr val="tx1">
            <a:lumMod val="50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2865" tIns="62865" rIns="62865" bIns="62865" numCol="1" spcCol="1270" anchor="ctr" anchorCtr="0">
          <a:noAutofit/>
        </a:bodyPr>
        <a:lstStyle/>
        <a:p>
          <a:pPr lvl="0" algn="ctr" defTabSz="1466850" rtl="0">
            <a:lnSpc>
              <a:spcPct val="90000"/>
            </a:lnSpc>
            <a:spcBef>
              <a:spcPct val="0"/>
            </a:spcBef>
            <a:spcAft>
              <a:spcPct val="35000"/>
            </a:spcAft>
          </a:pPr>
          <a:r>
            <a:rPr lang="en-US" sz="3300" b="0" kern="1200" baseline="0" dirty="0" smtClean="0">
              <a:latin typeface="Arial Black" pitchFamily="34" charset="0"/>
            </a:rPr>
            <a:t>Fatalities</a:t>
          </a:r>
          <a:endParaRPr lang="en-US" sz="3300" b="0" kern="1200" baseline="0" dirty="0">
            <a:latin typeface="Arial Black" pitchFamily="34" charset="0"/>
          </a:endParaRPr>
        </a:p>
      </dsp:txBody>
      <dsp:txXfrm>
        <a:off x="5697154" y="3563563"/>
        <a:ext cx="2373734" cy="1875645"/>
      </dsp:txXfrm>
    </dsp:sp>
  </dsp:spTree>
</dsp:drawing>
</file>

<file path=ppt/diagrams/layout1.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28D1C4B-4F67-45C9-8064-BC3FA4109E59}" type="datetimeFigureOut">
              <a:rPr lang="en-US" smtClean="0"/>
              <a:pPr/>
              <a:t>5/4/2013</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FC42308-A2FD-4678-9DBE-C1982BEA1B5A}" type="slidenum">
              <a:rPr lang="en-US" smtClean="0"/>
              <a:pPr/>
              <a:t>‹#›</a:t>
            </a:fld>
            <a:endParaRPr lang="en-US" dirty="0"/>
          </a:p>
        </p:txBody>
      </p:sp>
    </p:spTree>
    <p:extLst>
      <p:ext uri="{BB962C8B-B14F-4D97-AF65-F5344CB8AC3E}">
        <p14:creationId xmlns:p14="http://schemas.microsoft.com/office/powerpoint/2010/main" val="7524405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FC42308-A2FD-4678-9DBE-C1982BEA1B5A}"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FC42308-A2FD-4678-9DBE-C1982BEA1B5A}" type="slidenum">
              <a:rPr lang="en-US" smtClean="0"/>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FC42308-A2FD-4678-9DBE-C1982BEA1B5A}" type="slidenum">
              <a:rPr lang="en-US" smtClean="0"/>
              <a:pPr/>
              <a:t>11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FC42308-A2FD-4678-9DBE-C1982BEA1B5A}" type="slidenum">
              <a:rPr lang="en-US" smtClean="0"/>
              <a:pPr/>
              <a:t>12</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FC42308-A2FD-4678-9DBE-C1982BEA1B5A}" type="slidenum">
              <a:rPr lang="en-US" smtClean="0"/>
              <a:pPr/>
              <a:t>13</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FC42308-A2FD-4678-9DBE-C1982BEA1B5A}" type="slidenum">
              <a:rPr lang="en-US" smtClean="0"/>
              <a:pPr/>
              <a:t>14</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FC42308-A2FD-4678-9DBE-C1982BEA1B5A}" type="slidenum">
              <a:rPr lang="en-US" smtClean="0"/>
              <a:pPr/>
              <a:t>15</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FC42308-A2FD-4678-9DBE-C1982BEA1B5A}"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FC42308-A2FD-4678-9DBE-C1982BEA1B5A}"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FC42308-A2FD-4678-9DBE-C1982BEA1B5A}"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FC42308-A2FD-4678-9DBE-C1982BEA1B5A}"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FC42308-A2FD-4678-9DBE-C1982BEA1B5A}"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FC42308-A2FD-4678-9DBE-C1982BEA1B5A}" type="slidenum">
              <a:rPr lang="en-US" smtClean="0"/>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FC42308-A2FD-4678-9DBE-C1982BEA1B5A}" type="slidenum">
              <a:rPr lang="en-US" smtClean="0"/>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FC42308-A2FD-4678-9DBE-C1982BEA1B5A}"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extLst/>
          </a:lstStyle>
          <a:p>
            <a:fld id="{AA96D6A7-50E8-40EE-B5D4-21B0D3BF4DB2}" type="datetime1">
              <a:rPr lang="en-US" smtClean="0"/>
              <a:t>5/4/2013</a:t>
            </a:fld>
            <a:endParaRPr lang="en-US" dirty="0"/>
          </a:p>
        </p:txBody>
      </p:sp>
      <p:sp>
        <p:nvSpPr>
          <p:cNvPr id="17" name="Footer Placeholder 16"/>
          <p:cNvSpPr>
            <a:spLocks noGrp="1"/>
          </p:cNvSpPr>
          <p:nvPr>
            <p:ph type="ftr" sz="quarter" idx="11"/>
          </p:nvPr>
        </p:nvSpPr>
        <p:spPr/>
        <p:txBody>
          <a:bodyPr/>
          <a:lstStyle>
            <a:extLst/>
          </a:lstStyle>
          <a:p>
            <a:endParaRPr kumimoji="0" lang="en-US" dirty="0"/>
          </a:p>
        </p:txBody>
      </p:sp>
      <p:sp>
        <p:nvSpPr>
          <p:cNvPr id="29" name="Slide Number Placeholder 28"/>
          <p:cNvSpPr>
            <a:spLocks noGrp="1"/>
          </p:cNvSpPr>
          <p:nvPr>
            <p:ph type="sldNum" sz="quarter" idx="12"/>
          </p:nvPr>
        </p:nvSpPr>
        <p:spPr/>
        <p:txBody>
          <a:bodyPr/>
          <a:lstStyle>
            <a:extLst/>
          </a:lstStyle>
          <a:p>
            <a:fld id="{D2E57653-3E58-4892-A7ED-712530ACC680}" type="slidenum">
              <a:rPr kumimoji="0" lang="en-US" smtClean="0"/>
              <a:pPr/>
              <a:t>‹#›</a:t>
            </a:fld>
            <a:endParaRPr kumimoji="0" lang="en-US" dirty="0"/>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Titl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05C3E2A-8EC4-45A0-9426-B0A53275E5BA}" type="datetime1">
              <a:rPr lang="en-US" smtClean="0"/>
              <a:t>5/4/2013</a:t>
            </a:fld>
            <a:endParaRPr lang="en-US" dirty="0"/>
          </a:p>
        </p:txBody>
      </p:sp>
      <p:sp>
        <p:nvSpPr>
          <p:cNvPr id="5" name="Footer Placeholder 4"/>
          <p:cNvSpPr>
            <a:spLocks noGrp="1"/>
          </p:cNvSpPr>
          <p:nvPr>
            <p:ph type="ftr" sz="quarter" idx="11"/>
          </p:nvPr>
        </p:nvSpPr>
        <p:spPr/>
        <p:txBody>
          <a:bodyPr/>
          <a:lstStyle>
            <a:extLst/>
          </a:lstStyle>
          <a:p>
            <a:endParaRPr kumimoji="0" lang="en-US" dirty="0"/>
          </a:p>
        </p:txBody>
      </p:sp>
      <p:sp>
        <p:nvSpPr>
          <p:cNvPr id="6" name="Slide Number Placeholder 5"/>
          <p:cNvSpPr>
            <a:spLocks noGrp="1"/>
          </p:cNvSpPr>
          <p:nvPr>
            <p:ph type="sldNum" sz="quarter" idx="12"/>
          </p:nvPr>
        </p:nvSpPr>
        <p:spPr/>
        <p:txBody>
          <a:bodyPr/>
          <a:lstStyle>
            <a:extLst/>
          </a:lstStyle>
          <a:p>
            <a:fld id="{D2E57653-3E58-4892-A7ED-712530ACC680}" type="slidenum">
              <a:rPr kumimoji="0" lang="en-US" smtClean="0"/>
              <a:pPr/>
              <a:t>‹#›</a:t>
            </a:fld>
            <a:endParaRPr kumimoji="0"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981200" cy="5851525"/>
          </a:xfrm>
        </p:spPr>
        <p:txBody>
          <a:bodyPr vert="eaVert" anchor="ct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39"/>
            <a:ext cx="58674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38123A0-C8AA-4E76-BB28-71D780514686}" type="datetime1">
              <a:rPr lang="en-US" smtClean="0"/>
              <a:t>5/4/2013</a:t>
            </a:fld>
            <a:endParaRPr lang="en-US" dirty="0"/>
          </a:p>
        </p:txBody>
      </p:sp>
      <p:sp>
        <p:nvSpPr>
          <p:cNvPr id="5" name="Footer Placeholder 4"/>
          <p:cNvSpPr>
            <a:spLocks noGrp="1"/>
          </p:cNvSpPr>
          <p:nvPr>
            <p:ph type="ftr" sz="quarter" idx="11"/>
          </p:nvPr>
        </p:nvSpPr>
        <p:spPr/>
        <p:txBody>
          <a:bodyPr/>
          <a:lstStyle>
            <a:extLst/>
          </a:lstStyle>
          <a:p>
            <a:endParaRPr kumimoji="0" lang="en-US" dirty="0"/>
          </a:p>
        </p:txBody>
      </p:sp>
      <p:sp>
        <p:nvSpPr>
          <p:cNvPr id="6" name="Slide Number Placeholder 5"/>
          <p:cNvSpPr>
            <a:spLocks noGrp="1"/>
          </p:cNvSpPr>
          <p:nvPr>
            <p:ph type="sldNum" sz="quarter" idx="12"/>
          </p:nvPr>
        </p:nvSpPr>
        <p:spPr/>
        <p:txBody>
          <a:bodyPr/>
          <a:lstStyle>
            <a:extLst/>
          </a:lstStyle>
          <a:p>
            <a:fld id="{D2E57653-3E58-4892-A7ED-712530ACC680}" type="slidenum">
              <a:rPr kumimoji="0" lang="en-US" smtClean="0"/>
              <a:pPr/>
              <a:t>‹#›</a:t>
            </a:fld>
            <a:endParaRPr kumimoji="0"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4D464ED-479C-48B5-8645-1EACE1096CB5}" type="datetime1">
              <a:rPr lang="en-US" smtClean="0"/>
              <a:t>5/4/2013</a:t>
            </a:fld>
            <a:endParaRPr lang="en-US" dirty="0"/>
          </a:p>
        </p:txBody>
      </p:sp>
      <p:sp>
        <p:nvSpPr>
          <p:cNvPr id="5" name="Footer Placeholder 4"/>
          <p:cNvSpPr>
            <a:spLocks noGrp="1"/>
          </p:cNvSpPr>
          <p:nvPr>
            <p:ph type="ftr" sz="quarter" idx="11"/>
          </p:nvPr>
        </p:nvSpPr>
        <p:spPr/>
        <p:txBody>
          <a:bodyPr/>
          <a:lstStyle>
            <a:extLst/>
          </a:lstStyle>
          <a:p>
            <a:endParaRPr kumimoji="0" lang="en-US" dirty="0"/>
          </a:p>
        </p:txBody>
      </p:sp>
      <p:sp>
        <p:nvSpPr>
          <p:cNvPr id="6" name="Slide Number Placeholder 5"/>
          <p:cNvSpPr>
            <a:spLocks noGrp="1"/>
          </p:cNvSpPr>
          <p:nvPr>
            <p:ph type="sldNum" sz="quarter" idx="12"/>
          </p:nvPr>
        </p:nvSpPr>
        <p:spPr/>
        <p:txBody>
          <a:bodyPr/>
          <a:lstStyle>
            <a:extLst/>
          </a:lstStyle>
          <a:p>
            <a:fld id="{D2E57653-3E58-4892-A7ED-712530ACC680}" type="slidenum">
              <a:rPr kumimoji="0" lang="en-US" smtClean="0"/>
              <a:pPr/>
              <a:t>‹#›</a:t>
            </a:fld>
            <a:endParaRPr kumimoji="0"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4" name="Freeform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5" name="Freeform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3" name="Freeform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6" name="Freeform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7" name="Freeform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8" name="Freeform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9" name="Freeform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0" name="Freeform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1" name="Freeform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2" name="Freeform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3" name="Freeform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4" name="Freeform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5" name="Freeform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6" name="Freeform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7" name="Freeform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3" name="Text Placeholder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B526963A-3C5A-46FE-ADBD-B84508AD1172}" type="datetime1">
              <a:rPr lang="en-US" smtClean="0"/>
              <a:t>5/4/2013</a:t>
            </a:fld>
            <a:endParaRPr lang="en-US" dirty="0"/>
          </a:p>
        </p:txBody>
      </p:sp>
      <p:sp>
        <p:nvSpPr>
          <p:cNvPr id="5" name="Footer Placeholder 4"/>
          <p:cNvSpPr>
            <a:spLocks noGrp="1"/>
          </p:cNvSpPr>
          <p:nvPr>
            <p:ph type="ftr" sz="quarter" idx="11"/>
          </p:nvPr>
        </p:nvSpPr>
        <p:spPr/>
        <p:txBody>
          <a:bodyPr/>
          <a:lstStyle>
            <a:extLst/>
          </a:lstStyle>
          <a:p>
            <a:endParaRPr kumimoji="0" lang="en-US" dirty="0"/>
          </a:p>
        </p:txBody>
      </p:sp>
      <p:sp>
        <p:nvSpPr>
          <p:cNvPr id="6" name="Slide Number Placeholder 5"/>
          <p:cNvSpPr>
            <a:spLocks noGrp="1"/>
          </p:cNvSpPr>
          <p:nvPr>
            <p:ph type="sldNum" sz="quarter" idx="12"/>
          </p:nvPr>
        </p:nvSpPr>
        <p:spPr/>
        <p:txBody>
          <a:bodyPr/>
          <a:lstStyle>
            <a:extLst/>
          </a:lstStyle>
          <a:p>
            <a:fld id="{D2E57653-3E58-4892-A7ED-712530ACC680}" type="slidenum">
              <a:rPr kumimoji="0" lang="en-US" smtClean="0"/>
              <a:pPr/>
              <a:t>‹#›</a:t>
            </a:fld>
            <a:endParaRPr kumimoji="0" lang="en-US" dirty="0"/>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Titl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n-US" smtClean="0"/>
              <a:t>Click to edit Master title style</a:t>
            </a:r>
            <a:endParaRPr kumimoji="0" lang="en-US"/>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9144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BD20675E-5A2E-4D95-91BF-3DBDF105F494}" type="datetime1">
              <a:rPr lang="en-US" smtClean="0"/>
              <a:t>5/4/2013</a:t>
            </a:fld>
            <a:endParaRPr lang="en-US" dirty="0"/>
          </a:p>
        </p:txBody>
      </p:sp>
      <p:sp>
        <p:nvSpPr>
          <p:cNvPr id="6" name="Footer Placeholder 5"/>
          <p:cNvSpPr>
            <a:spLocks noGrp="1"/>
          </p:cNvSpPr>
          <p:nvPr>
            <p:ph type="ftr" sz="quarter" idx="11"/>
          </p:nvPr>
        </p:nvSpPr>
        <p:spPr/>
        <p:txBody>
          <a:bodyPr/>
          <a:lstStyle>
            <a:extLst/>
          </a:lstStyle>
          <a:p>
            <a:endParaRPr kumimoji="0" lang="en-US" dirty="0"/>
          </a:p>
        </p:txBody>
      </p:sp>
      <p:sp>
        <p:nvSpPr>
          <p:cNvPr id="7" name="Slide Number Placeholder 6"/>
          <p:cNvSpPr>
            <a:spLocks noGrp="1"/>
          </p:cNvSpPr>
          <p:nvPr>
            <p:ph type="sldNum" sz="quarter" idx="12"/>
          </p:nvPr>
        </p:nvSpPr>
        <p:spPr/>
        <p:txBody>
          <a:bodyPr/>
          <a:lstStyle>
            <a:extLst/>
          </a:lstStyle>
          <a:p>
            <a:fld id="{D2E57653-3E58-4892-A7ED-712530ACC680}" type="slidenum">
              <a:rPr kumimoji="0" lang="en-US" smtClean="0"/>
              <a:pPr/>
              <a:t>‹#›</a:t>
            </a:fld>
            <a:endParaRPr kumimoji="0"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Title 1"/>
          <p:cNvSpPr>
            <a:spLocks noGrp="1"/>
          </p:cNvSpPr>
          <p:nvPr>
            <p:ph type="title"/>
          </p:nvPr>
        </p:nvSpPr>
        <p:spPr>
          <a:xfrm>
            <a:off x="504824" y="512064"/>
            <a:ext cx="7772400" cy="914400"/>
          </a:xfrm>
        </p:spPr>
        <p:txBody>
          <a:bodyPr anchor="t"/>
          <a:lstStyle>
            <a:lvl1pPr>
              <a:defRPr sz="400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FC68C024-813B-4890-AB70-0D61CDF7E997}" type="datetime1">
              <a:rPr lang="en-US" smtClean="0"/>
              <a:t>5/4/2013</a:t>
            </a:fld>
            <a:endParaRPr lang="en-US" dirty="0"/>
          </a:p>
        </p:txBody>
      </p:sp>
      <p:sp>
        <p:nvSpPr>
          <p:cNvPr id="8" name="Footer Placeholder 7"/>
          <p:cNvSpPr>
            <a:spLocks noGrp="1"/>
          </p:cNvSpPr>
          <p:nvPr>
            <p:ph type="ftr" sz="quarter" idx="11"/>
          </p:nvPr>
        </p:nvSpPr>
        <p:spPr/>
        <p:txBody>
          <a:bodyPr/>
          <a:lstStyle>
            <a:extLst/>
          </a:lstStyle>
          <a:p>
            <a:endParaRPr kumimoji="0" lang="en-US" dirty="0"/>
          </a:p>
        </p:txBody>
      </p:sp>
      <p:sp>
        <p:nvSpPr>
          <p:cNvPr id="9" name="Slide Number Placeholder 8"/>
          <p:cNvSpPr>
            <a:spLocks noGrp="1"/>
          </p:cNvSpPr>
          <p:nvPr>
            <p:ph type="sldNum" sz="quarter" idx="12"/>
          </p:nvPr>
        </p:nvSpPr>
        <p:spPr/>
        <p:txBody>
          <a:bodyPr/>
          <a:lstStyle>
            <a:extLst/>
          </a:lstStyle>
          <a:p>
            <a:fld id="{D2E57653-3E58-4892-A7ED-712530ACC680}" type="slidenum">
              <a:rPr kumimoji="0" lang="en-US" smtClean="0"/>
              <a:pPr/>
              <a:t>‹#›</a:t>
            </a:fld>
            <a:endParaRPr kumimoji="0" lang="en-US" dirty="0"/>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7D978689-48B4-471A-B3CA-2380FFAFBEEF}" type="datetime1">
              <a:rPr lang="en-US" smtClean="0"/>
              <a:t>5/4/2013</a:t>
            </a:fld>
            <a:endParaRPr lang="en-US" dirty="0"/>
          </a:p>
        </p:txBody>
      </p:sp>
      <p:sp>
        <p:nvSpPr>
          <p:cNvPr id="4" name="Footer Placeholder 3"/>
          <p:cNvSpPr>
            <a:spLocks noGrp="1"/>
          </p:cNvSpPr>
          <p:nvPr>
            <p:ph type="ftr" sz="quarter" idx="11"/>
          </p:nvPr>
        </p:nvSpPr>
        <p:spPr/>
        <p:txBody>
          <a:bodyPr/>
          <a:lstStyle>
            <a:extLst/>
          </a:lstStyle>
          <a:p>
            <a:endParaRPr kumimoji="0" lang="en-US" dirty="0"/>
          </a:p>
        </p:txBody>
      </p:sp>
      <p:sp>
        <p:nvSpPr>
          <p:cNvPr id="5" name="Slide Number Placeholder 4"/>
          <p:cNvSpPr>
            <a:spLocks noGrp="1"/>
          </p:cNvSpPr>
          <p:nvPr>
            <p:ph type="sldNum" sz="quarter" idx="12"/>
          </p:nvPr>
        </p:nvSpPr>
        <p:spPr/>
        <p:txBody>
          <a:bodyPr/>
          <a:lstStyle>
            <a:extLst/>
          </a:lstStyle>
          <a:p>
            <a:fld id="{D2E57653-3E58-4892-A7ED-712530ACC680}" type="slidenum">
              <a:rPr kumimoji="0" lang="en-US" smtClean="0"/>
              <a:pPr/>
              <a:t>‹#›</a:t>
            </a:fld>
            <a:endParaRPr kumimoji="0"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0E786A66-375D-4E07-A871-442A75B4AD9D}" type="datetime1">
              <a:rPr lang="en-US" smtClean="0"/>
              <a:t>5/4/2013</a:t>
            </a:fld>
            <a:endParaRPr lang="en-US" dirty="0"/>
          </a:p>
        </p:txBody>
      </p:sp>
      <p:sp>
        <p:nvSpPr>
          <p:cNvPr id="3" name="Footer Placeholder 2"/>
          <p:cNvSpPr>
            <a:spLocks noGrp="1"/>
          </p:cNvSpPr>
          <p:nvPr>
            <p:ph type="ftr" sz="quarter" idx="11"/>
          </p:nvPr>
        </p:nvSpPr>
        <p:spPr/>
        <p:txBody>
          <a:bodyPr/>
          <a:lstStyle>
            <a:extLst/>
          </a:lstStyle>
          <a:p>
            <a:endParaRPr kumimoji="0" lang="en-US" dirty="0"/>
          </a:p>
        </p:txBody>
      </p:sp>
      <p:sp>
        <p:nvSpPr>
          <p:cNvPr id="4" name="Slide Number Placeholder 3"/>
          <p:cNvSpPr>
            <a:spLocks noGrp="1"/>
          </p:cNvSpPr>
          <p:nvPr>
            <p:ph type="sldNum" sz="quarter" idx="12"/>
          </p:nvPr>
        </p:nvSpPr>
        <p:spPr/>
        <p:txBody>
          <a:bodyPr/>
          <a:lstStyle>
            <a:extLst/>
          </a:lstStyle>
          <a:p>
            <a:fld id="{D2E57653-3E58-4892-A7ED-712530ACC680}" type="slidenum">
              <a:rPr kumimoji="0" lang="en-US" smtClean="0"/>
              <a:pPr/>
              <a:t>‹#›</a:t>
            </a:fld>
            <a:endParaRPr kumimoji="0"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l">
              <a:buNone/>
              <a:defRPr sz="3600" b="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9E0E45A-0A0C-4591-8C0A-02D09D5A1D76}" type="datetime1">
              <a:rPr lang="en-US" smtClean="0"/>
              <a:t>5/4/2013</a:t>
            </a:fld>
            <a:endParaRPr lang="en-US" dirty="0"/>
          </a:p>
        </p:txBody>
      </p:sp>
      <p:sp>
        <p:nvSpPr>
          <p:cNvPr id="6" name="Footer Placeholder 5"/>
          <p:cNvSpPr>
            <a:spLocks noGrp="1"/>
          </p:cNvSpPr>
          <p:nvPr>
            <p:ph type="ftr" sz="quarter" idx="11"/>
          </p:nvPr>
        </p:nvSpPr>
        <p:spPr/>
        <p:txBody>
          <a:bodyPr/>
          <a:lstStyle>
            <a:extLst/>
          </a:lstStyle>
          <a:p>
            <a:endParaRPr kumimoji="0" lang="en-US" dirty="0"/>
          </a:p>
        </p:txBody>
      </p:sp>
      <p:sp>
        <p:nvSpPr>
          <p:cNvPr id="7" name="Slide Number Placeholder 6"/>
          <p:cNvSpPr>
            <a:spLocks noGrp="1"/>
          </p:cNvSpPr>
          <p:nvPr>
            <p:ph type="sldNum" sz="quarter" idx="12"/>
          </p:nvPr>
        </p:nvSpPr>
        <p:spPr/>
        <p:txBody>
          <a:bodyPr/>
          <a:lstStyle>
            <a:extLst/>
          </a:lstStyle>
          <a:p>
            <a:fld id="{D2E57653-3E58-4892-A7ED-712530ACC680}" type="slidenum">
              <a:rPr kumimoji="0" lang="en-US" smtClean="0"/>
              <a:pPr/>
              <a:t>‹#›</a:t>
            </a:fld>
            <a:endParaRPr kumimoji="0"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cxnSp>
        <p:nvCxnSpPr>
          <p:cNvPr id="9" name="Straight Connector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 9"/>
          <p:cNvGrpSpPr/>
          <p:nvPr/>
        </p:nvGrpSpPr>
        <p:grpSpPr>
          <a:xfrm rot="5400000">
            <a:off x="8514581" y="1219200"/>
            <a:ext cx="132763" cy="128466"/>
            <a:chOff x="6668087" y="1297746"/>
            <a:chExt cx="161840" cy="156602"/>
          </a:xfrm>
        </p:grpSpPr>
        <p:cxnSp>
          <p:nvCxnSpPr>
            <p:cNvPr id="15" name="Straight Connector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n-US" dirty="0" smtClean="0"/>
              <a:t>Click icon to add picture</a:t>
            </a:r>
            <a:endParaRPr kumimoji="0" lang="en-US" dirty="0"/>
          </a:p>
        </p:txBody>
      </p:sp>
      <p:sp>
        <p:nvSpPr>
          <p:cNvPr id="4" name="Text Placeholder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grpSp>
        <p:nvGrpSpPr>
          <p:cNvPr id="14" name="Group 13"/>
          <p:cNvGrpSpPr/>
          <p:nvPr/>
        </p:nvGrpSpPr>
        <p:grpSpPr>
          <a:xfrm rot="5400000">
            <a:off x="8666981" y="1371600"/>
            <a:ext cx="132763" cy="128466"/>
            <a:chOff x="6668087" y="1297746"/>
            <a:chExt cx="161840" cy="156602"/>
          </a:xfrm>
        </p:grpSpPr>
        <p:cxnSp>
          <p:nvCxnSpPr>
            <p:cNvPr id="11" name="Straight Connector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rot="5400000">
            <a:off x="8320088" y="1474763"/>
            <a:ext cx="132763" cy="128466"/>
            <a:chOff x="6668087" y="1297746"/>
            <a:chExt cx="161840" cy="156602"/>
          </a:xfrm>
        </p:grpSpPr>
        <p:cxnSp>
          <p:nvCxnSpPr>
            <p:cNvPr id="19" name="Straight Connector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Date Placeholder 4"/>
          <p:cNvSpPr>
            <a:spLocks noGrp="1"/>
          </p:cNvSpPr>
          <p:nvPr>
            <p:ph type="dt" sz="half" idx="10"/>
          </p:nvPr>
        </p:nvSpPr>
        <p:spPr>
          <a:xfrm>
            <a:off x="6477000" y="55499"/>
            <a:ext cx="2133600" cy="365125"/>
          </a:xfrm>
        </p:spPr>
        <p:txBody>
          <a:bodyPr/>
          <a:lstStyle>
            <a:extLst/>
          </a:lstStyle>
          <a:p>
            <a:fld id="{1EBA0703-A4C1-41AA-88C7-1B6C477A3BAC}" type="datetime1">
              <a:rPr lang="en-US" smtClean="0"/>
              <a:t>5/4/2013</a:t>
            </a:fld>
            <a:endParaRPr lang="en-US" dirty="0"/>
          </a:p>
        </p:txBody>
      </p:sp>
      <p:sp>
        <p:nvSpPr>
          <p:cNvPr id="6" name="Footer Placeholder 5"/>
          <p:cNvSpPr>
            <a:spLocks noGrp="1"/>
          </p:cNvSpPr>
          <p:nvPr>
            <p:ph type="ftr" sz="quarter" idx="11"/>
          </p:nvPr>
        </p:nvSpPr>
        <p:spPr>
          <a:xfrm>
            <a:off x="914400" y="55499"/>
            <a:ext cx="5562600" cy="365125"/>
          </a:xfrm>
        </p:spPr>
        <p:txBody>
          <a:bodyPr/>
          <a:lstStyle>
            <a:extLst/>
          </a:lstStyle>
          <a:p>
            <a:endParaRPr kumimoji="0" lang="en-US" dirty="0"/>
          </a:p>
        </p:txBody>
      </p:sp>
      <p:sp>
        <p:nvSpPr>
          <p:cNvPr id="7" name="Slide Number Placeholder 6"/>
          <p:cNvSpPr>
            <a:spLocks noGrp="1"/>
          </p:cNvSpPr>
          <p:nvPr>
            <p:ph type="sldNum" sz="quarter" idx="12"/>
          </p:nvPr>
        </p:nvSpPr>
        <p:spPr>
          <a:xfrm>
            <a:off x="8610600" y="55499"/>
            <a:ext cx="457200" cy="365125"/>
          </a:xfrm>
        </p:spPr>
        <p:txBody>
          <a:bodyPr/>
          <a:lstStyle>
            <a:extLst/>
          </a:lstStyle>
          <a:p>
            <a:fld id="{D2E57653-3E58-4892-A7ED-712530ACC680}" type="slidenum">
              <a:rPr kumimoji="0" lang="en-US" smtClean="0"/>
              <a:pPr/>
              <a:t>‹#›</a:t>
            </a:fld>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Title Placeholder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C7E7AD29-D1E0-4973-8207-086E31196A28}" type="datetime1">
              <a:rPr lang="en-US" smtClean="0"/>
              <a:t>5/4/2013</a:t>
            </a:fld>
            <a:endParaRPr lang="en-US" dirty="0"/>
          </a:p>
        </p:txBody>
      </p:sp>
      <p:sp>
        <p:nvSpPr>
          <p:cNvPr id="3" name="Footer Placeholder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kumimoji="0" lang="en-US" dirty="0"/>
          </a:p>
        </p:txBody>
      </p:sp>
      <p:sp>
        <p:nvSpPr>
          <p:cNvPr id="23" name="Slide Number Placeholder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D2E57653-3E58-4892-A7ED-712530ACC680}" type="slidenum">
              <a:rPr kumimoji="0" lang="en-US" smtClean="0"/>
              <a:pPr/>
              <a:t>‹#›</a:t>
            </a:fld>
            <a:endParaRPr kumimoji="0" lang="en-US" dirty="0"/>
          </a:p>
        </p:txBody>
      </p:sp>
    </p:spTree>
  </p:cSld>
  <p:clrMap bg1="dk1" tx1="lt1" bg2="dk2"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hf hdr="0" ftr="0" dt="0"/>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www.youtube.com/watch?v=w1T8JfGVo-M&amp;feature=related"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www.youtube.com/watch?v=w1T8JfGVo-M&amp;feature=related"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914400" y="1752600"/>
            <a:ext cx="7772400" cy="914400"/>
          </a:xfrm>
        </p:spPr>
        <p:txBody>
          <a:bodyPr>
            <a:normAutofit fontScale="90000"/>
          </a:bodyPr>
          <a:lstStyle/>
          <a:p>
            <a:pPr algn="ctr"/>
            <a:r>
              <a:rPr lang="en-US" sz="6000" dirty="0" smtClean="0">
                <a:solidFill>
                  <a:srgbClr val="FFFF00"/>
                </a:solidFill>
                <a:latin typeface="Arial Black" pitchFamily="34" charset="0"/>
              </a:rPr>
              <a:t>Horseplay</a:t>
            </a:r>
            <a:r>
              <a:rPr lang="en-US" dirty="0" smtClean="0"/>
              <a:t/>
            </a:r>
            <a:br>
              <a:rPr lang="en-US" dirty="0" smtClean="0"/>
            </a:br>
            <a:endParaRPr lang="en-US" dirty="0"/>
          </a:p>
        </p:txBody>
      </p:sp>
      <p:pic>
        <p:nvPicPr>
          <p:cNvPr id="4" name="Picture 6" descr="PA100160"/>
          <p:cNvPicPr>
            <a:picLocks noGrp="1" noChangeAspect="1" noChangeArrowheads="1"/>
          </p:cNvPicPr>
          <p:nvPr>
            <p:ph idx="1"/>
          </p:nvPr>
        </p:nvPicPr>
        <p:blipFill>
          <a:blip r:embed="rId3" cstate="print"/>
          <a:stretch>
            <a:fillRect/>
          </a:stretch>
        </p:blipFill>
        <p:spPr>
          <a:xfrm>
            <a:off x="2948940" y="2682124"/>
            <a:ext cx="3703320" cy="2776451"/>
          </a:xfrm>
        </p:spPr>
      </p:pic>
      <p:sp>
        <p:nvSpPr>
          <p:cNvPr id="2" name="Slide Number Placeholder 1"/>
          <p:cNvSpPr>
            <a:spLocks noGrp="1"/>
          </p:cNvSpPr>
          <p:nvPr>
            <p:ph type="sldNum" sz="quarter" idx="12"/>
          </p:nvPr>
        </p:nvSpPr>
        <p:spPr/>
        <p:txBody>
          <a:bodyPr/>
          <a:lstStyle/>
          <a:p>
            <a:fld id="{D2E57653-3E58-4892-A7ED-712530ACC680}" type="slidenum">
              <a:rPr kumimoji="0" lang="en-US" smtClean="0"/>
              <a:pPr/>
              <a:t>1</a:t>
            </a:fld>
            <a:endParaRPr kumimoji="0"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solidFill>
                  <a:srgbClr val="FFFF00"/>
                </a:solidFill>
                <a:latin typeface="Arial Black" pitchFamily="34" charset="0"/>
                <a:cs typeface="Arial" pitchFamily="34" charset="0"/>
              </a:rPr>
              <a:t>Fatalities</a:t>
            </a:r>
            <a:endParaRPr lang="en-US" dirty="0">
              <a:solidFill>
                <a:srgbClr val="FFFF00"/>
              </a:solidFill>
              <a:latin typeface="Arial Black" pitchFamily="34" charset="0"/>
              <a:cs typeface="Arial" pitchFamily="34" charset="0"/>
            </a:endParaRPr>
          </a:p>
        </p:txBody>
      </p:sp>
      <p:sp>
        <p:nvSpPr>
          <p:cNvPr id="5" name="Content Placeholder 4"/>
          <p:cNvSpPr>
            <a:spLocks noGrp="1"/>
          </p:cNvSpPr>
          <p:nvPr>
            <p:ph idx="1"/>
          </p:nvPr>
        </p:nvSpPr>
        <p:spPr>
          <a:xfrm>
            <a:off x="685800" y="1447800"/>
            <a:ext cx="8153400" cy="5029200"/>
          </a:xfrm>
        </p:spPr>
        <p:txBody>
          <a:bodyPr>
            <a:normAutofit/>
          </a:bodyPr>
          <a:lstStyle/>
          <a:p>
            <a:pPr>
              <a:defRPr/>
            </a:pPr>
            <a:r>
              <a:rPr lang="en-US" dirty="0" smtClean="0">
                <a:latin typeface="Arial" pitchFamily="34" charset="0"/>
                <a:cs typeface="Arial" pitchFamily="34" charset="0"/>
              </a:rPr>
              <a:t>A worker </a:t>
            </a:r>
            <a:r>
              <a:rPr lang="en-US" dirty="0" smtClean="0">
                <a:latin typeface="Arial" pitchFamily="34" charset="0"/>
                <a:cs typeface="Arial" pitchFamily="34" charset="0"/>
              </a:rPr>
              <a:t>was elevated approximately 20 feet above the ground on the forks of </a:t>
            </a:r>
            <a:r>
              <a:rPr lang="en-US" smtClean="0">
                <a:latin typeface="Arial" pitchFamily="34" charset="0"/>
                <a:cs typeface="Arial" pitchFamily="34" charset="0"/>
              </a:rPr>
              <a:t>a </a:t>
            </a:r>
            <a:r>
              <a:rPr lang="en-US" smtClean="0">
                <a:latin typeface="Arial" pitchFamily="34" charset="0"/>
                <a:cs typeface="Arial" pitchFamily="34" charset="0"/>
              </a:rPr>
              <a:t>forklift </a:t>
            </a:r>
            <a:endParaRPr lang="en-US" dirty="0" smtClean="0">
              <a:latin typeface="Arial" pitchFamily="34" charset="0"/>
              <a:cs typeface="Arial" pitchFamily="34" charset="0"/>
            </a:endParaRPr>
          </a:p>
          <a:p>
            <a:pPr>
              <a:defRPr/>
            </a:pPr>
            <a:r>
              <a:rPr lang="en-US" dirty="0" smtClean="0">
                <a:latin typeface="Arial" pitchFamily="34" charset="0"/>
                <a:cs typeface="Arial" pitchFamily="34" charset="0"/>
              </a:rPr>
              <a:t>He was crushed between a concrete overhang and the load backrest of the lift.  According to several eyewitnesses he and his coworker, who was operating the forklift, were "horsing" around when the accident occurred.</a:t>
            </a:r>
          </a:p>
          <a:p>
            <a:pPr>
              <a:lnSpc>
                <a:spcPct val="80000"/>
              </a:lnSpc>
              <a:buNone/>
              <a:defRPr/>
            </a:pPr>
            <a:endParaRPr lang="en-US" sz="3200" dirty="0" smtClean="0"/>
          </a:p>
          <a:p>
            <a:pPr>
              <a:lnSpc>
                <a:spcPct val="80000"/>
              </a:lnSpc>
              <a:buNone/>
              <a:defRPr/>
            </a:pPr>
            <a:endParaRPr lang="en-US" sz="1000" dirty="0" smtClean="0"/>
          </a:p>
          <a:p>
            <a:pPr>
              <a:lnSpc>
                <a:spcPct val="80000"/>
              </a:lnSpc>
              <a:buNone/>
              <a:defRPr/>
            </a:pPr>
            <a:r>
              <a:rPr lang="en-US" sz="800" dirty="0" smtClean="0"/>
              <a:t>Source: U.S. Department of Labor, Bureau of Labor Statistics</a:t>
            </a:r>
            <a:endParaRPr lang="en-US" sz="800" dirty="0" smtClean="0">
              <a:effectLst>
                <a:outerShdw blurRad="38100" dist="38100" dir="2700000" algn="tl">
                  <a:srgbClr val="666633"/>
                </a:outerShdw>
              </a:effectLst>
            </a:endParaRPr>
          </a:p>
        </p:txBody>
      </p:sp>
      <p:grpSp>
        <p:nvGrpSpPr>
          <p:cNvPr id="31" name="Group 30"/>
          <p:cNvGrpSpPr/>
          <p:nvPr/>
        </p:nvGrpSpPr>
        <p:grpSpPr>
          <a:xfrm>
            <a:off x="6934200" y="4572000"/>
            <a:ext cx="1905000" cy="2133600"/>
            <a:chOff x="7010400" y="4724400"/>
            <a:chExt cx="1905000" cy="2133600"/>
          </a:xfrm>
        </p:grpSpPr>
        <p:grpSp>
          <p:nvGrpSpPr>
            <p:cNvPr id="32" name="Group 12"/>
            <p:cNvGrpSpPr>
              <a:grpSpLocks/>
            </p:cNvGrpSpPr>
            <p:nvPr/>
          </p:nvGrpSpPr>
          <p:grpSpPr bwMode="auto">
            <a:xfrm>
              <a:off x="8000995" y="5410200"/>
              <a:ext cx="533399" cy="685800"/>
              <a:chOff x="2208" y="3600"/>
              <a:chExt cx="528" cy="672"/>
            </a:xfrm>
          </p:grpSpPr>
          <p:grpSp>
            <p:nvGrpSpPr>
              <p:cNvPr id="37" name="Group 4"/>
              <p:cNvGrpSpPr>
                <a:grpSpLocks/>
              </p:cNvGrpSpPr>
              <p:nvPr/>
            </p:nvGrpSpPr>
            <p:grpSpPr bwMode="auto">
              <a:xfrm>
                <a:off x="2208" y="3744"/>
                <a:ext cx="528" cy="528"/>
                <a:chOff x="2112" y="3648"/>
                <a:chExt cx="528" cy="528"/>
              </a:xfrm>
            </p:grpSpPr>
            <p:sp>
              <p:nvSpPr>
                <p:cNvPr id="39" name="Line 5"/>
                <p:cNvSpPr>
                  <a:spLocks noChangeShapeType="1"/>
                </p:cNvSpPr>
                <p:nvPr/>
              </p:nvSpPr>
              <p:spPr bwMode="auto">
                <a:xfrm flipH="1">
                  <a:off x="2160" y="3936"/>
                  <a:ext cx="192" cy="240"/>
                </a:xfrm>
                <a:prstGeom prst="line">
                  <a:avLst/>
                </a:prstGeom>
                <a:noFill/>
                <a:ln w="38100">
                  <a:solidFill>
                    <a:schemeClr val="tx1"/>
                  </a:solidFill>
                  <a:round/>
                  <a:headEnd/>
                  <a:tailEnd/>
                </a:ln>
              </p:spPr>
              <p:txBody>
                <a:bodyPr/>
                <a:lstStyle/>
                <a:p>
                  <a:endParaRPr lang="en-US" dirty="0"/>
                </a:p>
              </p:txBody>
            </p:sp>
            <p:sp>
              <p:nvSpPr>
                <p:cNvPr id="40" name="Line 6"/>
                <p:cNvSpPr>
                  <a:spLocks noChangeShapeType="1"/>
                </p:cNvSpPr>
                <p:nvPr/>
              </p:nvSpPr>
              <p:spPr bwMode="auto">
                <a:xfrm flipV="1">
                  <a:off x="2112" y="3696"/>
                  <a:ext cx="192" cy="96"/>
                </a:xfrm>
                <a:prstGeom prst="line">
                  <a:avLst/>
                </a:prstGeom>
                <a:noFill/>
                <a:ln w="38100">
                  <a:solidFill>
                    <a:schemeClr val="tx1"/>
                  </a:solidFill>
                  <a:round/>
                  <a:headEnd/>
                  <a:tailEnd/>
                </a:ln>
              </p:spPr>
              <p:txBody>
                <a:bodyPr/>
                <a:lstStyle/>
                <a:p>
                  <a:endParaRPr lang="en-US" dirty="0"/>
                </a:p>
              </p:txBody>
            </p:sp>
            <p:sp>
              <p:nvSpPr>
                <p:cNvPr id="41" name="Line 7"/>
                <p:cNvSpPr>
                  <a:spLocks noChangeShapeType="1"/>
                </p:cNvSpPr>
                <p:nvPr/>
              </p:nvSpPr>
              <p:spPr bwMode="auto">
                <a:xfrm flipH="1" flipV="1">
                  <a:off x="2448" y="3696"/>
                  <a:ext cx="192" cy="96"/>
                </a:xfrm>
                <a:prstGeom prst="line">
                  <a:avLst/>
                </a:prstGeom>
                <a:noFill/>
                <a:ln w="38100">
                  <a:solidFill>
                    <a:schemeClr val="tx1"/>
                  </a:solidFill>
                  <a:round/>
                  <a:headEnd/>
                  <a:tailEnd/>
                </a:ln>
              </p:spPr>
              <p:txBody>
                <a:bodyPr/>
                <a:lstStyle/>
                <a:p>
                  <a:endParaRPr lang="en-US" dirty="0"/>
                </a:p>
              </p:txBody>
            </p:sp>
            <p:sp>
              <p:nvSpPr>
                <p:cNvPr id="42" name="Line 8"/>
                <p:cNvSpPr>
                  <a:spLocks noChangeShapeType="1"/>
                </p:cNvSpPr>
                <p:nvPr/>
              </p:nvSpPr>
              <p:spPr bwMode="auto">
                <a:xfrm flipH="1" flipV="1">
                  <a:off x="2400" y="3936"/>
                  <a:ext cx="48" cy="240"/>
                </a:xfrm>
                <a:prstGeom prst="line">
                  <a:avLst/>
                </a:prstGeom>
                <a:noFill/>
                <a:ln w="38100">
                  <a:solidFill>
                    <a:schemeClr val="tx1"/>
                  </a:solidFill>
                  <a:round/>
                  <a:headEnd/>
                  <a:tailEnd/>
                </a:ln>
              </p:spPr>
              <p:txBody>
                <a:bodyPr/>
                <a:lstStyle/>
                <a:p>
                  <a:endParaRPr lang="en-US" dirty="0"/>
                </a:p>
              </p:txBody>
            </p:sp>
            <p:sp>
              <p:nvSpPr>
                <p:cNvPr id="43" name="AutoShape 9"/>
                <p:cNvSpPr>
                  <a:spLocks noChangeArrowheads="1"/>
                </p:cNvSpPr>
                <p:nvPr/>
              </p:nvSpPr>
              <p:spPr bwMode="auto">
                <a:xfrm>
                  <a:off x="2304" y="3648"/>
                  <a:ext cx="144" cy="288"/>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rgbClr val="FFCC99"/>
                </a:solidFill>
                <a:ln w="9525">
                  <a:solidFill>
                    <a:schemeClr val="tx1"/>
                  </a:solidFill>
                  <a:miter lim="800000"/>
                  <a:headEnd/>
                  <a:tailEnd/>
                </a:ln>
              </p:spPr>
              <p:txBody>
                <a:bodyPr wrap="none" anchor="ctr"/>
                <a:lstStyle/>
                <a:p>
                  <a:endParaRPr lang="en-US" dirty="0"/>
                </a:p>
              </p:txBody>
            </p:sp>
          </p:grpSp>
          <p:sp>
            <p:nvSpPr>
              <p:cNvPr id="38" name="AutoShape 10"/>
              <p:cNvSpPr>
                <a:spLocks noChangeArrowheads="1"/>
              </p:cNvSpPr>
              <p:nvPr/>
            </p:nvSpPr>
            <p:spPr bwMode="auto">
              <a:xfrm>
                <a:off x="2400" y="3600"/>
                <a:ext cx="144" cy="144"/>
              </a:xfrm>
              <a:prstGeom prst="smileyFace">
                <a:avLst>
                  <a:gd name="adj" fmla="val 4653"/>
                </a:avLst>
              </a:prstGeom>
              <a:solidFill>
                <a:srgbClr val="FFCC99"/>
              </a:solidFill>
              <a:ln w="9525">
                <a:solidFill>
                  <a:schemeClr val="tx1"/>
                </a:solidFill>
                <a:round/>
                <a:headEnd/>
                <a:tailEnd/>
              </a:ln>
            </p:spPr>
            <p:txBody>
              <a:bodyPr wrap="none" anchor="ctr"/>
              <a:lstStyle/>
              <a:p>
                <a:endParaRPr lang="en-US" dirty="0"/>
              </a:p>
            </p:txBody>
          </p:sp>
        </p:grpSp>
        <p:grpSp>
          <p:nvGrpSpPr>
            <p:cNvPr id="33" name="Group 14"/>
            <p:cNvGrpSpPr/>
            <p:nvPr/>
          </p:nvGrpSpPr>
          <p:grpSpPr>
            <a:xfrm>
              <a:off x="7010400" y="4724400"/>
              <a:ext cx="1905000" cy="2133600"/>
              <a:chOff x="7010400" y="4724400"/>
              <a:chExt cx="1905000" cy="2133600"/>
            </a:xfrm>
          </p:grpSpPr>
          <p:pic>
            <p:nvPicPr>
              <p:cNvPr id="34" name="Picture 11" descr="MMj03368200000[1]"/>
              <p:cNvPicPr>
                <a:picLocks noChangeAspect="1" noChangeArrowheads="1" noCrop="1"/>
              </p:cNvPicPr>
              <p:nvPr/>
            </p:nvPicPr>
            <p:blipFill>
              <a:blip r:embed="rId3" cstate="print"/>
              <a:srcRect/>
              <a:stretch>
                <a:fillRect/>
              </a:stretch>
            </p:blipFill>
            <p:spPr bwMode="auto">
              <a:xfrm>
                <a:off x="7010400" y="5548313"/>
                <a:ext cx="1371600" cy="1309687"/>
              </a:xfrm>
              <a:prstGeom prst="rect">
                <a:avLst/>
              </a:prstGeom>
              <a:noFill/>
              <a:ln w="9525">
                <a:noFill/>
                <a:miter lim="800000"/>
                <a:headEnd/>
                <a:tailEnd/>
              </a:ln>
            </p:spPr>
          </p:pic>
          <p:sp>
            <p:nvSpPr>
              <p:cNvPr id="35" name="Rectangle 13"/>
              <p:cNvSpPr>
                <a:spLocks noChangeArrowheads="1"/>
              </p:cNvSpPr>
              <p:nvPr/>
            </p:nvSpPr>
            <p:spPr bwMode="auto">
              <a:xfrm>
                <a:off x="8534400" y="5105400"/>
                <a:ext cx="381000" cy="1447800"/>
              </a:xfrm>
              <a:prstGeom prst="rect">
                <a:avLst/>
              </a:prstGeom>
              <a:solidFill>
                <a:srgbClr val="CCFFCC"/>
              </a:solidFill>
              <a:ln w="9525">
                <a:solidFill>
                  <a:schemeClr val="tx1"/>
                </a:solidFill>
                <a:miter lim="800000"/>
                <a:headEnd/>
                <a:tailEnd/>
              </a:ln>
            </p:spPr>
            <p:txBody>
              <a:bodyPr wrap="none" anchor="ctr"/>
              <a:lstStyle/>
              <a:p>
                <a:endParaRPr lang="en-US" dirty="0"/>
              </a:p>
            </p:txBody>
          </p:sp>
          <p:sp>
            <p:nvSpPr>
              <p:cNvPr id="36" name="AutoShape 14"/>
              <p:cNvSpPr>
                <a:spLocks noChangeArrowheads="1"/>
              </p:cNvSpPr>
              <p:nvPr/>
            </p:nvSpPr>
            <p:spPr bwMode="auto">
              <a:xfrm rot="16200000">
                <a:off x="8305800" y="4495800"/>
                <a:ext cx="381000" cy="838200"/>
              </a:xfrm>
              <a:prstGeom prst="rtTriangle">
                <a:avLst/>
              </a:prstGeom>
              <a:solidFill>
                <a:srgbClr val="C0C0C0"/>
              </a:solidFill>
              <a:ln w="9525">
                <a:solidFill>
                  <a:schemeClr val="tx1"/>
                </a:solidFill>
                <a:miter lim="800000"/>
                <a:headEnd/>
                <a:tailEnd/>
              </a:ln>
            </p:spPr>
            <p:txBody>
              <a:bodyPr wrap="none" anchor="ctr"/>
              <a:lstStyle/>
              <a:p>
                <a:endParaRPr lang="en-US" dirty="0"/>
              </a:p>
            </p:txBody>
          </p:sp>
        </p:grpSp>
      </p:grpSp>
      <p:sp>
        <p:nvSpPr>
          <p:cNvPr id="2" name="Slide Number Placeholder 1"/>
          <p:cNvSpPr>
            <a:spLocks noGrp="1"/>
          </p:cNvSpPr>
          <p:nvPr>
            <p:ph type="sldNum" sz="quarter" idx="12"/>
          </p:nvPr>
        </p:nvSpPr>
        <p:spPr/>
        <p:txBody>
          <a:bodyPr/>
          <a:lstStyle/>
          <a:p>
            <a:fld id="{D2E57653-3E58-4892-A7ED-712530ACC680}" type="slidenum">
              <a:rPr kumimoji="0" lang="en-US" smtClean="0"/>
              <a:pPr/>
              <a:t>10</a:t>
            </a:fld>
            <a:endParaRPr kumimoji="0"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solidFill>
                  <a:srgbClr val="FFFF00"/>
                </a:solidFill>
                <a:latin typeface="Arial Black" pitchFamily="34" charset="0"/>
              </a:rPr>
              <a:t>OSHA Regulations</a:t>
            </a:r>
            <a:endParaRPr lang="en-US" dirty="0">
              <a:solidFill>
                <a:srgbClr val="FFFF00"/>
              </a:solidFill>
              <a:latin typeface="Arial Black" pitchFamily="34" charset="0"/>
            </a:endParaRPr>
          </a:p>
        </p:txBody>
      </p:sp>
      <p:sp>
        <p:nvSpPr>
          <p:cNvPr id="2" name="Content Placeholder 1"/>
          <p:cNvSpPr>
            <a:spLocks noGrp="1"/>
          </p:cNvSpPr>
          <p:nvPr>
            <p:ph idx="1"/>
          </p:nvPr>
        </p:nvSpPr>
        <p:spPr/>
        <p:txBody>
          <a:bodyPr/>
          <a:lstStyle/>
          <a:p>
            <a:r>
              <a:rPr lang="en-US" sz="3200" dirty="0" smtClean="0">
                <a:latin typeface="Arial" pitchFamily="34" charset="0"/>
                <a:cs typeface="Arial" pitchFamily="34" charset="0"/>
              </a:rPr>
              <a:t>1926.21 The employer shall instruct each employee in the recognition and avoidance of unsafe conditions and the regulations applicable to his work environment to control or eliminate any hazards or other exposure to illness or injury.</a:t>
            </a:r>
          </a:p>
          <a:p>
            <a:endParaRPr lang="en-US" dirty="0"/>
          </a:p>
        </p:txBody>
      </p:sp>
      <p:sp>
        <p:nvSpPr>
          <p:cNvPr id="4" name="Slide Number Placeholder 3"/>
          <p:cNvSpPr>
            <a:spLocks noGrp="1"/>
          </p:cNvSpPr>
          <p:nvPr>
            <p:ph type="sldNum" sz="quarter" idx="12"/>
          </p:nvPr>
        </p:nvSpPr>
        <p:spPr/>
        <p:txBody>
          <a:bodyPr/>
          <a:lstStyle/>
          <a:p>
            <a:fld id="{D2E57653-3E58-4892-A7ED-712530ACC680}" type="slidenum">
              <a:rPr kumimoji="0" lang="en-US" smtClean="0"/>
              <a:pPr/>
              <a:t>11</a:t>
            </a:fld>
            <a:endParaRPr kumimoji="0"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solidFill>
                  <a:srgbClr val="FFFF00"/>
                </a:solidFill>
                <a:latin typeface="Arial Black" pitchFamily="34" charset="0"/>
              </a:rPr>
              <a:t>OSHA Regulations</a:t>
            </a:r>
            <a:endParaRPr lang="en-US" dirty="0">
              <a:solidFill>
                <a:srgbClr val="FFFF00"/>
              </a:solidFill>
              <a:latin typeface="Arial Black" pitchFamily="34" charset="0"/>
            </a:endParaRPr>
          </a:p>
        </p:txBody>
      </p:sp>
      <p:sp>
        <p:nvSpPr>
          <p:cNvPr id="2" name="Content Placeholder 1"/>
          <p:cNvSpPr>
            <a:spLocks noGrp="1"/>
          </p:cNvSpPr>
          <p:nvPr>
            <p:ph idx="1"/>
          </p:nvPr>
        </p:nvSpPr>
        <p:spPr/>
        <p:txBody>
          <a:bodyPr/>
          <a:lstStyle/>
          <a:p>
            <a:r>
              <a:rPr lang="en-US" dirty="0" smtClean="0">
                <a:latin typeface="Arial" pitchFamily="34" charset="0"/>
                <a:cs typeface="Arial" pitchFamily="34" charset="0"/>
              </a:rPr>
              <a:t>Title 29 Code of Federal Regulations, Parts 1900-1926 – OSHA - Appendix A to _ 1910.1450</a:t>
            </a:r>
          </a:p>
          <a:p>
            <a:pPr lvl="1"/>
            <a:endParaRPr lang="en-US" dirty="0" smtClean="0">
              <a:latin typeface="Arial" pitchFamily="34" charset="0"/>
              <a:cs typeface="Arial" pitchFamily="34" charset="0"/>
            </a:endParaRPr>
          </a:p>
          <a:p>
            <a:pPr lvl="1"/>
            <a:r>
              <a:rPr lang="en-US" dirty="0" smtClean="0">
                <a:latin typeface="Arial" pitchFamily="34" charset="0"/>
                <a:cs typeface="Arial" pitchFamily="34" charset="0"/>
              </a:rPr>
              <a:t>(g) Horseplay: Avoid practical jokes or other behavior which might confuse, startle or distract another worker (23).</a:t>
            </a:r>
            <a:endParaRPr lang="en-US" b="1" dirty="0" smtClean="0">
              <a:latin typeface="Arial" pitchFamily="34" charset="0"/>
              <a:cs typeface="Arial" pitchFamily="34" charset="0"/>
            </a:endParaRPr>
          </a:p>
          <a:p>
            <a:endParaRPr lang="en-US" dirty="0"/>
          </a:p>
        </p:txBody>
      </p:sp>
      <p:sp>
        <p:nvSpPr>
          <p:cNvPr id="4" name="Slide Number Placeholder 3"/>
          <p:cNvSpPr>
            <a:spLocks noGrp="1"/>
          </p:cNvSpPr>
          <p:nvPr>
            <p:ph type="sldNum" sz="quarter" idx="12"/>
          </p:nvPr>
        </p:nvSpPr>
        <p:spPr/>
        <p:txBody>
          <a:bodyPr/>
          <a:lstStyle/>
          <a:p>
            <a:fld id="{D2E57653-3E58-4892-A7ED-712530ACC680}" type="slidenum">
              <a:rPr kumimoji="0" lang="en-US" smtClean="0"/>
              <a:pPr/>
              <a:t>12</a:t>
            </a:fld>
            <a:endParaRPr kumimoji="0"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solidFill>
                  <a:srgbClr val="FFFF00"/>
                </a:solidFill>
                <a:latin typeface="Arial Black" pitchFamily="34" charset="0"/>
                <a:cs typeface="Arial" pitchFamily="34" charset="0"/>
              </a:rPr>
              <a:t>Safe Work Practices</a:t>
            </a:r>
            <a:endParaRPr lang="en-US" dirty="0">
              <a:solidFill>
                <a:srgbClr val="FFFF00"/>
              </a:solidFill>
              <a:latin typeface="Arial Black" pitchFamily="34" charset="0"/>
              <a:cs typeface="Arial" pitchFamily="34" charset="0"/>
            </a:endParaRPr>
          </a:p>
        </p:txBody>
      </p:sp>
      <p:sp>
        <p:nvSpPr>
          <p:cNvPr id="5" name="Content Placeholder 4"/>
          <p:cNvSpPr>
            <a:spLocks noGrp="1"/>
          </p:cNvSpPr>
          <p:nvPr>
            <p:ph idx="1"/>
          </p:nvPr>
        </p:nvSpPr>
        <p:spPr>
          <a:xfrm>
            <a:off x="838200" y="1600200"/>
            <a:ext cx="7772400" cy="4648200"/>
          </a:xfrm>
        </p:spPr>
        <p:txBody>
          <a:bodyPr>
            <a:normAutofit/>
          </a:bodyPr>
          <a:lstStyle/>
          <a:p>
            <a:pPr>
              <a:lnSpc>
                <a:spcPct val="80000"/>
              </a:lnSpc>
              <a:defRPr/>
            </a:pPr>
            <a:r>
              <a:rPr lang="en-US" dirty="0" smtClean="0">
                <a:latin typeface="Arial" pitchFamily="34" charset="0"/>
                <a:cs typeface="Arial" pitchFamily="34" charset="0"/>
              </a:rPr>
              <a:t>PPE – </a:t>
            </a:r>
          </a:p>
          <a:p>
            <a:pPr>
              <a:lnSpc>
                <a:spcPct val="80000"/>
              </a:lnSpc>
              <a:defRPr/>
            </a:pPr>
            <a:endParaRPr lang="en-US" dirty="0" smtClean="0">
              <a:latin typeface="Arial" pitchFamily="34" charset="0"/>
              <a:cs typeface="Arial" pitchFamily="34" charset="0"/>
            </a:endParaRPr>
          </a:p>
          <a:p>
            <a:pPr>
              <a:lnSpc>
                <a:spcPct val="80000"/>
              </a:lnSpc>
              <a:defRPr/>
            </a:pPr>
            <a:r>
              <a:rPr lang="en-US" dirty="0" smtClean="0">
                <a:latin typeface="Arial" pitchFamily="34" charset="0"/>
                <a:cs typeface="Arial" pitchFamily="34" charset="0"/>
              </a:rPr>
              <a:t>Hardhat </a:t>
            </a:r>
          </a:p>
          <a:p>
            <a:pPr>
              <a:lnSpc>
                <a:spcPct val="80000"/>
              </a:lnSpc>
              <a:defRPr/>
            </a:pPr>
            <a:r>
              <a:rPr lang="en-US" dirty="0" smtClean="0">
                <a:latin typeface="Arial" pitchFamily="34" charset="0"/>
                <a:cs typeface="Arial" pitchFamily="34" charset="0"/>
              </a:rPr>
              <a:t>Safety glasses </a:t>
            </a:r>
          </a:p>
          <a:p>
            <a:pPr>
              <a:lnSpc>
                <a:spcPct val="80000"/>
              </a:lnSpc>
              <a:defRPr/>
            </a:pPr>
            <a:r>
              <a:rPr lang="en-US" dirty="0" smtClean="0">
                <a:latin typeface="Arial" pitchFamily="34" charset="0"/>
                <a:cs typeface="Arial" pitchFamily="34" charset="0"/>
              </a:rPr>
              <a:t>Hearing protection</a:t>
            </a:r>
          </a:p>
          <a:p>
            <a:pPr>
              <a:lnSpc>
                <a:spcPct val="80000"/>
              </a:lnSpc>
              <a:defRPr/>
            </a:pPr>
            <a:r>
              <a:rPr lang="en-US" dirty="0" smtClean="0">
                <a:latin typeface="Arial" pitchFamily="34" charset="0"/>
                <a:cs typeface="Arial" pitchFamily="34" charset="0"/>
              </a:rPr>
              <a:t>Work boots</a:t>
            </a:r>
          </a:p>
          <a:p>
            <a:pPr>
              <a:lnSpc>
                <a:spcPct val="80000"/>
              </a:lnSpc>
              <a:defRPr/>
            </a:pPr>
            <a:r>
              <a:rPr lang="en-US" dirty="0" smtClean="0">
                <a:latin typeface="Arial" pitchFamily="34" charset="0"/>
                <a:cs typeface="Arial" pitchFamily="34" charset="0"/>
              </a:rPr>
              <a:t>Rubber boots</a:t>
            </a:r>
          </a:p>
          <a:p>
            <a:pPr>
              <a:lnSpc>
                <a:spcPct val="80000"/>
              </a:lnSpc>
              <a:defRPr/>
            </a:pPr>
            <a:r>
              <a:rPr lang="en-US" dirty="0" smtClean="0">
                <a:latin typeface="Arial" pitchFamily="34" charset="0"/>
                <a:cs typeface="Arial" pitchFamily="34" charset="0"/>
              </a:rPr>
              <a:t>Gloves</a:t>
            </a:r>
          </a:p>
          <a:p>
            <a:pPr>
              <a:lnSpc>
                <a:spcPct val="80000"/>
              </a:lnSpc>
              <a:defRPr/>
            </a:pPr>
            <a:endParaRPr lang="en-US" dirty="0" smtClean="0">
              <a:latin typeface="Arial" pitchFamily="34" charset="0"/>
              <a:cs typeface="Arial" pitchFamily="34" charset="0"/>
            </a:endParaRPr>
          </a:p>
          <a:p>
            <a:pPr>
              <a:lnSpc>
                <a:spcPct val="80000"/>
              </a:lnSpc>
              <a:defRPr/>
            </a:pPr>
            <a:endParaRPr lang="en-US" sz="3200" dirty="0" smtClean="0"/>
          </a:p>
          <a:p>
            <a:pPr>
              <a:lnSpc>
                <a:spcPct val="80000"/>
              </a:lnSpc>
              <a:defRPr/>
            </a:pPr>
            <a:endParaRPr lang="en-US" sz="3200" dirty="0" smtClean="0"/>
          </a:p>
          <a:p>
            <a:pPr>
              <a:lnSpc>
                <a:spcPct val="80000"/>
              </a:lnSpc>
              <a:defRPr/>
            </a:pPr>
            <a:endParaRPr lang="en-US" sz="3200" dirty="0" smtClean="0"/>
          </a:p>
          <a:p>
            <a:pPr>
              <a:lnSpc>
                <a:spcPct val="80000"/>
              </a:lnSpc>
              <a:buNone/>
              <a:defRPr/>
            </a:pPr>
            <a:endParaRPr lang="en-US" sz="3200" dirty="0" smtClean="0"/>
          </a:p>
          <a:p>
            <a:pPr>
              <a:lnSpc>
                <a:spcPct val="80000"/>
              </a:lnSpc>
              <a:buNone/>
              <a:defRPr/>
            </a:pPr>
            <a:endParaRPr lang="en-US" sz="1000" dirty="0" smtClean="0"/>
          </a:p>
        </p:txBody>
      </p:sp>
      <p:sp>
        <p:nvSpPr>
          <p:cNvPr id="2" name="Slide Number Placeholder 1"/>
          <p:cNvSpPr>
            <a:spLocks noGrp="1"/>
          </p:cNvSpPr>
          <p:nvPr>
            <p:ph type="sldNum" sz="quarter" idx="12"/>
          </p:nvPr>
        </p:nvSpPr>
        <p:spPr/>
        <p:txBody>
          <a:bodyPr/>
          <a:lstStyle/>
          <a:p>
            <a:fld id="{D2E57653-3E58-4892-A7ED-712530ACC680}" type="slidenum">
              <a:rPr kumimoji="0" lang="en-US" smtClean="0"/>
              <a:pPr/>
              <a:t>13</a:t>
            </a:fld>
            <a:endParaRPr kumimoji="0"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solidFill>
                  <a:srgbClr val="FFFF00"/>
                </a:solidFill>
                <a:latin typeface="Arial Black" pitchFamily="34" charset="0"/>
                <a:cs typeface="Arial" pitchFamily="34" charset="0"/>
              </a:rPr>
              <a:t>Safe Work Practices</a:t>
            </a:r>
            <a:endParaRPr lang="en-US" dirty="0">
              <a:solidFill>
                <a:srgbClr val="FFFF00"/>
              </a:solidFill>
              <a:latin typeface="Arial Black" pitchFamily="34" charset="0"/>
              <a:cs typeface="Arial" pitchFamily="34" charset="0"/>
            </a:endParaRPr>
          </a:p>
        </p:txBody>
      </p:sp>
      <p:sp>
        <p:nvSpPr>
          <p:cNvPr id="5" name="Content Placeholder 4"/>
          <p:cNvSpPr>
            <a:spLocks noGrp="1"/>
          </p:cNvSpPr>
          <p:nvPr>
            <p:ph idx="1"/>
          </p:nvPr>
        </p:nvSpPr>
        <p:spPr>
          <a:xfrm>
            <a:off x="838200" y="1600200"/>
            <a:ext cx="7772400" cy="4648200"/>
          </a:xfrm>
        </p:spPr>
        <p:txBody>
          <a:bodyPr>
            <a:normAutofit/>
          </a:bodyPr>
          <a:lstStyle/>
          <a:p>
            <a:pPr>
              <a:lnSpc>
                <a:spcPct val="80000"/>
              </a:lnSpc>
              <a:defRPr/>
            </a:pPr>
            <a:endParaRPr lang="en-US" dirty="0" smtClean="0">
              <a:latin typeface="Arial" pitchFamily="34" charset="0"/>
              <a:cs typeface="Arial" pitchFamily="34" charset="0"/>
            </a:endParaRPr>
          </a:p>
          <a:p>
            <a:pPr>
              <a:lnSpc>
                <a:spcPct val="80000"/>
              </a:lnSpc>
              <a:defRPr/>
            </a:pPr>
            <a:r>
              <a:rPr lang="en-US" dirty="0" smtClean="0">
                <a:latin typeface="Arial" pitchFamily="34" charset="0"/>
                <a:cs typeface="Arial" pitchFamily="34" charset="0"/>
              </a:rPr>
              <a:t>Take every task and job serious when working in any environment</a:t>
            </a:r>
          </a:p>
          <a:p>
            <a:pPr>
              <a:lnSpc>
                <a:spcPct val="80000"/>
              </a:lnSpc>
              <a:defRPr/>
            </a:pPr>
            <a:endParaRPr lang="en-US" dirty="0" smtClean="0">
              <a:latin typeface="Arial" pitchFamily="34" charset="0"/>
              <a:cs typeface="Arial" pitchFamily="34" charset="0"/>
            </a:endParaRPr>
          </a:p>
          <a:p>
            <a:pPr>
              <a:lnSpc>
                <a:spcPct val="80000"/>
              </a:lnSpc>
              <a:defRPr/>
            </a:pPr>
            <a:r>
              <a:rPr lang="en-US" dirty="0" smtClean="0">
                <a:latin typeface="Arial" pitchFamily="34" charset="0"/>
                <a:cs typeface="Arial" pitchFamily="34" charset="0"/>
              </a:rPr>
              <a:t>Stop it or report it. When seeing horseplay, try to stop it. If the horseplay does not stop, report it to a supervisor. A life might be saved.</a:t>
            </a:r>
          </a:p>
          <a:p>
            <a:pPr>
              <a:lnSpc>
                <a:spcPct val="80000"/>
              </a:lnSpc>
              <a:defRPr/>
            </a:pPr>
            <a:endParaRPr lang="en-US" sz="3200" dirty="0" smtClean="0"/>
          </a:p>
          <a:p>
            <a:pPr>
              <a:lnSpc>
                <a:spcPct val="80000"/>
              </a:lnSpc>
              <a:defRPr/>
            </a:pPr>
            <a:endParaRPr lang="en-US" sz="3200" dirty="0" smtClean="0"/>
          </a:p>
          <a:p>
            <a:pPr>
              <a:lnSpc>
                <a:spcPct val="80000"/>
              </a:lnSpc>
              <a:defRPr/>
            </a:pPr>
            <a:endParaRPr lang="en-US" sz="3200" dirty="0" smtClean="0"/>
          </a:p>
          <a:p>
            <a:pPr>
              <a:lnSpc>
                <a:spcPct val="80000"/>
              </a:lnSpc>
              <a:buNone/>
              <a:defRPr/>
            </a:pPr>
            <a:endParaRPr lang="en-US" sz="3200" dirty="0" smtClean="0"/>
          </a:p>
          <a:p>
            <a:pPr>
              <a:lnSpc>
                <a:spcPct val="80000"/>
              </a:lnSpc>
              <a:buNone/>
              <a:defRPr/>
            </a:pPr>
            <a:endParaRPr lang="en-US" sz="1000" dirty="0" smtClean="0"/>
          </a:p>
        </p:txBody>
      </p:sp>
      <p:sp>
        <p:nvSpPr>
          <p:cNvPr id="2" name="Slide Number Placeholder 1"/>
          <p:cNvSpPr>
            <a:spLocks noGrp="1"/>
          </p:cNvSpPr>
          <p:nvPr>
            <p:ph type="sldNum" sz="quarter" idx="12"/>
          </p:nvPr>
        </p:nvSpPr>
        <p:spPr/>
        <p:txBody>
          <a:bodyPr/>
          <a:lstStyle/>
          <a:p>
            <a:fld id="{D2E57653-3E58-4892-A7ED-712530ACC680}" type="slidenum">
              <a:rPr kumimoji="0" lang="en-US" smtClean="0"/>
              <a:pPr/>
              <a:t>14</a:t>
            </a:fld>
            <a:endParaRPr kumimoji="0"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914400" y="1783560"/>
            <a:ext cx="7772400" cy="2764859"/>
          </a:xfrm>
          <a:prstGeom prst="rect">
            <a:avLst/>
          </a:prstGeom>
        </p:spPr>
        <p:txBody>
          <a:bodyPr>
            <a:spAutoFit/>
          </a:bodyPr>
          <a:lstStyle/>
          <a:p>
            <a:pPr algn="ctr">
              <a:buNone/>
              <a:defRPr/>
            </a:pPr>
            <a:r>
              <a:rPr lang="en-US" sz="5400" b="1" cap="all" dirty="0">
                <a:ln/>
                <a:solidFill>
                  <a:srgbClr val="FFFF00"/>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THINK Safety</a:t>
            </a:r>
          </a:p>
          <a:p>
            <a:pPr algn="ctr">
              <a:buNone/>
              <a:defRPr/>
            </a:pPr>
            <a:endParaRPr lang="en-US" sz="5400" b="1" cap="all" dirty="0">
              <a:ln/>
              <a:solidFill>
                <a:srgbClr val="FFFF00"/>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a:p>
            <a:pPr algn="ctr">
              <a:buNone/>
              <a:defRPr/>
            </a:pPr>
            <a:r>
              <a:rPr lang="en-US" sz="5400" b="1" cap="all" dirty="0">
                <a:ln/>
                <a:solidFill>
                  <a:srgbClr val="FFFF00"/>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Work safely</a:t>
            </a:r>
          </a:p>
        </p:txBody>
      </p:sp>
      <p:sp>
        <p:nvSpPr>
          <p:cNvPr id="2" name="Slide Number Placeholder 1"/>
          <p:cNvSpPr>
            <a:spLocks noGrp="1"/>
          </p:cNvSpPr>
          <p:nvPr>
            <p:ph type="sldNum" sz="quarter" idx="12"/>
          </p:nvPr>
        </p:nvSpPr>
        <p:spPr/>
        <p:txBody>
          <a:bodyPr/>
          <a:lstStyle/>
          <a:p>
            <a:fld id="{D2E57653-3E58-4892-A7ED-712530ACC680}" type="slidenum">
              <a:rPr kumimoji="0" lang="en-US" smtClean="0"/>
              <a:pPr/>
              <a:t>15</a:t>
            </a:fld>
            <a:endParaRPr kumimoji="0"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914400" y="685800"/>
            <a:ext cx="7772400" cy="914400"/>
          </a:xfrm>
        </p:spPr>
        <p:txBody>
          <a:bodyPr/>
          <a:lstStyle/>
          <a:p>
            <a:r>
              <a:rPr lang="en-US" dirty="0" smtClean="0">
                <a:solidFill>
                  <a:srgbClr val="FFFF00"/>
                </a:solidFill>
                <a:latin typeface="Arial Black" pitchFamily="34" charset="0"/>
              </a:rPr>
              <a:t>Horseplay – What is it ?</a:t>
            </a:r>
            <a:endParaRPr lang="en-US" dirty="0">
              <a:solidFill>
                <a:srgbClr val="FFFF00"/>
              </a:solidFill>
              <a:latin typeface="Arial Black" pitchFamily="34" charset="0"/>
            </a:endParaRPr>
          </a:p>
        </p:txBody>
      </p:sp>
      <p:sp>
        <p:nvSpPr>
          <p:cNvPr id="6" name="Rectangle 5"/>
          <p:cNvSpPr>
            <a:spLocks noGrp="1" noChangeArrowheads="1"/>
          </p:cNvSpPr>
          <p:nvPr>
            <p:ph idx="1"/>
          </p:nvPr>
        </p:nvSpPr>
        <p:spPr>
          <a:xfrm>
            <a:off x="609600" y="1783560"/>
            <a:ext cx="4800600" cy="4572000"/>
          </a:xfrm>
        </p:spPr>
        <p:txBody>
          <a:bodyPr/>
          <a:lstStyle/>
          <a:p>
            <a:pPr eaLnBrk="1" hangingPunct="1">
              <a:defRPr/>
            </a:pPr>
            <a:r>
              <a:rPr lang="en-US" sz="2700" dirty="0" smtClean="0">
                <a:effectLst>
                  <a:outerShdw blurRad="38100" dist="38100" dir="2700000" algn="tl">
                    <a:srgbClr val="666633"/>
                  </a:outerShdw>
                </a:effectLst>
                <a:latin typeface="Arial" pitchFamily="34" charset="0"/>
                <a:cs typeface="Arial" pitchFamily="34" charset="0"/>
              </a:rPr>
              <a:t>When an individual lacks focus on their current tasks and starts goofing around</a:t>
            </a:r>
          </a:p>
          <a:p>
            <a:pPr eaLnBrk="1" hangingPunct="1">
              <a:buNone/>
              <a:defRPr/>
            </a:pPr>
            <a:endParaRPr lang="en-US" sz="2700" dirty="0" smtClean="0">
              <a:effectLst>
                <a:outerShdw blurRad="38100" dist="38100" dir="2700000" algn="tl">
                  <a:srgbClr val="666633"/>
                </a:outerShdw>
              </a:effectLst>
              <a:latin typeface="Arial" pitchFamily="34" charset="0"/>
              <a:cs typeface="Arial" pitchFamily="34" charset="0"/>
            </a:endParaRPr>
          </a:p>
          <a:p>
            <a:pPr eaLnBrk="1" hangingPunct="1">
              <a:defRPr/>
            </a:pPr>
            <a:r>
              <a:rPr lang="en-US" sz="2700" dirty="0" smtClean="0">
                <a:effectLst>
                  <a:outerShdw blurRad="38100" dist="38100" dir="2700000" algn="tl">
                    <a:srgbClr val="666633"/>
                  </a:outerShdw>
                </a:effectLst>
                <a:latin typeface="Arial" pitchFamily="34" charset="0"/>
                <a:cs typeface="Arial" pitchFamily="34" charset="0"/>
              </a:rPr>
              <a:t>Engaging in a playful manner that usually disregards all safety precautions</a:t>
            </a:r>
          </a:p>
          <a:p>
            <a:pPr eaLnBrk="1" hangingPunct="1">
              <a:lnSpc>
                <a:spcPct val="90000"/>
              </a:lnSpc>
              <a:defRPr/>
            </a:pPr>
            <a:endParaRPr lang="en-US" sz="2700" dirty="0" smtClean="0">
              <a:effectLst>
                <a:outerShdw blurRad="38100" dist="38100" dir="2700000" algn="tl">
                  <a:srgbClr val="666633"/>
                </a:outerShdw>
              </a:effectLst>
            </a:endParaRPr>
          </a:p>
        </p:txBody>
      </p:sp>
      <p:pic>
        <p:nvPicPr>
          <p:cNvPr id="4" name="Picture 6" descr="PA100160"/>
          <p:cNvPicPr>
            <a:picLocks noChangeAspect="1" noChangeArrowheads="1"/>
          </p:cNvPicPr>
          <p:nvPr/>
        </p:nvPicPr>
        <p:blipFill>
          <a:blip r:embed="rId3" cstate="print"/>
          <a:srcRect/>
          <a:stretch>
            <a:fillRect/>
          </a:stretch>
        </p:blipFill>
        <p:spPr>
          <a:xfrm>
            <a:off x="5257800" y="3581400"/>
            <a:ext cx="3473450" cy="2776537"/>
          </a:xfrm>
          <a:prstGeom prst="rect">
            <a:avLst/>
          </a:prstGeom>
        </p:spPr>
      </p:pic>
      <p:sp>
        <p:nvSpPr>
          <p:cNvPr id="2" name="Slide Number Placeholder 1"/>
          <p:cNvSpPr>
            <a:spLocks noGrp="1"/>
          </p:cNvSpPr>
          <p:nvPr>
            <p:ph type="sldNum" sz="quarter" idx="12"/>
          </p:nvPr>
        </p:nvSpPr>
        <p:spPr/>
        <p:txBody>
          <a:bodyPr/>
          <a:lstStyle/>
          <a:p>
            <a:fld id="{D2E57653-3E58-4892-A7ED-712530ACC680}" type="slidenum">
              <a:rPr kumimoji="0" lang="en-US" smtClean="0"/>
              <a:pPr/>
              <a:t>2</a:t>
            </a:fld>
            <a:endParaRPr kumimoji="0"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457200" y="304800"/>
          <a:ext cx="8305800" cy="6553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Oval 2"/>
          <p:cNvSpPr/>
          <p:nvPr/>
        </p:nvSpPr>
        <p:spPr>
          <a:xfrm>
            <a:off x="2743200" y="304800"/>
            <a:ext cx="3810000" cy="3505200"/>
          </a:xfrm>
          <a:prstGeom prst="ellipse">
            <a:avLst/>
          </a:prstGeom>
          <a:solidFill>
            <a:schemeClr val="tx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schemeClr>
              </a:solidFill>
            </a:endParaRPr>
          </a:p>
        </p:txBody>
      </p:sp>
      <p:sp>
        <p:nvSpPr>
          <p:cNvPr id="5" name="TextBox 4"/>
          <p:cNvSpPr txBox="1"/>
          <p:nvPr/>
        </p:nvSpPr>
        <p:spPr>
          <a:xfrm>
            <a:off x="3429000" y="1828800"/>
            <a:ext cx="2590800" cy="523220"/>
          </a:xfrm>
          <a:prstGeom prst="rect">
            <a:avLst/>
          </a:prstGeom>
          <a:noFill/>
        </p:spPr>
        <p:txBody>
          <a:bodyPr wrap="square" rtlCol="0">
            <a:spAutoFit/>
          </a:bodyPr>
          <a:lstStyle/>
          <a:p>
            <a:r>
              <a:rPr lang="en-US" sz="2800" dirty="0" smtClean="0">
                <a:latin typeface="Arial Black" pitchFamily="34" charset="0"/>
              </a:rPr>
              <a:t>HORSEPLAY</a:t>
            </a:r>
            <a:endParaRPr lang="en-US" sz="2800" dirty="0">
              <a:latin typeface="Arial Black" pitchFamily="34" charset="0"/>
            </a:endParaRPr>
          </a:p>
        </p:txBody>
      </p:sp>
      <p:sp>
        <p:nvSpPr>
          <p:cNvPr id="2" name="Slide Number Placeholder 1"/>
          <p:cNvSpPr>
            <a:spLocks noGrp="1"/>
          </p:cNvSpPr>
          <p:nvPr>
            <p:ph type="sldNum" sz="quarter" idx="12"/>
          </p:nvPr>
        </p:nvSpPr>
        <p:spPr/>
        <p:txBody>
          <a:bodyPr/>
          <a:lstStyle/>
          <a:p>
            <a:fld id="{D2E57653-3E58-4892-A7ED-712530ACC680}" type="slidenum">
              <a:rPr kumimoji="0" lang="en-US" smtClean="0"/>
              <a:pPr/>
              <a:t>3</a:t>
            </a:fld>
            <a:endParaRPr kumimoji="0"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solidFill>
                  <a:srgbClr val="FFFF00"/>
                </a:solidFill>
                <a:latin typeface="Arial Black" pitchFamily="34" charset="0"/>
                <a:cs typeface="Arial" pitchFamily="34" charset="0"/>
              </a:rPr>
              <a:t>Examples of Horseplay</a:t>
            </a:r>
            <a:endParaRPr lang="en-US" dirty="0">
              <a:solidFill>
                <a:srgbClr val="FFFF00"/>
              </a:solidFill>
              <a:latin typeface="Arial Black" pitchFamily="34" charset="0"/>
              <a:cs typeface="Arial" pitchFamily="34" charset="0"/>
            </a:endParaRPr>
          </a:p>
        </p:txBody>
      </p:sp>
      <p:sp>
        <p:nvSpPr>
          <p:cNvPr id="2" name="Content Placeholder 1"/>
          <p:cNvSpPr>
            <a:spLocks noGrp="1"/>
          </p:cNvSpPr>
          <p:nvPr>
            <p:ph idx="1"/>
          </p:nvPr>
        </p:nvSpPr>
        <p:spPr/>
        <p:txBody>
          <a:bodyPr>
            <a:normAutofit/>
          </a:bodyPr>
          <a:lstStyle/>
          <a:p>
            <a:r>
              <a:rPr lang="en-US" dirty="0" smtClean="0">
                <a:latin typeface="Arial" pitchFamily="34" charset="0"/>
                <a:cs typeface="Arial" pitchFamily="34" charset="0"/>
              </a:rPr>
              <a:t>Example of Horseplay in Construction</a:t>
            </a:r>
          </a:p>
          <a:p>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p:txBody>
      </p:sp>
      <p:pic>
        <p:nvPicPr>
          <p:cNvPr id="4" name="Picture 3"/>
          <p:cNvPicPr>
            <a:picLocks noChangeAspect="1" noChangeArrowheads="1"/>
          </p:cNvPicPr>
          <p:nvPr/>
        </p:nvPicPr>
        <p:blipFill>
          <a:blip r:embed="rId3" cstate="print"/>
          <a:srcRect l="18103" t="23271" r="44541" b="34028"/>
          <a:stretch>
            <a:fillRect/>
          </a:stretch>
        </p:blipFill>
        <p:spPr bwMode="auto">
          <a:xfrm>
            <a:off x="2819400" y="2895600"/>
            <a:ext cx="3962400" cy="2830830"/>
          </a:xfrm>
          <a:prstGeom prst="rect">
            <a:avLst/>
          </a:prstGeom>
          <a:noFill/>
          <a:ln w="9525">
            <a:noFill/>
            <a:miter lim="800000"/>
            <a:headEnd/>
            <a:tailEnd/>
          </a:ln>
        </p:spPr>
      </p:pic>
      <p:sp>
        <p:nvSpPr>
          <p:cNvPr id="5" name="Rectangle 4"/>
          <p:cNvSpPr/>
          <p:nvPr/>
        </p:nvSpPr>
        <p:spPr>
          <a:xfrm>
            <a:off x="1143000" y="6400800"/>
            <a:ext cx="4572000" cy="215444"/>
          </a:xfrm>
          <a:prstGeom prst="rect">
            <a:avLst/>
          </a:prstGeom>
        </p:spPr>
        <p:txBody>
          <a:bodyPr>
            <a:spAutoFit/>
          </a:bodyPr>
          <a:lstStyle/>
          <a:p>
            <a:r>
              <a:rPr lang="en-US" sz="800" dirty="0" smtClean="0">
                <a:latin typeface="Arial" pitchFamily="34" charset="0"/>
                <a:cs typeface="Arial" pitchFamily="34" charset="0"/>
                <a:hlinkClick r:id="rId4"/>
              </a:rPr>
              <a:t>Source :   http://www.youtube.com/watch?v=w1T8JfGVo-M&amp;feature=related</a:t>
            </a:r>
            <a:endParaRPr lang="en-US" sz="800" dirty="0" smtClean="0">
              <a:latin typeface="Arial" pitchFamily="34" charset="0"/>
              <a:cs typeface="Arial" pitchFamily="34" charset="0"/>
            </a:endParaRPr>
          </a:p>
        </p:txBody>
      </p:sp>
      <p:sp>
        <p:nvSpPr>
          <p:cNvPr id="6" name="Slide Number Placeholder 5"/>
          <p:cNvSpPr>
            <a:spLocks noGrp="1"/>
          </p:cNvSpPr>
          <p:nvPr>
            <p:ph type="sldNum" sz="quarter" idx="12"/>
          </p:nvPr>
        </p:nvSpPr>
        <p:spPr/>
        <p:txBody>
          <a:bodyPr/>
          <a:lstStyle/>
          <a:p>
            <a:fld id="{D2E57653-3E58-4892-A7ED-712530ACC680}" type="slidenum">
              <a:rPr kumimoji="0" lang="en-US" smtClean="0"/>
              <a:pPr/>
              <a:t>4</a:t>
            </a:fld>
            <a:endParaRPr kumimoji="0"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solidFill>
                  <a:srgbClr val="FFFF00"/>
                </a:solidFill>
                <a:latin typeface="Arial Black" pitchFamily="34" charset="0"/>
                <a:cs typeface="Arial" pitchFamily="34" charset="0"/>
              </a:rPr>
              <a:t>How is it Reported ?</a:t>
            </a:r>
            <a:endParaRPr lang="en-US" dirty="0">
              <a:solidFill>
                <a:srgbClr val="FFFF00"/>
              </a:solidFill>
              <a:latin typeface="Arial Black" pitchFamily="34" charset="0"/>
              <a:cs typeface="Arial" pitchFamily="34" charset="0"/>
            </a:endParaRPr>
          </a:p>
        </p:txBody>
      </p:sp>
      <p:sp>
        <p:nvSpPr>
          <p:cNvPr id="2" name="Content Placeholder 1"/>
          <p:cNvSpPr>
            <a:spLocks noGrp="1"/>
          </p:cNvSpPr>
          <p:nvPr>
            <p:ph idx="1"/>
          </p:nvPr>
        </p:nvSpPr>
        <p:spPr/>
        <p:txBody>
          <a:bodyPr>
            <a:normAutofit lnSpcReduction="10000"/>
          </a:bodyPr>
          <a:lstStyle/>
          <a:p>
            <a:pPr>
              <a:lnSpc>
                <a:spcPct val="150000"/>
              </a:lnSpc>
              <a:defRPr/>
            </a:pPr>
            <a:r>
              <a:rPr lang="en-US" sz="2700" dirty="0" smtClean="0">
                <a:effectLst>
                  <a:outerShdw blurRad="38100" dist="38100" dir="2700000" algn="tl">
                    <a:srgbClr val="666633"/>
                  </a:outerShdw>
                </a:effectLst>
                <a:latin typeface="Arial" pitchFamily="34" charset="0"/>
                <a:cs typeface="Arial" pitchFamily="34" charset="0"/>
              </a:rPr>
              <a:t>OSHA Reporting Requirements specify that all injuries sustained from horseplay are reported under the injury sustained. There is no ‘horseplay’ category:</a:t>
            </a:r>
            <a:endParaRPr lang="en-US" sz="2700" dirty="0" smtClean="0">
              <a:effectLst>
                <a:outerShdw blurRad="38100" dist="38100" dir="2700000" algn="tl">
                  <a:srgbClr val="666633"/>
                </a:outerShdw>
              </a:effectLst>
            </a:endParaRPr>
          </a:p>
          <a:p>
            <a:pPr lvl="1">
              <a:lnSpc>
                <a:spcPct val="150000"/>
              </a:lnSpc>
              <a:defRPr/>
            </a:pPr>
            <a:endParaRPr lang="en-US" sz="2200" dirty="0" smtClean="0">
              <a:effectLst>
                <a:outerShdw blurRad="38100" dist="38100" dir="2700000" algn="tl">
                  <a:srgbClr val="666633"/>
                </a:outerShdw>
              </a:effectLst>
            </a:endParaRPr>
          </a:p>
          <a:p>
            <a:pPr lvl="1">
              <a:lnSpc>
                <a:spcPct val="150000"/>
              </a:lnSpc>
              <a:defRPr/>
            </a:pPr>
            <a:r>
              <a:rPr lang="en-US" sz="2200" dirty="0" smtClean="0">
                <a:effectLst>
                  <a:outerShdw blurRad="38100" dist="38100" dir="2700000" algn="tl">
                    <a:srgbClr val="666633"/>
                  </a:outerShdw>
                </a:effectLst>
                <a:latin typeface="Arial" pitchFamily="34" charset="0"/>
                <a:cs typeface="Arial" pitchFamily="34" charset="0"/>
              </a:rPr>
              <a:t>Example: Two workers were slap-boxing on a roof. One worker stepped off the roof and sustained a fall injury. The injury was then reported as a fall.</a:t>
            </a:r>
          </a:p>
          <a:p>
            <a:endParaRPr lang="en-US" dirty="0"/>
          </a:p>
        </p:txBody>
      </p:sp>
      <p:sp>
        <p:nvSpPr>
          <p:cNvPr id="4" name="Slide Number Placeholder 3"/>
          <p:cNvSpPr>
            <a:spLocks noGrp="1"/>
          </p:cNvSpPr>
          <p:nvPr>
            <p:ph type="sldNum" sz="quarter" idx="12"/>
          </p:nvPr>
        </p:nvSpPr>
        <p:spPr/>
        <p:txBody>
          <a:bodyPr/>
          <a:lstStyle/>
          <a:p>
            <a:fld id="{D2E57653-3E58-4892-A7ED-712530ACC680}" type="slidenum">
              <a:rPr kumimoji="0" lang="en-US" smtClean="0"/>
              <a:pPr/>
              <a:t>5</a:t>
            </a:fld>
            <a:endParaRPr kumimoji="0"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solidFill>
                  <a:srgbClr val="FFFF00"/>
                </a:solidFill>
                <a:latin typeface="Arial Black" pitchFamily="34" charset="0"/>
                <a:cs typeface="Arial" pitchFamily="34" charset="0"/>
              </a:rPr>
              <a:t>Injuries</a:t>
            </a:r>
            <a:endParaRPr lang="en-US" dirty="0">
              <a:solidFill>
                <a:srgbClr val="FFFF00"/>
              </a:solidFill>
              <a:latin typeface="Arial Black" pitchFamily="34" charset="0"/>
              <a:cs typeface="Arial" pitchFamily="34" charset="0"/>
            </a:endParaRPr>
          </a:p>
        </p:txBody>
      </p:sp>
      <p:sp>
        <p:nvSpPr>
          <p:cNvPr id="2" name="Content Placeholder 1"/>
          <p:cNvSpPr>
            <a:spLocks noGrp="1"/>
          </p:cNvSpPr>
          <p:nvPr>
            <p:ph idx="1"/>
          </p:nvPr>
        </p:nvSpPr>
        <p:spPr>
          <a:xfrm>
            <a:off x="914400" y="1783560"/>
            <a:ext cx="7772400" cy="2331240"/>
          </a:xfrm>
        </p:spPr>
        <p:txBody>
          <a:bodyPr/>
          <a:lstStyle/>
          <a:p>
            <a:r>
              <a:rPr lang="en-US" sz="3200" dirty="0" smtClean="0">
                <a:latin typeface="Arial" pitchFamily="34" charset="0"/>
                <a:cs typeface="Arial" pitchFamily="34" charset="0"/>
              </a:rPr>
              <a:t>Horseplay has become an increasing problem.  The ability to film stunts and display them on video sites such as </a:t>
            </a:r>
            <a:r>
              <a:rPr lang="en-US" sz="3200" dirty="0" err="1" smtClean="0">
                <a:latin typeface="Arial" pitchFamily="34" charset="0"/>
                <a:cs typeface="Arial" pitchFamily="34" charset="0"/>
              </a:rPr>
              <a:t>Youtube</a:t>
            </a:r>
            <a:r>
              <a:rPr lang="en-US" sz="3200" dirty="0" smtClean="0">
                <a:latin typeface="Arial" pitchFamily="34" charset="0"/>
                <a:cs typeface="Arial" pitchFamily="34" charset="0"/>
              </a:rPr>
              <a:t> has increased this practice.</a:t>
            </a:r>
            <a:endParaRPr lang="en-US" sz="3200" dirty="0" smtClean="0">
              <a:latin typeface="Arial" pitchFamily="34" charset="0"/>
              <a:cs typeface="Arial" pitchFamily="34" charset="0"/>
            </a:endParaRPr>
          </a:p>
          <a:p>
            <a:endParaRPr lang="en-US" dirty="0"/>
          </a:p>
        </p:txBody>
      </p:sp>
      <p:pic>
        <p:nvPicPr>
          <p:cNvPr id="4" name="Picture 3"/>
          <p:cNvPicPr>
            <a:picLocks noChangeAspect="1" noChangeArrowheads="1"/>
          </p:cNvPicPr>
          <p:nvPr/>
        </p:nvPicPr>
        <p:blipFill>
          <a:blip r:embed="rId3" cstate="print"/>
          <a:srcRect l="18103" t="23271" r="44541" b="44545"/>
          <a:stretch>
            <a:fillRect/>
          </a:stretch>
        </p:blipFill>
        <p:spPr bwMode="auto">
          <a:xfrm>
            <a:off x="3276600" y="4038600"/>
            <a:ext cx="3962400" cy="2133600"/>
          </a:xfrm>
          <a:prstGeom prst="rect">
            <a:avLst/>
          </a:prstGeom>
          <a:noFill/>
          <a:ln w="9525">
            <a:noFill/>
            <a:miter lim="800000"/>
            <a:headEnd/>
            <a:tailEnd/>
          </a:ln>
        </p:spPr>
      </p:pic>
      <p:sp>
        <p:nvSpPr>
          <p:cNvPr id="6" name="Rectangle 5"/>
          <p:cNvSpPr/>
          <p:nvPr/>
        </p:nvSpPr>
        <p:spPr>
          <a:xfrm>
            <a:off x="1371600" y="6477000"/>
            <a:ext cx="4572000" cy="215444"/>
          </a:xfrm>
          <a:prstGeom prst="rect">
            <a:avLst/>
          </a:prstGeom>
        </p:spPr>
        <p:txBody>
          <a:bodyPr>
            <a:spAutoFit/>
          </a:bodyPr>
          <a:lstStyle/>
          <a:p>
            <a:r>
              <a:rPr lang="en-US" sz="800" dirty="0" smtClean="0">
                <a:latin typeface="Arial" pitchFamily="34" charset="0"/>
                <a:cs typeface="Arial" pitchFamily="34" charset="0"/>
                <a:hlinkClick r:id="rId4"/>
              </a:rPr>
              <a:t>Source :   http://www.youtube.com/watch?v=w1T8JfGVo-M&amp;feature=related</a:t>
            </a:r>
            <a:endParaRPr lang="en-US" sz="800" dirty="0" smtClean="0">
              <a:latin typeface="Arial" pitchFamily="34" charset="0"/>
              <a:cs typeface="Arial" pitchFamily="34" charset="0"/>
            </a:endParaRPr>
          </a:p>
        </p:txBody>
      </p:sp>
      <p:sp>
        <p:nvSpPr>
          <p:cNvPr id="5" name="Slide Number Placeholder 4"/>
          <p:cNvSpPr>
            <a:spLocks noGrp="1"/>
          </p:cNvSpPr>
          <p:nvPr>
            <p:ph type="sldNum" sz="quarter" idx="12"/>
          </p:nvPr>
        </p:nvSpPr>
        <p:spPr/>
        <p:txBody>
          <a:bodyPr/>
          <a:lstStyle/>
          <a:p>
            <a:fld id="{D2E57653-3E58-4892-A7ED-712530ACC680}" type="slidenum">
              <a:rPr kumimoji="0" lang="en-US" smtClean="0"/>
              <a:pPr/>
              <a:t>6</a:t>
            </a:fld>
            <a:endParaRPr kumimoji="0"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solidFill>
                  <a:srgbClr val="FFFF00"/>
                </a:solidFill>
                <a:latin typeface="Arial Black" pitchFamily="34" charset="0"/>
              </a:rPr>
              <a:t>Fatalities</a:t>
            </a:r>
            <a:endParaRPr lang="en-US" dirty="0">
              <a:solidFill>
                <a:srgbClr val="FFFF00"/>
              </a:solidFill>
              <a:latin typeface="Arial Black" pitchFamily="34" charset="0"/>
            </a:endParaRPr>
          </a:p>
        </p:txBody>
      </p:sp>
      <p:sp>
        <p:nvSpPr>
          <p:cNvPr id="5" name="Content Placeholder 4"/>
          <p:cNvSpPr>
            <a:spLocks noGrp="1"/>
          </p:cNvSpPr>
          <p:nvPr>
            <p:ph idx="1"/>
          </p:nvPr>
        </p:nvSpPr>
        <p:spPr>
          <a:xfrm>
            <a:off x="914400" y="2362200"/>
            <a:ext cx="7772400" cy="3993360"/>
          </a:xfrm>
        </p:spPr>
        <p:txBody>
          <a:bodyPr/>
          <a:lstStyle/>
          <a:p>
            <a:pPr>
              <a:lnSpc>
                <a:spcPct val="150000"/>
              </a:lnSpc>
            </a:pPr>
            <a:r>
              <a:rPr lang="en-US" dirty="0" smtClean="0">
                <a:latin typeface="Arial" pitchFamily="34" charset="0"/>
                <a:cs typeface="Arial" pitchFamily="34" charset="0"/>
              </a:rPr>
              <a:t>A total of three deaths can be linked specifically to horseplay through the </a:t>
            </a:r>
            <a:r>
              <a:rPr lang="en-US" dirty="0" smtClean="0">
                <a:latin typeface="Arial" pitchFamily="34" charset="0"/>
                <a:cs typeface="Arial" pitchFamily="34" charset="0"/>
              </a:rPr>
              <a:t>OSHA-investigated </a:t>
            </a:r>
            <a:r>
              <a:rPr lang="en-US" dirty="0" smtClean="0">
                <a:latin typeface="Arial" pitchFamily="34" charset="0"/>
                <a:cs typeface="Arial" pitchFamily="34" charset="0"/>
              </a:rPr>
              <a:t>Fatalities from 1990 </a:t>
            </a:r>
            <a:r>
              <a:rPr lang="en-US" dirty="0" smtClean="0">
                <a:latin typeface="Arial" pitchFamily="34" charset="0"/>
                <a:cs typeface="Arial" pitchFamily="34" charset="0"/>
              </a:rPr>
              <a:t>thru </a:t>
            </a:r>
            <a:r>
              <a:rPr lang="en-US" dirty="0" smtClean="0">
                <a:latin typeface="Arial" pitchFamily="34" charset="0"/>
                <a:cs typeface="Arial" pitchFamily="34" charset="0"/>
              </a:rPr>
              <a:t>2007</a:t>
            </a:r>
          </a:p>
          <a:p>
            <a:endParaRPr lang="en-US" dirty="0"/>
          </a:p>
        </p:txBody>
      </p:sp>
      <p:sp>
        <p:nvSpPr>
          <p:cNvPr id="2" name="Slide Number Placeholder 1"/>
          <p:cNvSpPr>
            <a:spLocks noGrp="1"/>
          </p:cNvSpPr>
          <p:nvPr>
            <p:ph type="sldNum" sz="quarter" idx="12"/>
          </p:nvPr>
        </p:nvSpPr>
        <p:spPr/>
        <p:txBody>
          <a:bodyPr/>
          <a:lstStyle/>
          <a:p>
            <a:fld id="{D2E57653-3E58-4892-A7ED-712530ACC680}" type="slidenum">
              <a:rPr kumimoji="0" lang="en-US" smtClean="0"/>
              <a:pPr/>
              <a:t>7</a:t>
            </a:fld>
            <a:endParaRPr kumimoji="0"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solidFill>
                  <a:srgbClr val="FFFF00"/>
                </a:solidFill>
                <a:latin typeface="Arial Black" pitchFamily="34" charset="0"/>
                <a:cs typeface="Arial" pitchFamily="34" charset="0"/>
              </a:rPr>
              <a:t>Fatalities</a:t>
            </a:r>
            <a:endParaRPr lang="en-US" dirty="0">
              <a:solidFill>
                <a:srgbClr val="FFFF00"/>
              </a:solidFill>
              <a:latin typeface="Arial Black" pitchFamily="34" charset="0"/>
              <a:cs typeface="Arial" pitchFamily="34" charset="0"/>
            </a:endParaRPr>
          </a:p>
        </p:txBody>
      </p:sp>
      <p:sp>
        <p:nvSpPr>
          <p:cNvPr id="5" name="Content Placeholder 4"/>
          <p:cNvSpPr>
            <a:spLocks noGrp="1"/>
          </p:cNvSpPr>
          <p:nvPr>
            <p:ph idx="1"/>
          </p:nvPr>
        </p:nvSpPr>
        <p:spPr>
          <a:xfrm>
            <a:off x="762000" y="1295400"/>
            <a:ext cx="7772400" cy="5334000"/>
          </a:xfrm>
        </p:spPr>
        <p:txBody>
          <a:bodyPr>
            <a:noAutofit/>
          </a:bodyPr>
          <a:lstStyle/>
          <a:p>
            <a:pPr marL="609600" indent="-609600">
              <a:lnSpc>
                <a:spcPct val="110000"/>
              </a:lnSpc>
              <a:defRPr/>
            </a:pPr>
            <a:r>
              <a:rPr lang="en-US" sz="2800" dirty="0" smtClean="0">
                <a:effectLst>
                  <a:outerShdw blurRad="38100" dist="38100" dir="2700000" algn="tl">
                    <a:srgbClr val="666633"/>
                  </a:outerShdw>
                </a:effectLst>
                <a:latin typeface="Arial" pitchFamily="34" charset="0"/>
                <a:cs typeface="Arial" pitchFamily="34" charset="0"/>
              </a:rPr>
              <a:t>A worker </a:t>
            </a:r>
            <a:r>
              <a:rPr lang="en-US" sz="2800" dirty="0" smtClean="0">
                <a:effectLst>
                  <a:outerShdw blurRad="38100" dist="38100" dir="2700000" algn="tl">
                    <a:srgbClr val="666633"/>
                  </a:outerShdw>
                </a:effectLst>
                <a:latin typeface="Arial" pitchFamily="34" charset="0"/>
                <a:cs typeface="Arial" pitchFamily="34" charset="0"/>
              </a:rPr>
              <a:t>was standing on </a:t>
            </a:r>
            <a:r>
              <a:rPr lang="en-US" sz="2800" dirty="0" smtClean="0">
                <a:effectLst>
                  <a:outerShdw blurRad="38100" dist="38100" dir="2700000" algn="tl">
                    <a:srgbClr val="666633"/>
                  </a:outerShdw>
                </a:effectLst>
                <a:latin typeface="Arial" pitchFamily="34" charset="0"/>
                <a:cs typeface="Arial" pitchFamily="34" charset="0"/>
              </a:rPr>
              <a:t>a tractor </a:t>
            </a:r>
            <a:r>
              <a:rPr lang="en-US" sz="2800" dirty="0" smtClean="0">
                <a:effectLst>
                  <a:outerShdw blurRad="38100" dist="38100" dir="2700000" algn="tl">
                    <a:srgbClr val="666633"/>
                  </a:outerShdw>
                </a:effectLst>
                <a:latin typeface="Arial" pitchFamily="34" charset="0"/>
                <a:cs typeface="Arial" pitchFamily="34" charset="0"/>
              </a:rPr>
              <a:t>battery box playing with the controls</a:t>
            </a:r>
          </a:p>
          <a:p>
            <a:pPr marL="609600" indent="-609600">
              <a:lnSpc>
                <a:spcPct val="110000"/>
              </a:lnSpc>
              <a:defRPr/>
            </a:pPr>
            <a:r>
              <a:rPr lang="en-US" sz="2800" dirty="0" smtClean="0">
                <a:effectLst>
                  <a:outerShdw blurRad="38100" dist="38100" dir="2700000" algn="tl">
                    <a:srgbClr val="666633"/>
                  </a:outerShdw>
                </a:effectLst>
                <a:latin typeface="Arial" pitchFamily="34" charset="0"/>
                <a:cs typeface="Arial" pitchFamily="34" charset="0"/>
              </a:rPr>
              <a:t>Driver warned the </a:t>
            </a:r>
            <a:r>
              <a:rPr lang="en-US" sz="2800" dirty="0" err="1" smtClean="0">
                <a:effectLst>
                  <a:outerShdw blurRad="38100" dist="38100" dir="2700000" algn="tl">
                    <a:srgbClr val="666633"/>
                  </a:outerShdw>
                </a:effectLst>
                <a:latin typeface="Arial" pitchFamily="34" charset="0"/>
                <a:cs typeface="Arial" pitchFamily="34" charset="0"/>
              </a:rPr>
              <a:t>the</a:t>
            </a:r>
            <a:r>
              <a:rPr lang="en-US" sz="2800" dirty="0" smtClean="0">
                <a:effectLst>
                  <a:outerShdw blurRad="38100" dist="38100" dir="2700000" algn="tl">
                    <a:srgbClr val="666633"/>
                  </a:outerShdw>
                </a:effectLst>
                <a:latin typeface="Arial" pitchFamily="34" charset="0"/>
                <a:cs typeface="Arial" pitchFamily="34" charset="0"/>
              </a:rPr>
              <a:t> worker to stop </a:t>
            </a:r>
            <a:r>
              <a:rPr lang="en-US" sz="2800" dirty="0" smtClean="0">
                <a:effectLst>
                  <a:outerShdw blurRad="38100" dist="38100" dir="2700000" algn="tl">
                    <a:srgbClr val="666633"/>
                  </a:outerShdw>
                </a:effectLst>
                <a:latin typeface="Arial" pitchFamily="34" charset="0"/>
                <a:cs typeface="Arial" pitchFamily="34" charset="0"/>
              </a:rPr>
              <a:t>‘horse playing’ and to get off the tractor</a:t>
            </a:r>
          </a:p>
          <a:p>
            <a:pPr marL="609600" indent="-609600">
              <a:lnSpc>
                <a:spcPct val="110000"/>
              </a:lnSpc>
              <a:defRPr/>
            </a:pPr>
            <a:r>
              <a:rPr lang="en-US" sz="2800" dirty="0" smtClean="0">
                <a:effectLst>
                  <a:outerShdw blurRad="38100" dist="38100" dir="2700000" algn="tl">
                    <a:srgbClr val="666633"/>
                  </a:outerShdw>
                </a:effectLst>
                <a:latin typeface="Arial" pitchFamily="34" charset="0"/>
                <a:cs typeface="Arial" pitchFamily="34" charset="0"/>
              </a:rPr>
              <a:t>While </a:t>
            </a:r>
            <a:r>
              <a:rPr lang="en-US" sz="2800" dirty="0" smtClean="0">
                <a:effectLst>
                  <a:outerShdw blurRad="38100" dist="38100" dir="2700000" algn="tl">
                    <a:srgbClr val="666633"/>
                  </a:outerShdw>
                </a:effectLst>
                <a:latin typeface="Arial" pitchFamily="34" charset="0"/>
                <a:cs typeface="Arial" pitchFamily="34" charset="0"/>
              </a:rPr>
              <a:t>playing with the </a:t>
            </a:r>
            <a:r>
              <a:rPr lang="en-US" sz="2800" dirty="0" smtClean="0">
                <a:effectLst>
                  <a:outerShdw blurRad="38100" dist="38100" dir="2700000" algn="tl">
                    <a:srgbClr val="666633"/>
                  </a:outerShdw>
                </a:effectLst>
                <a:latin typeface="Arial" pitchFamily="34" charset="0"/>
                <a:cs typeface="Arial" pitchFamily="34" charset="0"/>
              </a:rPr>
              <a:t>controls, the worker </a:t>
            </a:r>
            <a:r>
              <a:rPr lang="en-US" sz="2800" dirty="0" smtClean="0">
                <a:effectLst>
                  <a:outerShdw blurRad="38100" dist="38100" dir="2700000" algn="tl">
                    <a:srgbClr val="666633"/>
                  </a:outerShdw>
                </a:effectLst>
                <a:latin typeface="Arial" pitchFamily="34" charset="0"/>
                <a:cs typeface="Arial" pitchFamily="34" charset="0"/>
              </a:rPr>
              <a:t>put tractor into reverse and lost his balance. </a:t>
            </a:r>
          </a:p>
          <a:p>
            <a:pPr marL="609600" indent="-609600">
              <a:lnSpc>
                <a:spcPct val="110000"/>
              </a:lnSpc>
              <a:defRPr/>
            </a:pPr>
            <a:r>
              <a:rPr lang="en-US" sz="2800" dirty="0" smtClean="0">
                <a:effectLst>
                  <a:outerShdw blurRad="38100" dist="38100" dir="2700000" algn="tl">
                    <a:srgbClr val="666633"/>
                  </a:outerShdw>
                </a:effectLst>
                <a:latin typeface="Arial" pitchFamily="34" charset="0"/>
                <a:cs typeface="Arial" pitchFamily="34" charset="0"/>
              </a:rPr>
              <a:t>He </a:t>
            </a:r>
            <a:r>
              <a:rPr lang="en-US" sz="2800" dirty="0" smtClean="0">
                <a:effectLst>
                  <a:outerShdw blurRad="38100" dist="38100" dir="2700000" algn="tl">
                    <a:srgbClr val="666633"/>
                  </a:outerShdw>
                </a:effectLst>
                <a:latin typeface="Arial" pitchFamily="34" charset="0"/>
                <a:cs typeface="Arial" pitchFamily="34" charset="0"/>
              </a:rPr>
              <a:t>was then crushed when he fell underneath the wheel after losing </a:t>
            </a:r>
            <a:r>
              <a:rPr lang="en-US" sz="2800" dirty="0" smtClean="0">
                <a:effectLst>
                  <a:outerShdw blurRad="38100" dist="38100" dir="2700000" algn="tl">
                    <a:srgbClr val="666633"/>
                  </a:outerShdw>
                </a:effectLst>
                <a:latin typeface="Arial" pitchFamily="34" charset="0"/>
                <a:cs typeface="Arial" pitchFamily="34" charset="0"/>
              </a:rPr>
              <a:t>his balance</a:t>
            </a:r>
            <a:endParaRPr lang="en-US" sz="2800" dirty="0" smtClean="0">
              <a:effectLst>
                <a:outerShdw blurRad="38100" dist="38100" dir="2700000" algn="tl">
                  <a:srgbClr val="666633"/>
                </a:outerShdw>
              </a:effectLst>
              <a:latin typeface="Arial" pitchFamily="34" charset="0"/>
              <a:cs typeface="Arial" pitchFamily="34" charset="0"/>
            </a:endParaRPr>
          </a:p>
          <a:p>
            <a:pPr marL="609600" indent="-609600">
              <a:lnSpc>
                <a:spcPct val="80000"/>
              </a:lnSpc>
              <a:buNone/>
              <a:defRPr/>
            </a:pPr>
            <a:endParaRPr lang="en-US" sz="2800" dirty="0" smtClean="0">
              <a:effectLst>
                <a:outerShdw blurRad="38100" dist="38100" dir="2700000" algn="tl">
                  <a:srgbClr val="666633"/>
                </a:outerShdw>
              </a:effectLst>
            </a:endParaRPr>
          </a:p>
          <a:p>
            <a:pPr marL="609600" indent="-609600">
              <a:lnSpc>
                <a:spcPct val="80000"/>
              </a:lnSpc>
              <a:buNone/>
              <a:defRPr/>
            </a:pPr>
            <a:endParaRPr lang="en-US" sz="2800" dirty="0" smtClean="0">
              <a:effectLst>
                <a:outerShdw blurRad="38100" dist="38100" dir="2700000" algn="tl">
                  <a:srgbClr val="666633"/>
                </a:outerShdw>
              </a:effectLst>
            </a:endParaRPr>
          </a:p>
          <a:p>
            <a:pPr marL="609600" indent="-609600">
              <a:lnSpc>
                <a:spcPct val="80000"/>
              </a:lnSpc>
              <a:buNone/>
              <a:defRPr/>
            </a:pPr>
            <a:r>
              <a:rPr lang="en-US" sz="800" dirty="0" smtClean="0"/>
              <a:t>Source: U.S. Department of Labor, Bureau of Labor Statistics</a:t>
            </a:r>
          </a:p>
          <a:p>
            <a:endParaRPr lang="en-US" sz="2800" dirty="0"/>
          </a:p>
        </p:txBody>
      </p:sp>
      <p:grpSp>
        <p:nvGrpSpPr>
          <p:cNvPr id="4" name="Group 3"/>
          <p:cNvGrpSpPr/>
          <p:nvPr/>
        </p:nvGrpSpPr>
        <p:grpSpPr>
          <a:xfrm rot="158675">
            <a:off x="6288929" y="4993130"/>
            <a:ext cx="2362200" cy="1811338"/>
            <a:chOff x="5334000" y="4724400"/>
            <a:chExt cx="2362200" cy="1811338"/>
          </a:xfrm>
        </p:grpSpPr>
        <p:pic>
          <p:nvPicPr>
            <p:cNvPr id="6" name="Picture 12" descr="MCj04135100000[1]"/>
            <p:cNvPicPr>
              <a:picLocks noChangeAspect="1" noChangeArrowheads="1"/>
            </p:cNvPicPr>
            <p:nvPr/>
          </p:nvPicPr>
          <p:blipFill>
            <a:blip r:embed="rId3" cstate="print"/>
            <a:srcRect/>
            <a:stretch>
              <a:fillRect/>
            </a:stretch>
          </p:blipFill>
          <p:spPr bwMode="auto">
            <a:xfrm>
              <a:off x="5334000" y="5181600"/>
              <a:ext cx="2057400" cy="1354138"/>
            </a:xfrm>
            <a:prstGeom prst="rect">
              <a:avLst/>
            </a:prstGeom>
            <a:noFill/>
            <a:ln w="9525">
              <a:noFill/>
              <a:miter lim="800000"/>
              <a:headEnd/>
              <a:tailEnd/>
            </a:ln>
          </p:spPr>
        </p:pic>
        <p:grpSp>
          <p:nvGrpSpPr>
            <p:cNvPr id="7" name="Group 32"/>
            <p:cNvGrpSpPr>
              <a:grpSpLocks/>
            </p:cNvGrpSpPr>
            <p:nvPr/>
          </p:nvGrpSpPr>
          <p:grpSpPr bwMode="auto">
            <a:xfrm rot="21056990">
              <a:off x="7162800" y="4724400"/>
              <a:ext cx="533400" cy="1066800"/>
              <a:chOff x="4512" y="3024"/>
              <a:chExt cx="336" cy="672"/>
            </a:xfrm>
          </p:grpSpPr>
          <p:sp>
            <p:nvSpPr>
              <p:cNvPr id="8" name="Line 25"/>
              <p:cNvSpPr>
                <a:spLocks noChangeShapeType="1"/>
              </p:cNvSpPr>
              <p:nvPr/>
            </p:nvSpPr>
            <p:spPr bwMode="auto">
              <a:xfrm flipH="1">
                <a:off x="4560" y="3456"/>
                <a:ext cx="192" cy="240"/>
              </a:xfrm>
              <a:prstGeom prst="line">
                <a:avLst/>
              </a:prstGeom>
              <a:noFill/>
              <a:ln w="38100">
                <a:solidFill>
                  <a:schemeClr val="tx1"/>
                </a:solidFill>
                <a:round/>
                <a:headEnd/>
                <a:tailEnd/>
              </a:ln>
            </p:spPr>
            <p:txBody>
              <a:bodyPr/>
              <a:lstStyle/>
              <a:p>
                <a:endParaRPr lang="en-US" dirty="0"/>
              </a:p>
            </p:txBody>
          </p:sp>
          <p:sp>
            <p:nvSpPr>
              <p:cNvPr id="9" name="Line 26"/>
              <p:cNvSpPr>
                <a:spLocks noChangeShapeType="1"/>
              </p:cNvSpPr>
              <p:nvPr/>
            </p:nvSpPr>
            <p:spPr bwMode="auto">
              <a:xfrm flipV="1">
                <a:off x="4512" y="3216"/>
                <a:ext cx="192" cy="96"/>
              </a:xfrm>
              <a:prstGeom prst="line">
                <a:avLst/>
              </a:prstGeom>
              <a:noFill/>
              <a:ln w="38100">
                <a:solidFill>
                  <a:schemeClr val="tx1"/>
                </a:solidFill>
                <a:round/>
                <a:headEnd/>
                <a:tailEnd/>
              </a:ln>
            </p:spPr>
            <p:txBody>
              <a:bodyPr/>
              <a:lstStyle/>
              <a:p>
                <a:endParaRPr lang="en-US" dirty="0"/>
              </a:p>
            </p:txBody>
          </p:sp>
          <p:sp>
            <p:nvSpPr>
              <p:cNvPr id="10" name="Line 27"/>
              <p:cNvSpPr>
                <a:spLocks noChangeShapeType="1"/>
              </p:cNvSpPr>
              <p:nvPr/>
            </p:nvSpPr>
            <p:spPr bwMode="auto">
              <a:xfrm flipV="1">
                <a:off x="4512" y="3216"/>
                <a:ext cx="336" cy="144"/>
              </a:xfrm>
              <a:prstGeom prst="line">
                <a:avLst/>
              </a:prstGeom>
              <a:noFill/>
              <a:ln w="38100">
                <a:solidFill>
                  <a:schemeClr val="tx1"/>
                </a:solidFill>
                <a:round/>
                <a:headEnd/>
                <a:tailEnd/>
              </a:ln>
            </p:spPr>
            <p:txBody>
              <a:bodyPr/>
              <a:lstStyle/>
              <a:p>
                <a:endParaRPr lang="en-US" dirty="0"/>
              </a:p>
            </p:txBody>
          </p:sp>
          <p:sp>
            <p:nvSpPr>
              <p:cNvPr id="11" name="Line 28"/>
              <p:cNvSpPr>
                <a:spLocks noChangeShapeType="1"/>
              </p:cNvSpPr>
              <p:nvPr/>
            </p:nvSpPr>
            <p:spPr bwMode="auto">
              <a:xfrm flipV="1">
                <a:off x="4608" y="3456"/>
                <a:ext cx="192" cy="240"/>
              </a:xfrm>
              <a:prstGeom prst="line">
                <a:avLst/>
              </a:prstGeom>
              <a:noFill/>
              <a:ln w="38100">
                <a:solidFill>
                  <a:schemeClr val="tx1"/>
                </a:solidFill>
                <a:round/>
                <a:headEnd/>
                <a:tailEnd/>
              </a:ln>
            </p:spPr>
            <p:txBody>
              <a:bodyPr/>
              <a:lstStyle/>
              <a:p>
                <a:endParaRPr lang="en-US" dirty="0"/>
              </a:p>
            </p:txBody>
          </p:sp>
          <p:sp>
            <p:nvSpPr>
              <p:cNvPr id="12" name="AutoShape 29"/>
              <p:cNvSpPr>
                <a:spLocks noChangeArrowheads="1"/>
              </p:cNvSpPr>
              <p:nvPr/>
            </p:nvSpPr>
            <p:spPr bwMode="auto">
              <a:xfrm>
                <a:off x="4704" y="3168"/>
                <a:ext cx="144" cy="288"/>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rgbClr val="FFCC99"/>
              </a:solidFill>
              <a:ln w="9525">
                <a:solidFill>
                  <a:schemeClr val="tx1"/>
                </a:solidFill>
                <a:miter lim="800000"/>
                <a:headEnd/>
                <a:tailEnd/>
              </a:ln>
            </p:spPr>
            <p:txBody>
              <a:bodyPr wrap="none" anchor="ctr"/>
              <a:lstStyle/>
              <a:p>
                <a:endParaRPr lang="en-US" dirty="0"/>
              </a:p>
            </p:txBody>
          </p:sp>
          <p:sp>
            <p:nvSpPr>
              <p:cNvPr id="13" name="AutoShape 30"/>
              <p:cNvSpPr>
                <a:spLocks noChangeArrowheads="1"/>
              </p:cNvSpPr>
              <p:nvPr/>
            </p:nvSpPr>
            <p:spPr bwMode="auto">
              <a:xfrm>
                <a:off x="4704" y="3024"/>
                <a:ext cx="144" cy="144"/>
              </a:xfrm>
              <a:prstGeom prst="smileyFace">
                <a:avLst>
                  <a:gd name="adj" fmla="val 4653"/>
                </a:avLst>
              </a:prstGeom>
              <a:solidFill>
                <a:srgbClr val="FFCC99"/>
              </a:solidFill>
              <a:ln w="9525">
                <a:solidFill>
                  <a:schemeClr val="tx1"/>
                </a:solidFill>
                <a:round/>
                <a:headEnd/>
                <a:tailEnd/>
              </a:ln>
            </p:spPr>
            <p:txBody>
              <a:bodyPr wrap="none" anchor="ctr"/>
              <a:lstStyle/>
              <a:p>
                <a:endParaRPr lang="en-US" dirty="0"/>
              </a:p>
            </p:txBody>
          </p:sp>
        </p:grpSp>
      </p:grpSp>
      <p:sp>
        <p:nvSpPr>
          <p:cNvPr id="2" name="Slide Number Placeholder 1"/>
          <p:cNvSpPr>
            <a:spLocks noGrp="1"/>
          </p:cNvSpPr>
          <p:nvPr>
            <p:ph type="sldNum" sz="quarter" idx="12"/>
          </p:nvPr>
        </p:nvSpPr>
        <p:spPr/>
        <p:txBody>
          <a:bodyPr/>
          <a:lstStyle/>
          <a:p>
            <a:fld id="{D2E57653-3E58-4892-A7ED-712530ACC680}" type="slidenum">
              <a:rPr kumimoji="0" lang="en-US" smtClean="0"/>
              <a:pPr/>
              <a:t>8</a:t>
            </a:fld>
            <a:endParaRPr kumimoji="0"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solidFill>
                  <a:srgbClr val="FFFF00"/>
                </a:solidFill>
                <a:latin typeface="Arial Black" pitchFamily="34" charset="0"/>
                <a:cs typeface="Arial" pitchFamily="34" charset="0"/>
              </a:rPr>
              <a:t>Fatalities</a:t>
            </a:r>
            <a:endParaRPr lang="en-US" dirty="0">
              <a:solidFill>
                <a:srgbClr val="FFFF00"/>
              </a:solidFill>
              <a:latin typeface="Arial Black" pitchFamily="34" charset="0"/>
              <a:cs typeface="Arial" pitchFamily="34" charset="0"/>
            </a:endParaRPr>
          </a:p>
        </p:txBody>
      </p:sp>
      <p:sp>
        <p:nvSpPr>
          <p:cNvPr id="5" name="Content Placeholder 4"/>
          <p:cNvSpPr>
            <a:spLocks noGrp="1"/>
          </p:cNvSpPr>
          <p:nvPr>
            <p:ph idx="1"/>
          </p:nvPr>
        </p:nvSpPr>
        <p:spPr>
          <a:xfrm>
            <a:off x="838200" y="1600200"/>
            <a:ext cx="7772400" cy="5029200"/>
          </a:xfrm>
        </p:spPr>
        <p:txBody>
          <a:bodyPr>
            <a:normAutofit fontScale="92500" lnSpcReduction="20000"/>
          </a:bodyPr>
          <a:lstStyle/>
          <a:p>
            <a:pPr>
              <a:lnSpc>
                <a:spcPct val="110000"/>
              </a:lnSpc>
              <a:defRPr/>
            </a:pPr>
            <a:r>
              <a:rPr lang="en-US" sz="3200" dirty="0" smtClean="0">
                <a:effectLst>
                  <a:outerShdw blurRad="38100" dist="38100" dir="2700000" algn="tl">
                    <a:srgbClr val="666633"/>
                  </a:outerShdw>
                </a:effectLst>
                <a:latin typeface="Arial" pitchFamily="34" charset="0"/>
                <a:cs typeface="Arial" pitchFamily="34" charset="0"/>
              </a:rPr>
              <a:t>Victim reported as “playing” on scaffolding 4’ high</a:t>
            </a:r>
          </a:p>
          <a:p>
            <a:pPr>
              <a:lnSpc>
                <a:spcPct val="110000"/>
              </a:lnSpc>
              <a:defRPr/>
            </a:pPr>
            <a:r>
              <a:rPr lang="en-US" sz="3200" dirty="0" smtClean="0">
                <a:effectLst>
                  <a:outerShdw blurRad="38100" dist="38100" dir="2700000" algn="tl">
                    <a:srgbClr val="666633"/>
                  </a:outerShdw>
                </a:effectLst>
                <a:latin typeface="Arial" pitchFamily="34" charset="0"/>
                <a:cs typeface="Arial" pitchFamily="34" charset="0"/>
              </a:rPr>
              <a:t>Standing on a cantilevered plank the victim lost balance and fell hitting the cross braces.</a:t>
            </a:r>
          </a:p>
          <a:p>
            <a:pPr>
              <a:lnSpc>
                <a:spcPct val="110000"/>
              </a:lnSpc>
              <a:defRPr/>
            </a:pPr>
            <a:r>
              <a:rPr lang="en-US" sz="3200" dirty="0" smtClean="0">
                <a:effectLst>
                  <a:outerShdw blurRad="38100" dist="38100" dir="2700000" algn="tl">
                    <a:srgbClr val="666633"/>
                  </a:outerShdw>
                </a:effectLst>
                <a:latin typeface="Arial" pitchFamily="34" charset="0"/>
                <a:cs typeface="Arial" pitchFamily="34" charset="0"/>
              </a:rPr>
              <a:t>Suffered fatal internal injuries from the fall</a:t>
            </a:r>
          </a:p>
          <a:p>
            <a:pPr>
              <a:lnSpc>
                <a:spcPct val="80000"/>
              </a:lnSpc>
              <a:defRPr/>
            </a:pPr>
            <a:endParaRPr lang="en-US" sz="3200" dirty="0" smtClean="0">
              <a:effectLst>
                <a:outerShdw blurRad="38100" dist="38100" dir="2700000" algn="tl">
                  <a:srgbClr val="666633"/>
                </a:outerShdw>
              </a:effectLst>
            </a:endParaRPr>
          </a:p>
          <a:p>
            <a:pPr>
              <a:lnSpc>
                <a:spcPct val="80000"/>
              </a:lnSpc>
              <a:defRPr/>
            </a:pPr>
            <a:endParaRPr lang="en-US" sz="3200" dirty="0" smtClean="0">
              <a:effectLst>
                <a:outerShdw blurRad="38100" dist="38100" dir="2700000" algn="tl">
                  <a:srgbClr val="666633"/>
                </a:outerShdw>
              </a:effectLst>
            </a:endParaRPr>
          </a:p>
          <a:p>
            <a:pPr>
              <a:lnSpc>
                <a:spcPct val="80000"/>
              </a:lnSpc>
              <a:buNone/>
              <a:defRPr/>
            </a:pPr>
            <a:endParaRPr lang="en-US" sz="1000" dirty="0" smtClean="0">
              <a:effectLst>
                <a:outerShdw blurRad="38100" dist="38100" dir="2700000" algn="tl">
                  <a:srgbClr val="666633"/>
                </a:outerShdw>
              </a:effectLst>
            </a:endParaRPr>
          </a:p>
          <a:p>
            <a:pPr>
              <a:lnSpc>
                <a:spcPct val="80000"/>
              </a:lnSpc>
              <a:buNone/>
              <a:defRPr/>
            </a:pPr>
            <a:endParaRPr lang="en-US" sz="1000" dirty="0" smtClean="0">
              <a:effectLst>
                <a:outerShdw blurRad="38100" dist="38100" dir="2700000" algn="tl">
                  <a:srgbClr val="666633"/>
                </a:outerShdw>
              </a:effectLst>
            </a:endParaRPr>
          </a:p>
          <a:p>
            <a:pPr>
              <a:lnSpc>
                <a:spcPct val="80000"/>
              </a:lnSpc>
              <a:buNone/>
              <a:defRPr/>
            </a:pPr>
            <a:endParaRPr lang="en-US" sz="1000" dirty="0" smtClean="0">
              <a:effectLst>
                <a:outerShdw blurRad="38100" dist="38100" dir="2700000" algn="tl">
                  <a:srgbClr val="666633"/>
                </a:outerShdw>
              </a:effectLst>
            </a:endParaRPr>
          </a:p>
          <a:p>
            <a:pPr>
              <a:lnSpc>
                <a:spcPct val="80000"/>
              </a:lnSpc>
              <a:buNone/>
              <a:defRPr/>
            </a:pPr>
            <a:endParaRPr lang="en-US" sz="1000" dirty="0" smtClean="0">
              <a:effectLst>
                <a:outerShdw blurRad="38100" dist="38100" dir="2700000" algn="tl">
                  <a:srgbClr val="666633"/>
                </a:outerShdw>
              </a:effectLst>
            </a:endParaRPr>
          </a:p>
          <a:p>
            <a:pPr>
              <a:lnSpc>
                <a:spcPct val="80000"/>
              </a:lnSpc>
              <a:buNone/>
              <a:defRPr/>
            </a:pPr>
            <a:endParaRPr lang="en-US" sz="1000" dirty="0" smtClean="0">
              <a:effectLst>
                <a:outerShdw blurRad="38100" dist="38100" dir="2700000" algn="tl">
                  <a:srgbClr val="666633"/>
                </a:outerShdw>
              </a:effectLst>
            </a:endParaRPr>
          </a:p>
          <a:p>
            <a:pPr>
              <a:lnSpc>
                <a:spcPct val="80000"/>
              </a:lnSpc>
              <a:buNone/>
              <a:defRPr/>
            </a:pPr>
            <a:endParaRPr lang="en-US" sz="900" dirty="0" smtClean="0">
              <a:effectLst>
                <a:outerShdw blurRad="38100" dist="38100" dir="2700000" algn="tl">
                  <a:srgbClr val="666633"/>
                </a:outerShdw>
              </a:effectLst>
            </a:endParaRPr>
          </a:p>
          <a:p>
            <a:pPr>
              <a:lnSpc>
                <a:spcPct val="80000"/>
              </a:lnSpc>
              <a:buNone/>
              <a:defRPr/>
            </a:pPr>
            <a:endParaRPr lang="en-US" sz="900" dirty="0" smtClean="0">
              <a:effectLst>
                <a:outerShdw blurRad="38100" dist="38100" dir="2700000" algn="tl">
                  <a:srgbClr val="666633"/>
                </a:outerShdw>
              </a:effectLst>
            </a:endParaRPr>
          </a:p>
          <a:p>
            <a:pPr>
              <a:lnSpc>
                <a:spcPct val="80000"/>
              </a:lnSpc>
              <a:spcBef>
                <a:spcPct val="0"/>
              </a:spcBef>
              <a:buClrTx/>
              <a:buSzTx/>
              <a:buNone/>
              <a:defRPr/>
            </a:pPr>
            <a:r>
              <a:rPr lang="en-US" sz="800" dirty="0" smtClean="0"/>
              <a:t>Source: U.S. Department of Labor, Bureau of Labor Statistics</a:t>
            </a:r>
            <a:endParaRPr lang="en-US" sz="800" dirty="0" smtClean="0">
              <a:effectLst>
                <a:outerShdw blurRad="38100" dist="38100" dir="2700000" algn="tl">
                  <a:srgbClr val="666633"/>
                </a:outerShdw>
              </a:effectLst>
            </a:endParaRPr>
          </a:p>
          <a:p>
            <a:endParaRPr lang="en-US" dirty="0"/>
          </a:p>
        </p:txBody>
      </p:sp>
      <p:grpSp>
        <p:nvGrpSpPr>
          <p:cNvPr id="4" name="Group 3"/>
          <p:cNvGrpSpPr/>
          <p:nvPr/>
        </p:nvGrpSpPr>
        <p:grpSpPr>
          <a:xfrm>
            <a:off x="5715000" y="4343400"/>
            <a:ext cx="2634996" cy="2218944"/>
            <a:chOff x="5715000" y="4267200"/>
            <a:chExt cx="2895600" cy="2438400"/>
          </a:xfrm>
        </p:grpSpPr>
        <p:grpSp>
          <p:nvGrpSpPr>
            <p:cNvPr id="6" name="Group 30"/>
            <p:cNvGrpSpPr>
              <a:grpSpLocks/>
            </p:cNvGrpSpPr>
            <p:nvPr/>
          </p:nvGrpSpPr>
          <p:grpSpPr bwMode="auto">
            <a:xfrm>
              <a:off x="5715000" y="5029200"/>
              <a:ext cx="2895600" cy="1676400"/>
              <a:chOff x="3600" y="3168"/>
              <a:chExt cx="1824" cy="1056"/>
            </a:xfrm>
          </p:grpSpPr>
          <p:sp>
            <p:nvSpPr>
              <p:cNvPr id="14" name="AutoShape 5"/>
              <p:cNvSpPr>
                <a:spLocks noChangeArrowheads="1"/>
              </p:cNvSpPr>
              <p:nvPr/>
            </p:nvSpPr>
            <p:spPr bwMode="auto">
              <a:xfrm>
                <a:off x="4080" y="3312"/>
                <a:ext cx="48" cy="912"/>
              </a:xfrm>
              <a:prstGeom prst="roundRect">
                <a:avLst>
                  <a:gd name="adj" fmla="val 16667"/>
                </a:avLst>
              </a:prstGeom>
              <a:solidFill>
                <a:srgbClr val="FFFF00"/>
              </a:solidFill>
              <a:ln w="9525">
                <a:solidFill>
                  <a:schemeClr val="tx1"/>
                </a:solidFill>
                <a:round/>
                <a:headEnd/>
                <a:tailEnd/>
              </a:ln>
            </p:spPr>
            <p:txBody>
              <a:bodyPr wrap="none" anchor="ctr"/>
              <a:lstStyle/>
              <a:p>
                <a:endParaRPr lang="en-US" dirty="0"/>
              </a:p>
            </p:txBody>
          </p:sp>
          <p:sp>
            <p:nvSpPr>
              <p:cNvPr id="15" name="AutoShape 6"/>
              <p:cNvSpPr>
                <a:spLocks noChangeArrowheads="1"/>
              </p:cNvSpPr>
              <p:nvPr/>
            </p:nvSpPr>
            <p:spPr bwMode="auto">
              <a:xfrm>
                <a:off x="4848" y="3312"/>
                <a:ext cx="48" cy="912"/>
              </a:xfrm>
              <a:prstGeom prst="roundRect">
                <a:avLst>
                  <a:gd name="adj" fmla="val 16667"/>
                </a:avLst>
              </a:prstGeom>
              <a:solidFill>
                <a:srgbClr val="FFFF00"/>
              </a:solidFill>
              <a:ln w="9525">
                <a:solidFill>
                  <a:schemeClr val="tx1"/>
                </a:solidFill>
                <a:round/>
                <a:headEnd/>
                <a:tailEnd/>
              </a:ln>
            </p:spPr>
            <p:txBody>
              <a:bodyPr wrap="none" anchor="ctr"/>
              <a:lstStyle/>
              <a:p>
                <a:endParaRPr lang="en-US" dirty="0"/>
              </a:p>
            </p:txBody>
          </p:sp>
          <p:sp>
            <p:nvSpPr>
              <p:cNvPr id="16" name="AutoShape 7"/>
              <p:cNvSpPr>
                <a:spLocks noChangeArrowheads="1"/>
              </p:cNvSpPr>
              <p:nvPr/>
            </p:nvSpPr>
            <p:spPr bwMode="auto">
              <a:xfrm>
                <a:off x="4272" y="3168"/>
                <a:ext cx="48" cy="912"/>
              </a:xfrm>
              <a:prstGeom prst="roundRect">
                <a:avLst>
                  <a:gd name="adj" fmla="val 16667"/>
                </a:avLst>
              </a:prstGeom>
              <a:solidFill>
                <a:srgbClr val="FFFF00"/>
              </a:solidFill>
              <a:ln w="9525">
                <a:solidFill>
                  <a:schemeClr val="tx1"/>
                </a:solidFill>
                <a:round/>
                <a:headEnd/>
                <a:tailEnd/>
              </a:ln>
            </p:spPr>
            <p:txBody>
              <a:bodyPr wrap="none" anchor="ctr"/>
              <a:lstStyle/>
              <a:p>
                <a:endParaRPr lang="en-US" dirty="0"/>
              </a:p>
            </p:txBody>
          </p:sp>
          <p:sp>
            <p:nvSpPr>
              <p:cNvPr id="17" name="AutoShape 8"/>
              <p:cNvSpPr>
                <a:spLocks noChangeArrowheads="1"/>
              </p:cNvSpPr>
              <p:nvPr/>
            </p:nvSpPr>
            <p:spPr bwMode="auto">
              <a:xfrm>
                <a:off x="4992" y="3168"/>
                <a:ext cx="48" cy="912"/>
              </a:xfrm>
              <a:prstGeom prst="roundRect">
                <a:avLst>
                  <a:gd name="adj" fmla="val 16667"/>
                </a:avLst>
              </a:prstGeom>
              <a:solidFill>
                <a:srgbClr val="FFFF00"/>
              </a:solidFill>
              <a:ln w="9525">
                <a:solidFill>
                  <a:schemeClr val="tx1"/>
                </a:solidFill>
                <a:round/>
                <a:headEnd/>
                <a:tailEnd/>
              </a:ln>
            </p:spPr>
            <p:txBody>
              <a:bodyPr wrap="none" anchor="ctr"/>
              <a:lstStyle/>
              <a:p>
                <a:endParaRPr lang="en-US" dirty="0"/>
              </a:p>
            </p:txBody>
          </p:sp>
          <p:sp>
            <p:nvSpPr>
              <p:cNvPr id="18" name="AutoShape 11"/>
              <p:cNvSpPr>
                <a:spLocks noChangeArrowheads="1"/>
              </p:cNvSpPr>
              <p:nvPr/>
            </p:nvSpPr>
            <p:spPr bwMode="auto">
              <a:xfrm>
                <a:off x="4080" y="3312"/>
                <a:ext cx="768" cy="48"/>
              </a:xfrm>
              <a:prstGeom prst="roundRect">
                <a:avLst>
                  <a:gd name="adj" fmla="val 16667"/>
                </a:avLst>
              </a:prstGeom>
              <a:solidFill>
                <a:srgbClr val="FFFF00"/>
              </a:solidFill>
              <a:ln w="9525">
                <a:solidFill>
                  <a:schemeClr val="tx1"/>
                </a:solidFill>
                <a:round/>
                <a:headEnd/>
                <a:tailEnd/>
              </a:ln>
            </p:spPr>
            <p:txBody>
              <a:bodyPr wrap="none" anchor="ctr"/>
              <a:lstStyle/>
              <a:p>
                <a:endParaRPr lang="en-US" dirty="0"/>
              </a:p>
            </p:txBody>
          </p:sp>
          <p:sp>
            <p:nvSpPr>
              <p:cNvPr id="19" name="AutoShape 12"/>
              <p:cNvSpPr>
                <a:spLocks noChangeArrowheads="1"/>
              </p:cNvSpPr>
              <p:nvPr/>
            </p:nvSpPr>
            <p:spPr bwMode="auto">
              <a:xfrm>
                <a:off x="4272" y="3168"/>
                <a:ext cx="768" cy="48"/>
              </a:xfrm>
              <a:prstGeom prst="roundRect">
                <a:avLst>
                  <a:gd name="adj" fmla="val 16667"/>
                </a:avLst>
              </a:prstGeom>
              <a:solidFill>
                <a:srgbClr val="FFFF00"/>
              </a:solidFill>
              <a:ln w="9525">
                <a:solidFill>
                  <a:schemeClr val="tx1"/>
                </a:solidFill>
                <a:round/>
                <a:headEnd/>
                <a:tailEnd/>
              </a:ln>
            </p:spPr>
            <p:txBody>
              <a:bodyPr wrap="none" anchor="ctr"/>
              <a:lstStyle/>
              <a:p>
                <a:endParaRPr lang="en-US" dirty="0"/>
              </a:p>
            </p:txBody>
          </p:sp>
          <p:sp>
            <p:nvSpPr>
              <p:cNvPr id="20" name="Line 14"/>
              <p:cNvSpPr>
                <a:spLocks noChangeShapeType="1"/>
              </p:cNvSpPr>
              <p:nvPr/>
            </p:nvSpPr>
            <p:spPr bwMode="auto">
              <a:xfrm flipH="1">
                <a:off x="4080" y="3168"/>
                <a:ext cx="192" cy="192"/>
              </a:xfrm>
              <a:prstGeom prst="line">
                <a:avLst/>
              </a:prstGeom>
              <a:noFill/>
              <a:ln w="76200">
                <a:solidFill>
                  <a:srgbClr val="00FFFF"/>
                </a:solidFill>
                <a:round/>
                <a:headEnd/>
                <a:tailEnd/>
              </a:ln>
            </p:spPr>
            <p:txBody>
              <a:bodyPr/>
              <a:lstStyle/>
              <a:p>
                <a:endParaRPr lang="en-US" dirty="0"/>
              </a:p>
            </p:txBody>
          </p:sp>
          <p:sp>
            <p:nvSpPr>
              <p:cNvPr id="21" name="Line 15"/>
              <p:cNvSpPr>
                <a:spLocks noChangeShapeType="1"/>
              </p:cNvSpPr>
              <p:nvPr/>
            </p:nvSpPr>
            <p:spPr bwMode="auto">
              <a:xfrm flipH="1">
                <a:off x="4848" y="3168"/>
                <a:ext cx="192" cy="192"/>
              </a:xfrm>
              <a:prstGeom prst="line">
                <a:avLst/>
              </a:prstGeom>
              <a:noFill/>
              <a:ln w="76200">
                <a:solidFill>
                  <a:srgbClr val="00FFFF"/>
                </a:solidFill>
                <a:round/>
                <a:headEnd/>
                <a:tailEnd/>
              </a:ln>
            </p:spPr>
            <p:txBody>
              <a:bodyPr/>
              <a:lstStyle/>
              <a:p>
                <a:endParaRPr lang="en-US" dirty="0"/>
              </a:p>
            </p:txBody>
          </p:sp>
          <p:sp>
            <p:nvSpPr>
              <p:cNvPr id="22" name="Line 17"/>
              <p:cNvSpPr>
                <a:spLocks noChangeShapeType="1"/>
              </p:cNvSpPr>
              <p:nvPr/>
            </p:nvSpPr>
            <p:spPr bwMode="auto">
              <a:xfrm flipH="1" flipV="1">
                <a:off x="4128" y="3504"/>
                <a:ext cx="720" cy="432"/>
              </a:xfrm>
              <a:prstGeom prst="line">
                <a:avLst/>
              </a:prstGeom>
              <a:noFill/>
              <a:ln w="76200">
                <a:solidFill>
                  <a:srgbClr val="C0C0C0"/>
                </a:solidFill>
                <a:round/>
                <a:headEnd/>
                <a:tailEnd/>
              </a:ln>
            </p:spPr>
            <p:txBody>
              <a:bodyPr/>
              <a:lstStyle/>
              <a:p>
                <a:endParaRPr lang="en-US" dirty="0"/>
              </a:p>
            </p:txBody>
          </p:sp>
          <p:sp>
            <p:nvSpPr>
              <p:cNvPr id="23" name="Line 18"/>
              <p:cNvSpPr>
                <a:spLocks noChangeShapeType="1"/>
              </p:cNvSpPr>
              <p:nvPr/>
            </p:nvSpPr>
            <p:spPr bwMode="auto">
              <a:xfrm flipH="1">
                <a:off x="4128" y="3456"/>
                <a:ext cx="720" cy="480"/>
              </a:xfrm>
              <a:prstGeom prst="line">
                <a:avLst/>
              </a:prstGeom>
              <a:noFill/>
              <a:ln w="76200">
                <a:solidFill>
                  <a:srgbClr val="C0C0C0"/>
                </a:solidFill>
                <a:round/>
                <a:headEnd/>
                <a:tailEnd/>
              </a:ln>
            </p:spPr>
            <p:txBody>
              <a:bodyPr/>
              <a:lstStyle/>
              <a:p>
                <a:endParaRPr lang="en-US" dirty="0"/>
              </a:p>
            </p:txBody>
          </p:sp>
          <p:sp>
            <p:nvSpPr>
              <p:cNvPr id="24" name="Line 19"/>
              <p:cNvSpPr>
                <a:spLocks noChangeShapeType="1"/>
              </p:cNvSpPr>
              <p:nvPr/>
            </p:nvSpPr>
            <p:spPr bwMode="auto">
              <a:xfrm>
                <a:off x="3648" y="3312"/>
                <a:ext cx="1776" cy="0"/>
              </a:xfrm>
              <a:prstGeom prst="line">
                <a:avLst/>
              </a:prstGeom>
              <a:noFill/>
              <a:ln w="76200">
                <a:solidFill>
                  <a:srgbClr val="993300"/>
                </a:solidFill>
                <a:round/>
                <a:headEnd/>
                <a:tailEnd/>
              </a:ln>
            </p:spPr>
            <p:txBody>
              <a:bodyPr/>
              <a:lstStyle/>
              <a:p>
                <a:endParaRPr lang="en-US" dirty="0"/>
              </a:p>
            </p:txBody>
          </p:sp>
          <p:sp>
            <p:nvSpPr>
              <p:cNvPr id="25" name="Line 20"/>
              <p:cNvSpPr>
                <a:spLocks noChangeShapeType="1"/>
              </p:cNvSpPr>
              <p:nvPr/>
            </p:nvSpPr>
            <p:spPr bwMode="auto">
              <a:xfrm>
                <a:off x="3600" y="3216"/>
                <a:ext cx="1776" cy="0"/>
              </a:xfrm>
              <a:prstGeom prst="line">
                <a:avLst/>
              </a:prstGeom>
              <a:noFill/>
              <a:ln w="76200">
                <a:solidFill>
                  <a:srgbClr val="993300"/>
                </a:solidFill>
                <a:round/>
                <a:headEnd/>
                <a:tailEnd/>
              </a:ln>
            </p:spPr>
            <p:txBody>
              <a:bodyPr/>
              <a:lstStyle/>
              <a:p>
                <a:endParaRPr lang="en-US" dirty="0"/>
              </a:p>
            </p:txBody>
          </p:sp>
          <p:sp>
            <p:nvSpPr>
              <p:cNvPr id="26" name="Line 21"/>
              <p:cNvSpPr>
                <a:spLocks noChangeShapeType="1"/>
              </p:cNvSpPr>
              <p:nvPr/>
            </p:nvSpPr>
            <p:spPr bwMode="auto">
              <a:xfrm>
                <a:off x="3600" y="3264"/>
                <a:ext cx="1776" cy="0"/>
              </a:xfrm>
              <a:prstGeom prst="line">
                <a:avLst/>
              </a:prstGeom>
              <a:noFill/>
              <a:ln w="76200">
                <a:solidFill>
                  <a:srgbClr val="993300"/>
                </a:solidFill>
                <a:round/>
                <a:headEnd/>
                <a:tailEnd/>
              </a:ln>
            </p:spPr>
            <p:txBody>
              <a:bodyPr/>
              <a:lstStyle/>
              <a:p>
                <a:endParaRPr lang="en-US" dirty="0"/>
              </a:p>
            </p:txBody>
          </p:sp>
        </p:grpSp>
        <p:grpSp>
          <p:nvGrpSpPr>
            <p:cNvPr id="7" name="Group 33"/>
            <p:cNvGrpSpPr>
              <a:grpSpLocks/>
            </p:cNvGrpSpPr>
            <p:nvPr/>
          </p:nvGrpSpPr>
          <p:grpSpPr bwMode="auto">
            <a:xfrm>
              <a:off x="7239000" y="4267204"/>
              <a:ext cx="735013" cy="1009651"/>
              <a:chOff x="4537" y="2606"/>
              <a:chExt cx="463" cy="636"/>
            </a:xfrm>
          </p:grpSpPr>
          <p:sp>
            <p:nvSpPr>
              <p:cNvPr id="8" name="Line 23"/>
              <p:cNvSpPr>
                <a:spLocks noChangeShapeType="1"/>
              </p:cNvSpPr>
              <p:nvPr/>
            </p:nvSpPr>
            <p:spPr bwMode="auto">
              <a:xfrm rot="19189419" flipH="1">
                <a:off x="4775" y="3002"/>
                <a:ext cx="192" cy="240"/>
              </a:xfrm>
              <a:prstGeom prst="line">
                <a:avLst/>
              </a:prstGeom>
              <a:noFill/>
              <a:ln w="38100">
                <a:solidFill>
                  <a:schemeClr val="tx1"/>
                </a:solidFill>
                <a:round/>
                <a:headEnd/>
                <a:tailEnd/>
              </a:ln>
            </p:spPr>
            <p:txBody>
              <a:bodyPr/>
              <a:lstStyle/>
              <a:p>
                <a:endParaRPr lang="en-US" dirty="0"/>
              </a:p>
            </p:txBody>
          </p:sp>
          <p:sp>
            <p:nvSpPr>
              <p:cNvPr id="9" name="Line 24"/>
              <p:cNvSpPr>
                <a:spLocks noChangeShapeType="1"/>
              </p:cNvSpPr>
              <p:nvPr/>
            </p:nvSpPr>
            <p:spPr bwMode="auto">
              <a:xfrm rot="19189419" flipV="1">
                <a:off x="4537" y="2867"/>
                <a:ext cx="192" cy="96"/>
              </a:xfrm>
              <a:prstGeom prst="line">
                <a:avLst/>
              </a:prstGeom>
              <a:noFill/>
              <a:ln w="38100">
                <a:solidFill>
                  <a:schemeClr val="tx1"/>
                </a:solidFill>
                <a:round/>
                <a:headEnd/>
                <a:tailEnd/>
              </a:ln>
            </p:spPr>
            <p:txBody>
              <a:bodyPr/>
              <a:lstStyle/>
              <a:p>
                <a:endParaRPr lang="en-US" dirty="0"/>
              </a:p>
            </p:txBody>
          </p:sp>
          <p:sp>
            <p:nvSpPr>
              <p:cNvPr id="10" name="Line 25"/>
              <p:cNvSpPr>
                <a:spLocks noChangeShapeType="1"/>
              </p:cNvSpPr>
              <p:nvPr/>
            </p:nvSpPr>
            <p:spPr bwMode="auto">
              <a:xfrm rot="-2410581" flipH="1" flipV="1">
                <a:off x="4793" y="2650"/>
                <a:ext cx="192" cy="96"/>
              </a:xfrm>
              <a:prstGeom prst="line">
                <a:avLst/>
              </a:prstGeom>
              <a:noFill/>
              <a:ln w="38100">
                <a:solidFill>
                  <a:schemeClr val="tx1"/>
                </a:solidFill>
                <a:round/>
                <a:headEnd/>
                <a:tailEnd/>
              </a:ln>
            </p:spPr>
            <p:txBody>
              <a:bodyPr/>
              <a:lstStyle/>
              <a:p>
                <a:endParaRPr lang="en-US" dirty="0"/>
              </a:p>
            </p:txBody>
          </p:sp>
          <p:sp>
            <p:nvSpPr>
              <p:cNvPr id="11" name="Line 26"/>
              <p:cNvSpPr>
                <a:spLocks noChangeShapeType="1"/>
              </p:cNvSpPr>
              <p:nvPr/>
            </p:nvSpPr>
            <p:spPr bwMode="auto">
              <a:xfrm rot="19189419" flipV="1">
                <a:off x="4921" y="2930"/>
                <a:ext cx="79" cy="274"/>
              </a:xfrm>
              <a:prstGeom prst="line">
                <a:avLst/>
              </a:prstGeom>
              <a:noFill/>
              <a:ln w="38100">
                <a:solidFill>
                  <a:schemeClr val="tx1"/>
                </a:solidFill>
                <a:round/>
                <a:headEnd/>
                <a:tailEnd/>
              </a:ln>
            </p:spPr>
            <p:txBody>
              <a:bodyPr/>
              <a:lstStyle/>
              <a:p>
                <a:endParaRPr lang="en-US" dirty="0"/>
              </a:p>
            </p:txBody>
          </p:sp>
          <p:sp>
            <p:nvSpPr>
              <p:cNvPr id="12" name="AutoShape 27"/>
              <p:cNvSpPr>
                <a:spLocks noChangeArrowheads="1"/>
              </p:cNvSpPr>
              <p:nvPr/>
            </p:nvSpPr>
            <p:spPr bwMode="auto">
              <a:xfrm rot="-2410581">
                <a:off x="4720" y="2699"/>
                <a:ext cx="144" cy="288"/>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solidFill>
                <a:srgbClr val="FFCC99"/>
              </a:solidFill>
              <a:ln w="9525">
                <a:solidFill>
                  <a:schemeClr val="tx1"/>
                </a:solidFill>
                <a:miter lim="800000"/>
                <a:headEnd/>
                <a:tailEnd/>
              </a:ln>
            </p:spPr>
            <p:txBody>
              <a:bodyPr wrap="none" anchor="ctr"/>
              <a:lstStyle/>
              <a:p>
                <a:endParaRPr lang="en-US" dirty="0"/>
              </a:p>
            </p:txBody>
          </p:sp>
          <p:sp>
            <p:nvSpPr>
              <p:cNvPr id="13" name="AutoShape 28"/>
              <p:cNvSpPr>
                <a:spLocks noChangeArrowheads="1"/>
              </p:cNvSpPr>
              <p:nvPr/>
            </p:nvSpPr>
            <p:spPr bwMode="auto">
              <a:xfrm rot="-2410581">
                <a:off x="4581" y="2606"/>
                <a:ext cx="144" cy="144"/>
              </a:xfrm>
              <a:prstGeom prst="smileyFace">
                <a:avLst>
                  <a:gd name="adj" fmla="val 4653"/>
                </a:avLst>
              </a:prstGeom>
              <a:solidFill>
                <a:srgbClr val="FFCC99"/>
              </a:solidFill>
              <a:ln w="9525">
                <a:solidFill>
                  <a:schemeClr val="tx1"/>
                </a:solidFill>
                <a:round/>
                <a:headEnd/>
                <a:tailEnd/>
              </a:ln>
            </p:spPr>
            <p:txBody>
              <a:bodyPr wrap="none" anchor="ctr"/>
              <a:lstStyle/>
              <a:p>
                <a:endParaRPr lang="en-US" dirty="0"/>
              </a:p>
            </p:txBody>
          </p:sp>
        </p:grpSp>
      </p:grpSp>
      <p:sp>
        <p:nvSpPr>
          <p:cNvPr id="2" name="Slide Number Placeholder 1"/>
          <p:cNvSpPr>
            <a:spLocks noGrp="1"/>
          </p:cNvSpPr>
          <p:nvPr>
            <p:ph type="sldNum" sz="quarter" idx="12"/>
          </p:nvPr>
        </p:nvSpPr>
        <p:spPr/>
        <p:txBody>
          <a:bodyPr/>
          <a:lstStyle/>
          <a:p>
            <a:fld id="{D2E57653-3E58-4892-A7ED-712530ACC680}" type="slidenum">
              <a:rPr kumimoji="0" lang="en-US" smtClean="0"/>
              <a:pPr/>
              <a:t>9</a:t>
            </a:fld>
            <a:endParaRPr kumimoji="0"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324</TotalTime>
  <Words>531</Words>
  <Application>Microsoft Office PowerPoint</Application>
  <PresentationFormat>On-screen Show (4:3)</PresentationFormat>
  <Paragraphs>114</Paragraphs>
  <Slides>15</Slides>
  <Notes>15</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Metro</vt:lpstr>
      <vt:lpstr>Horseplay </vt:lpstr>
      <vt:lpstr>Horseplay – What is it ?</vt:lpstr>
      <vt:lpstr>PowerPoint Presentation</vt:lpstr>
      <vt:lpstr>Examples of Horseplay</vt:lpstr>
      <vt:lpstr>How is it Reported ?</vt:lpstr>
      <vt:lpstr>Injuries</vt:lpstr>
      <vt:lpstr>Fatalities</vt:lpstr>
      <vt:lpstr>Fatalities</vt:lpstr>
      <vt:lpstr>Fatalities</vt:lpstr>
      <vt:lpstr>Fatalities</vt:lpstr>
      <vt:lpstr>OSHA Regulations</vt:lpstr>
      <vt:lpstr>OSHA Regulations</vt:lpstr>
      <vt:lpstr>Safe Work Practices</vt:lpstr>
      <vt:lpstr>Safe Work Practices</vt:lpstr>
      <vt:lpstr>PowerPoint Presentation</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Horseplay</dc:title>
  <dc:creator>Owner</dc:creator>
  <cp:lastModifiedBy>Jimmie</cp:lastModifiedBy>
  <cp:revision>52</cp:revision>
  <dcterms:created xsi:type="dcterms:W3CDTF">2010-04-03T23:32:39Z</dcterms:created>
  <dcterms:modified xsi:type="dcterms:W3CDTF">2013-05-05T01:50:15Z</dcterms:modified>
</cp:coreProperties>
</file>