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60" r:id="rId5"/>
    <p:sldId id="261" r:id="rId6"/>
    <p:sldId id="262" r:id="rId7"/>
    <p:sldId id="266" r:id="rId8"/>
    <p:sldId id="264" r:id="rId9"/>
    <p:sldId id="263" r:id="rId10"/>
    <p:sldId id="268" r:id="rId11"/>
    <p:sldId id="265" r:id="rId12"/>
    <p:sldId id="25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72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753B72-FABF-448D-84A9-759939C36A35}" type="datetimeFigureOut">
              <a:rPr lang="en-US" smtClean="0"/>
              <a:t>3/26/2013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91E840-9E99-4805-8BE3-E941CB0DA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7777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F9520-8D1A-4557-8B2A-62BF69E9A9AA}" type="datetime1">
              <a:rPr lang="en-US" smtClean="0"/>
              <a:t>3/26/2013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C7D15-9F1F-4E43-842C-33AAB93B28B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C8B17-DC47-4F93-915A-144CC2221634}" type="datetime1">
              <a:rPr lang="en-US" smtClean="0"/>
              <a:t>3/26/2013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C7D15-9F1F-4E43-842C-33AAB93B28B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E813C-6662-410C-B8DD-49FFE8EA332B}" type="datetime1">
              <a:rPr lang="en-US" smtClean="0"/>
              <a:t>3/26/2013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C7D15-9F1F-4E43-842C-33AAB93B28B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ADA4B-E0C2-40A0-8D28-3FFD3A305074}" type="datetime1">
              <a:rPr lang="en-US" smtClean="0"/>
              <a:t>3/26/2013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C7D15-9F1F-4E43-842C-33AAB93B28B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98966-2D81-495E-AEC9-83ACE2F1E5DD}" type="datetime1">
              <a:rPr lang="en-US" smtClean="0"/>
              <a:t>3/26/2013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C7D15-9F1F-4E43-842C-33AAB93B28B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C8A9E-9995-48A2-B9B4-14EFDA2463A3}" type="datetime1">
              <a:rPr lang="en-US" smtClean="0"/>
              <a:t>3/26/2013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C7D15-9F1F-4E43-842C-33AAB93B28B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41CF9-A3B0-4799-ADBF-2E494BAD313F}" type="datetime1">
              <a:rPr lang="en-US" smtClean="0"/>
              <a:t>3/26/2013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C7D15-9F1F-4E43-842C-33AAB93B28B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8A3A8-E60C-471F-A362-9A67B3272581}" type="datetime1">
              <a:rPr lang="en-US" smtClean="0"/>
              <a:t>3/26/2013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C7D15-9F1F-4E43-842C-33AAB93B28B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DAE73-C63E-4C84-8732-C34E0726B484}" type="datetime1">
              <a:rPr lang="en-US" smtClean="0"/>
              <a:t>3/26/2013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C7D15-9F1F-4E43-842C-33AAB93B28B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F7B4-76F6-414B-A7DF-0073C001E9C0}" type="datetime1">
              <a:rPr lang="en-US" smtClean="0"/>
              <a:t>3/26/2013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C7D15-9F1F-4E43-842C-33AAB93B28B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61452-5C9D-4E55-94D2-C37A7A392322}" type="datetime1">
              <a:rPr lang="en-US" smtClean="0"/>
              <a:t>3/26/2013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C7D15-9F1F-4E43-842C-33AAB93B28B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341F7C-5402-4F0A-8823-1F5CFA5910A0}" type="datetime1">
              <a:rPr lang="en-US" smtClean="0"/>
              <a:t>3/26/2013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4C7D15-9F1F-4E43-842C-33AAB93B28B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The Danimal\Local Settings\Temporary Internet Files\Content.IE5\QNIJI9AR\MCj0099600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5562600"/>
            <a:ext cx="4671588" cy="505485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Garden Hoes</a:t>
            </a:r>
            <a:endParaRPr lang="en-US" sz="54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 rot="16200000" flipH="1">
            <a:off x="3429000" y="3581400"/>
            <a:ext cx="1905000" cy="16002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urved Connector 6"/>
          <p:cNvCxnSpPr/>
          <p:nvPr/>
        </p:nvCxnSpPr>
        <p:spPr>
          <a:xfrm rot="16200000" flipH="1">
            <a:off x="5181600" y="5334000"/>
            <a:ext cx="228600" cy="228600"/>
          </a:xfrm>
          <a:prstGeom prst="curvedConnector3">
            <a:avLst>
              <a:gd name="adj1" fmla="val 7143"/>
            </a:avLst>
          </a:prstGeom>
          <a:ln w="539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5029200" y="5562600"/>
            <a:ext cx="609600" cy="1524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C7D15-9F1F-4E43-842C-33AAB93B28BF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381000" y="1905000"/>
            <a:ext cx="8229600" cy="16764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14400" y="533400"/>
            <a:ext cx="7467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rgbClr val="FFFF00"/>
                </a:solidFill>
                <a:latin typeface="Arial Black" pitchFamily="34" charset="0"/>
              </a:rPr>
              <a:t>Best Practices</a:t>
            </a:r>
            <a:endParaRPr lang="en-US" sz="4400" dirty="0">
              <a:solidFill>
                <a:srgbClr val="FFFF00"/>
              </a:solidFill>
              <a:latin typeface="Arial Black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52500" y="1600200"/>
            <a:ext cx="73914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</a:rPr>
              <a:t>Be sure the hoe is sharp prior to use and periodically check it during use</a:t>
            </a:r>
          </a:p>
          <a:p>
            <a:pPr marL="457200" indent="-457200">
              <a:buFont typeface="Arial" pitchFamily="34" charset="0"/>
              <a:buChar char="•"/>
            </a:pPr>
            <a:endParaRPr lang="en-US" sz="3200" dirty="0">
              <a:solidFill>
                <a:schemeClr val="bg1"/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</a:rPr>
              <a:t>Keep solid footing when using the hoe</a:t>
            </a:r>
            <a:endParaRPr lang="en-US" sz="3200" dirty="0">
              <a:solidFill>
                <a:schemeClr val="bg1"/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endParaRPr lang="en-US" sz="3200" dirty="0" smtClean="0">
              <a:solidFill>
                <a:schemeClr val="bg1"/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</a:rPr>
              <a:t>Switch from right hand to left hand to avoid fatigue</a:t>
            </a:r>
          </a:p>
          <a:p>
            <a:pPr marL="457200" indent="-457200">
              <a:buFont typeface="Arial" pitchFamily="34" charset="0"/>
              <a:buChar char="•"/>
            </a:pPr>
            <a:endParaRPr lang="en-US" sz="3200" dirty="0">
              <a:solidFill>
                <a:schemeClr val="bg1"/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</a:rPr>
              <a:t>Inspect the area prior to work to avoid surprises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C7D15-9F1F-4E43-842C-33AAB93B28BF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2381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dirty="0" smtClean="0">
                <a:solidFill>
                  <a:srgbClr val="FFFF00"/>
                </a:solidFill>
                <a:latin typeface="Arial" pitchFamily="34" charset="0"/>
                <a:ea typeface="+mj-ea"/>
                <a:cs typeface="Arial" pitchFamily="34" charset="0"/>
              </a:rPr>
              <a:t>Best Practices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3612823" y="1181493"/>
            <a:ext cx="5562600" cy="5715000"/>
          </a:xfrm>
          <a:prstGeom prst="rect">
            <a:avLst/>
          </a:prstGeom>
        </p:spPr>
        <p:txBody>
          <a:bodyPr/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Be sure to rest frequently, especially if back or wrist pain occurs. 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Do not choke up too far on the handle of the garden hoe. 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Be aware of the surroundings and do not hoe near others. 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Watch out for snakes, spiders, fire ants, and other creatures that may be in the work area. </a:t>
            </a:r>
          </a:p>
        </p:txBody>
      </p:sp>
      <p:pic>
        <p:nvPicPr>
          <p:cNvPr id="4" name="Picture 3" descr="P925011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1752600"/>
            <a:ext cx="3657600" cy="379827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33400" y="6400800"/>
            <a:ext cx="2438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Photo: Dr. Jimmie Hinze</a:t>
            </a:r>
            <a:endParaRPr lang="en-US" sz="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C7D15-9F1F-4E43-842C-33AAB93B28BF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381000" y="1905000"/>
            <a:ext cx="8229600" cy="28194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Think Safety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5400" b="1" dirty="0" smtClean="0">
              <a:solidFill>
                <a:srgbClr val="FFFF0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Work</a:t>
            </a:r>
            <a:r>
              <a:rPr kumimoji="0" lang="en-US" sz="54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Safely</a:t>
            </a: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C7D15-9F1F-4E43-842C-33AAB93B28BF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What is a Garden Hoe?</a:t>
            </a:r>
            <a:endParaRPr lang="en-US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001000" cy="4525963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Dictionary.com defines a garden hoe as: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 long-handled implement having a thin, flat blade usually set transversely, used to break up the surface of the ground, destroy weeds, etc.</a:t>
            </a:r>
            <a:endParaRPr lang="en-US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6324600"/>
            <a:ext cx="2438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Source: Dictionary.com</a:t>
            </a:r>
            <a:endParaRPr lang="en-US" sz="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705600" y="6324600"/>
            <a:ext cx="2438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Picture: Clip Art</a:t>
            </a:r>
            <a:endParaRPr lang="en-US" sz="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C:\Documents and Settings\The Danimal\Local Settings\Temporary Internet Files\Content.IE5\85EZOPYJ\MCj0123143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5200" y="3886200"/>
            <a:ext cx="1770279" cy="2105523"/>
          </a:xfrm>
          <a:prstGeom prst="rect">
            <a:avLst/>
          </a:prstGeom>
          <a:noFill/>
        </p:spPr>
      </p:pic>
      <p:pic>
        <p:nvPicPr>
          <p:cNvPr id="2051" name="Picture 3" descr="C:\Documents and Settings\The Danimal\Local Settings\Temporary Internet Files\Content.IE5\6L7018JI\MCj0303675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9000" y="3886200"/>
            <a:ext cx="1776679" cy="1785823"/>
          </a:xfrm>
          <a:prstGeom prst="rect">
            <a:avLst/>
          </a:prstGeom>
          <a:noFill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C7D15-9F1F-4E43-842C-33AAB93B28BF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History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of Garden Hoes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600200"/>
            <a:ext cx="8001000" cy="4525963"/>
          </a:xfrm>
          <a:prstGeom prst="rect">
            <a:avLst/>
          </a:prstGeom>
        </p:spPr>
        <p:txBody>
          <a:bodyPr/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Forked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sticks were the earliest known hoes and were seen in cave drawings. 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Heavy flaked-stone implements were mounted</a:t>
            </a:r>
            <a:r>
              <a:rPr lang="en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with bitumen and used in Mesopotamia. 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Hoe blades have also been made of animal antlers, shoulder blades, and shells.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1000" y="6324600"/>
            <a:ext cx="2438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Source: http://thegardenersrake.com/garden-history-the-hoe</a:t>
            </a:r>
            <a:endParaRPr lang="en-US" sz="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C7D15-9F1F-4E43-842C-33AAB93B28BF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Using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a Garden Hoe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600200"/>
            <a:ext cx="8001000" cy="4525963"/>
          </a:xfrm>
          <a:prstGeom prst="rect">
            <a:avLst/>
          </a:prstGeom>
        </p:spPr>
        <p:txBody>
          <a:bodyPr/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Garden hoes are primarily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used in landscaping to slice the soil around weeds.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Proper usage is as follows: </a:t>
            </a:r>
          </a:p>
          <a:p>
            <a:pPr marL="971550" lvl="1" indent="-51435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1.Raise the hoe away from the body 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up to 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about the waist 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level. </a:t>
            </a:r>
          </a:p>
          <a:p>
            <a:pPr marL="971550" lvl="1" indent="-51435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2. Swing the blade down to the ground towards the body, striking at a 45 degree angle.</a:t>
            </a:r>
          </a:p>
          <a:p>
            <a:pPr marL="971550" lvl="1" indent="-51435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3. After penetrating the soil, lift out the weed and its roots. </a:t>
            </a:r>
            <a:endParaRPr kumimoji="0" lang="en-US" sz="2400" b="0" i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6324600"/>
            <a:ext cx="4343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Source: http://landscaping.about.com/od/weedsdiseases/ss/weed_fabrics_3.htm</a:t>
            </a:r>
            <a:endParaRPr lang="en-US" sz="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C7D15-9F1F-4E43-842C-33AAB93B28BF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Hazards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600201"/>
            <a:ext cx="8001000" cy="2743200"/>
          </a:xfrm>
          <a:prstGeom prst="rect">
            <a:avLst/>
          </a:prstGeom>
        </p:spPr>
        <p:txBody>
          <a:bodyPr/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Hoes are relatively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safe tools to use, however one should be aware of the following hazards: </a:t>
            </a:r>
          </a:p>
          <a:p>
            <a:pPr marL="971550" lvl="1" indent="-51435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Blisters</a:t>
            </a:r>
          </a:p>
          <a:p>
            <a:pPr marL="971550" lvl="1" indent="-51435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Back Strain</a:t>
            </a:r>
          </a:p>
          <a:p>
            <a:pPr marL="971550" lvl="1" indent="-51435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Wrist Strain</a:t>
            </a:r>
          </a:p>
          <a:p>
            <a:pPr marL="971550" lvl="1" indent="-51435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Lacerations on feet</a:t>
            </a:r>
          </a:p>
          <a:p>
            <a:pPr marL="971550" lvl="1" indent="-51435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Heat-related injuries</a:t>
            </a:r>
          </a:p>
        </p:txBody>
      </p:sp>
      <p:sp>
        <p:nvSpPr>
          <p:cNvPr id="6" name="Rounded Rectangle 5"/>
          <p:cNvSpPr/>
          <p:nvPr/>
        </p:nvSpPr>
        <p:spPr>
          <a:xfrm rot="2386500">
            <a:off x="5112070" y="4927920"/>
            <a:ext cx="2286000" cy="6096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rot="7786500">
            <a:off x="5605813" y="4958372"/>
            <a:ext cx="609600" cy="1588"/>
          </a:xfrm>
          <a:prstGeom prst="line">
            <a:avLst/>
          </a:prstGeom>
          <a:ln w="4445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7786500">
            <a:off x="6215414" y="5491771"/>
            <a:ext cx="609600" cy="1588"/>
          </a:xfrm>
          <a:prstGeom prst="line">
            <a:avLst/>
          </a:prstGeom>
          <a:ln w="4445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 rot="2386500">
            <a:off x="6026470" y="500412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Oval 14"/>
          <p:cNvSpPr/>
          <p:nvPr/>
        </p:nvSpPr>
        <p:spPr>
          <a:xfrm rot="2386500">
            <a:off x="6178870" y="500412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Oval 15"/>
          <p:cNvSpPr/>
          <p:nvPr/>
        </p:nvSpPr>
        <p:spPr>
          <a:xfrm rot="2386500">
            <a:off x="6407470" y="500412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Oval 16"/>
          <p:cNvSpPr/>
          <p:nvPr/>
        </p:nvSpPr>
        <p:spPr>
          <a:xfrm rot="2386500">
            <a:off x="6407470" y="515652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Oval 17"/>
          <p:cNvSpPr/>
          <p:nvPr/>
        </p:nvSpPr>
        <p:spPr>
          <a:xfrm rot="2386500">
            <a:off x="6255070" y="515652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Oval 18"/>
          <p:cNvSpPr/>
          <p:nvPr/>
        </p:nvSpPr>
        <p:spPr>
          <a:xfrm rot="2386500">
            <a:off x="6102670" y="515652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Oval 19"/>
          <p:cNvSpPr/>
          <p:nvPr/>
        </p:nvSpPr>
        <p:spPr>
          <a:xfrm rot="2386500">
            <a:off x="6026470" y="530892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Oval 20"/>
          <p:cNvSpPr/>
          <p:nvPr/>
        </p:nvSpPr>
        <p:spPr>
          <a:xfrm rot="2386500">
            <a:off x="6178870" y="530892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Oval 21"/>
          <p:cNvSpPr/>
          <p:nvPr/>
        </p:nvSpPr>
        <p:spPr>
          <a:xfrm rot="2386500">
            <a:off x="6407470" y="530892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C7D15-9F1F-4E43-842C-33AAB93B28BF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dirty="0" smtClean="0">
                <a:solidFill>
                  <a:srgbClr val="FFFF00"/>
                </a:solidFill>
                <a:latin typeface="Arial" pitchFamily="34" charset="0"/>
                <a:ea typeface="+mj-ea"/>
                <a:cs typeface="Arial" pitchFamily="34" charset="0"/>
              </a:rPr>
              <a:t>Fatality Statics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2209799"/>
            <a:ext cx="8001000" cy="2133601"/>
          </a:xfrm>
          <a:prstGeom prst="rect">
            <a:avLst/>
          </a:prstGeom>
        </p:spPr>
        <p:txBody>
          <a:bodyPr/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OSHA  did not investigate any hoe-related fatalities </a:t>
            </a:r>
            <a:r>
              <a:rPr lang="en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from </a:t>
            </a:r>
            <a:r>
              <a:rPr lang="en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1990 thru 2007</a:t>
            </a:r>
            <a:r>
              <a:rPr lang="en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2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C7D15-9F1F-4E43-842C-33AAB93B28BF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dirty="0" smtClean="0">
                <a:solidFill>
                  <a:srgbClr val="FFFF00"/>
                </a:solidFill>
                <a:latin typeface="Arial" pitchFamily="34" charset="0"/>
                <a:ea typeface="+mj-ea"/>
                <a:cs typeface="Arial" pitchFamily="34" charset="0"/>
              </a:rPr>
              <a:t>Heat-Related Illness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381000" y="1143000"/>
            <a:ext cx="8001000" cy="5105399"/>
          </a:xfrm>
          <a:prstGeom prst="rect">
            <a:avLst/>
          </a:prstGeom>
        </p:spPr>
        <p:txBody>
          <a:bodyPr/>
          <a:lstStyle/>
          <a:p>
            <a:pPr marL="514350" lvl="0" indent="-51435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From 1999-2003, a total of 3,442 deaths were reported in America from exposure to extreme heat. </a:t>
            </a:r>
          </a:p>
          <a:p>
            <a:pPr marL="514350" lvl="0" indent="-51435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Heat related illness include: </a:t>
            </a:r>
          </a:p>
          <a:p>
            <a:pPr marL="971550" lvl="1" indent="-51435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Heat rash, heat cramps, heat edema, heat tetany, fainting, heat exhaustion, and heat stroke. </a:t>
            </a:r>
            <a:endParaRPr lang="en-US" sz="28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Heat exhaustion and heat stroke need IMMEDIATE medical attention. </a:t>
            </a:r>
            <a:endParaRPr lang="en-US" sz="2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Be sure to stay hydrated and rest often when working outside for long periods of time. </a:t>
            </a:r>
            <a:endParaRPr lang="en-US" sz="2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sz="2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352800" y="4191000"/>
            <a:ext cx="46482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Source: http://firstaid.webmd.com/tc/heat-related-illnesses-topic-overview?page=2</a:t>
            </a:r>
            <a:endParaRPr lang="en-US" sz="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52600" y="2209800"/>
            <a:ext cx="3352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Source: http://www.cdc.gov/mmwr/preview/mmwrhtml/mm5529a2.htm</a:t>
            </a:r>
            <a:endParaRPr lang="en-US" sz="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6400800" y="5257800"/>
            <a:ext cx="1371600" cy="12954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 rot="5400000" flipH="1" flipV="1">
            <a:off x="7277100" y="5067300"/>
            <a:ext cx="381000" cy="152400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 flipH="1" flipV="1">
            <a:off x="7620000" y="5181600"/>
            <a:ext cx="304800" cy="304800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7772400" y="5715000"/>
            <a:ext cx="381000" cy="76200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7696200" y="6096000"/>
            <a:ext cx="381000" cy="152400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16200000" flipH="1">
            <a:off x="7505700" y="6438900"/>
            <a:ext cx="304800" cy="228600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16200000" flipH="1">
            <a:off x="6515100" y="5067300"/>
            <a:ext cx="304800" cy="228600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16200000" flipH="1">
            <a:off x="6858000" y="5029200"/>
            <a:ext cx="381000" cy="76200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6019800" y="5715000"/>
            <a:ext cx="381000" cy="76200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6248400" y="5334000"/>
            <a:ext cx="304800" cy="228600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V="1">
            <a:off x="6019800" y="6096000"/>
            <a:ext cx="457200" cy="76200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V="1">
            <a:off x="6172200" y="6324600"/>
            <a:ext cx="381000" cy="304800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rot="5400000" flipH="1" flipV="1">
            <a:off x="6591300" y="6515100"/>
            <a:ext cx="457200" cy="228600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16200000" flipH="1">
            <a:off x="7124700" y="6438900"/>
            <a:ext cx="304800" cy="228600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C7D15-9F1F-4E43-842C-33AAB93B28BF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dirty="0" smtClean="0">
                <a:solidFill>
                  <a:srgbClr val="FFFF00"/>
                </a:solidFill>
                <a:latin typeface="Arial" pitchFamily="34" charset="0"/>
                <a:ea typeface="+mj-ea"/>
                <a:cs typeface="Arial" pitchFamily="34" charset="0"/>
              </a:rPr>
              <a:t>Best Practices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228600" y="1600200"/>
            <a:ext cx="8458200" cy="5257800"/>
          </a:xfrm>
          <a:prstGeom prst="rect">
            <a:avLst/>
          </a:prstGeom>
        </p:spPr>
        <p:txBody>
          <a:bodyPr/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The following PPE should be used when using a garden hoe: </a:t>
            </a:r>
          </a:p>
          <a:p>
            <a:pPr marL="971550" lvl="1" indent="-51435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Closed-toed 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shoes or work boots to prevent foot injuries.  </a:t>
            </a:r>
          </a:p>
          <a:p>
            <a:pPr marL="971550" lvl="1" indent="-51435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Gloves to prevent blisters and other hand injuries.</a:t>
            </a:r>
          </a:p>
          <a:p>
            <a:pPr marL="971550" lvl="1" indent="-51435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Safety 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glasses 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to prevent debris from entering the eyes . </a:t>
            </a:r>
          </a:p>
          <a:p>
            <a:pPr marL="971550" lvl="1" indent="-51435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Sunscreen to prevent sunburns.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C7D15-9F1F-4E43-842C-33AAB93B28BF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dirty="0" smtClean="0">
                <a:solidFill>
                  <a:srgbClr val="FFFF00"/>
                </a:solidFill>
                <a:latin typeface="Arial" pitchFamily="34" charset="0"/>
                <a:ea typeface="+mj-ea"/>
                <a:cs typeface="Arial" pitchFamily="34" charset="0"/>
              </a:rPr>
              <a:t>Best Practices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152400" y="1143000"/>
            <a:ext cx="5257800" cy="5257800"/>
          </a:xfrm>
          <a:prstGeom prst="rect">
            <a:avLst/>
          </a:prstGeom>
        </p:spPr>
        <p:txBody>
          <a:bodyPr/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Before using a garden hoe, it should be inspected thoroughly to prevent injury. </a:t>
            </a:r>
          </a:p>
          <a:p>
            <a:pPr marL="971550" lvl="1" indent="-514350">
              <a:spcBef>
                <a:spcPct val="20000"/>
              </a:spcBef>
              <a:buFont typeface="Arial" pitchFamily="34" charset="0"/>
              <a:buChar char="•"/>
            </a:pPr>
            <a:endParaRPr lang="en-US" sz="2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971550" lvl="1" indent="-51435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Check for a solid and comfortable handle.</a:t>
            </a:r>
          </a:p>
          <a:p>
            <a:pPr marL="971550" lvl="1" indent="-51435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Test for proper length. </a:t>
            </a:r>
          </a:p>
          <a:p>
            <a:pPr marL="971550" lvl="1" indent="-51435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Ensure a solid attachment of the head to the shaft. </a:t>
            </a:r>
          </a:p>
          <a:p>
            <a:pPr marL="971550" lvl="1" indent="-51435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Inspect to be sure the head has a sharp edge. </a:t>
            </a:r>
          </a:p>
        </p:txBody>
      </p:sp>
      <p:pic>
        <p:nvPicPr>
          <p:cNvPr id="4" name="Picture 3" descr="P925012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07000" y="2286000"/>
            <a:ext cx="3708400" cy="27813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705600" y="6172200"/>
            <a:ext cx="2438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Photo: Dr. Jimmie Hinze</a:t>
            </a:r>
            <a:endParaRPr lang="en-US" sz="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C7D15-9F1F-4E43-842C-33AAB93B28BF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</TotalTime>
  <Words>539</Words>
  <Application>Microsoft Office PowerPoint</Application>
  <PresentationFormat>On-screen Show (4:3)</PresentationFormat>
  <Paragraphs>78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Garden Hoes</vt:lpstr>
      <vt:lpstr>What is a Garden Hoe?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Garden Hoes</dc:title>
  <dc:creator>Hinze,Jimmie Wayne</dc:creator>
  <cp:lastModifiedBy>Jimmie</cp:lastModifiedBy>
  <cp:revision>15</cp:revision>
  <dcterms:created xsi:type="dcterms:W3CDTF">2009-12-02T02:39:27Z</dcterms:created>
  <dcterms:modified xsi:type="dcterms:W3CDTF">2013-03-26T20:14:44Z</dcterms:modified>
</cp:coreProperties>
</file>