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58" r:id="rId3"/>
    <p:sldId id="257" r:id="rId4"/>
    <p:sldId id="259" r:id="rId5"/>
    <p:sldId id="260" r:id="rId6"/>
    <p:sldId id="263" r:id="rId7"/>
    <p:sldId id="261" r:id="rId8"/>
    <p:sldId id="262" r:id="rId9"/>
    <p:sldId id="264" r:id="rId10"/>
    <p:sldId id="265"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056"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31BC3-A206-4FFF-8AD2-766D376BDB6D}" type="datetimeFigureOut">
              <a:rPr lang="en-US" smtClean="0"/>
              <a:pPr/>
              <a:t>3/27/2013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ACAF9-C31F-4464-AB65-1E26A2E010A8}" type="slidenum">
              <a:rPr lang="en-US" smtClean="0"/>
              <a:pPr/>
              <a:t>‹#›</a:t>
            </a:fld>
            <a:endParaRPr lang="en-US"/>
          </a:p>
        </p:txBody>
      </p:sp>
    </p:spTree>
    <p:extLst>
      <p:ext uri="{BB962C8B-B14F-4D97-AF65-F5344CB8AC3E}">
        <p14:creationId xmlns:p14="http://schemas.microsoft.com/office/powerpoint/2010/main" val="398560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4BFB3E9-8143-467E-A949-251E446BE7D0}" type="datetime1">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2611-9C38-4251-A9CD-BEB4FC3B256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FB19DC-DA4A-489D-A6E5-2469E37C146C}" type="datetime1">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09D62F-259A-4220-ACE2-589947563D2B}" type="datetime1">
              <a:rPr lang="en-US" smtClean="0"/>
              <a:t>3/27/2013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74B34-3667-4995-8A9C-A21853D92A0C}" type="datetime1">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0E86A1-D4D6-4DFB-97F5-AFC2FBDF1DD6}" type="datetime1">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ACEA61-491D-4244-9F72-2E30760BD3DE}" type="datetime1">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45B04A-9823-4F5D-A214-DBC08DC8B3B5}" type="datetime1">
              <a:rPr lang="en-US" smtClean="0"/>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7A6832-BBC3-42AF-9994-BB6FEF85D9BF}" type="datetime1">
              <a:rPr lang="en-US" smtClean="0"/>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A6FF8-1FBA-4B89-B7DB-F8E75ACC9890}" type="datetime1">
              <a:rPr lang="en-US" smtClean="0"/>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2611-9C38-4251-A9CD-BEB4FC3B25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28CCFB-BA71-4F14-B164-D8C14CD7E503}" type="datetime1">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2611-9C38-4251-A9CD-BEB4FC3B256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F78E352-57ED-45D1-9D40-3AEB6D2ED205}" type="datetime1">
              <a:rPr lang="en-US" smtClean="0"/>
              <a:t>3/27/2013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A652611-9C38-4251-A9CD-BEB4FC3B25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77E6C7B-A8F9-463F-B87E-F894CAD06461}" type="datetime1">
              <a:rPr lang="en-US" smtClean="0"/>
              <a:t>3/27/2013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A652611-9C38-4251-A9CD-BEB4FC3B25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165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685800" y="2674398"/>
            <a:ext cx="6324600" cy="3140202"/>
          </a:xfrm>
          <a:prstGeom prst="rect">
            <a:avLst/>
          </a:prstGeom>
          <a:solidFill>
            <a:schemeClr val="bg2">
              <a:lumMod val="75000"/>
            </a:schemeClr>
          </a:solidFill>
          <a:ln>
            <a:solidFill>
              <a:schemeClr val="accent1"/>
            </a:solidFill>
          </a:ln>
          <a:effectLst>
            <a:glow rad="139700">
              <a:schemeClr val="accent1">
                <a:satMod val="175000"/>
                <a:alpha val="40000"/>
              </a:schemeClr>
            </a:glow>
            <a:outerShdw blurRad="50800" dist="38100" dir="2700000" sx="110000" sy="110000" algn="tl" rotWithShape="0">
              <a:prstClr val="black">
                <a:alpha val="40000"/>
              </a:prstClr>
            </a:outerShdw>
            <a:softEdge rad="63500"/>
          </a:effectLst>
          <a:scene3d>
            <a:camera prst="isometricOffAxis2Left">
              <a:rot lat="600000" lon="1200000" rev="0"/>
            </a:camera>
            <a:lightRig rig="twoPt" dir="t">
              <a:rot lat="0" lon="0" rev="1200000"/>
            </a:lightRig>
          </a:scene3d>
          <a:sp3d extrusionH="101600" prstMaterial="dkEdge">
            <a:bevelT w="50800"/>
          </a:sp3d>
        </p:spPr>
      </p:pic>
      <p:sp>
        <p:nvSpPr>
          <p:cNvPr id="2" name="Title 1"/>
          <p:cNvSpPr>
            <a:spLocks noGrp="1"/>
          </p:cNvSpPr>
          <p:nvPr>
            <p:ph type="ctrTitle"/>
          </p:nvPr>
        </p:nvSpPr>
        <p:spPr>
          <a:xfrm>
            <a:off x="-457200" y="152400"/>
            <a:ext cx="8077200" cy="1673352"/>
          </a:xfrm>
        </p:spPr>
        <p:txBody>
          <a:bodyPr>
            <a:normAutofit fontScale="90000"/>
            <a:scene3d>
              <a:camera prst="orthographicFront">
                <a:rot lat="0" lon="1200000" rev="0"/>
              </a:camera>
              <a:lightRig rig="contrasting" dir="t"/>
            </a:scene3d>
            <a:sp3d extrusionH="25400" prstMaterial="dkEdge">
              <a:bevelT w="82550" h="38100" prst="coolSlant"/>
            </a:sp3d>
          </a:bodyPr>
          <a:lstStyle/>
          <a:p>
            <a:r>
              <a:rPr lang="en-US" sz="3200" dirty="0" smtClean="0">
                <a:solidFill>
                  <a:srgbClr val="FFFF00"/>
                </a:solidFill>
              </a:rPr>
              <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smtClean="0">
                <a:solidFill>
                  <a:srgbClr val="FFFF00"/>
                </a:solidFill>
              </a:rPr>
              <a:t>			</a:t>
            </a:r>
            <a:r>
              <a:rPr lang="en-US" sz="6000"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outerShdw blurRad="50800" dist="38100" dir="10800000" algn="r" rotWithShape="0">
                    <a:prstClr val="black">
                      <a:alpha val="40000"/>
                    </a:prstClr>
                  </a:outerShdw>
                </a:effectLst>
                <a:latin typeface="Arial" pitchFamily="34" charset="0"/>
                <a:cs typeface="Arial" pitchFamily="34" charset="0"/>
              </a:rPr>
              <a:t>Hedge Shears</a:t>
            </a:r>
            <a:endParaRPr lang="en-US" sz="6000" dirty="0">
              <a:solidFill>
                <a:srgbClr val="FFFF00"/>
              </a:solidFill>
              <a:effectLst>
                <a:glow rad="45500">
                  <a:schemeClr val="accent1">
                    <a:satMod val="220000"/>
                    <a:alpha val="35000"/>
                  </a:schemeClr>
                </a:glow>
                <a:outerShdw blurRad="50800" dist="38100" dir="10800000" algn="r" rotWithShape="0">
                  <a:prstClr val="black">
                    <a:alpha val="40000"/>
                  </a:prstClr>
                </a:outerShdw>
              </a:effectLst>
              <a:latin typeface="Arial" pitchFamily="34" charset="0"/>
              <a:cs typeface="Arial" pitchFamily="34" charset="0"/>
            </a:endParaRPr>
          </a:p>
        </p:txBody>
      </p:sp>
      <p:sp>
        <p:nvSpPr>
          <p:cNvPr id="4" name="Rectangle 3"/>
          <p:cNvSpPr/>
          <p:nvPr/>
        </p:nvSpPr>
        <p:spPr>
          <a:xfrm>
            <a:off x="304800" y="6145727"/>
            <a:ext cx="7924800" cy="461665"/>
          </a:xfrm>
          <a:prstGeom prst="rect">
            <a:avLst/>
          </a:prstGeom>
        </p:spPr>
        <p:txBody>
          <a:bodyPr wrap="square">
            <a:spAutoFit/>
          </a:bodyPr>
          <a:lstStyle/>
          <a:p>
            <a:pPr fontAlgn="base"/>
            <a:r>
              <a:rPr lang="en-US" sz="800" b="0" i="0" dirty="0" smtClean="0">
                <a:solidFill>
                  <a:schemeClr val="accent1">
                    <a:lumMod val="40000"/>
                    <a:lumOff val="60000"/>
                  </a:schemeClr>
                </a:solidFill>
                <a:effectLst/>
                <a:latin typeface="Arial"/>
              </a:rPr>
              <a:t>“Power-Lever® Hedge Shears (</a:t>
            </a:r>
            <a:r>
              <a:rPr lang="en-US" sz="800" b="0" i="0" dirty="0" err="1" smtClean="0">
                <a:solidFill>
                  <a:schemeClr val="accent1">
                    <a:lumMod val="40000"/>
                    <a:lumOff val="60000"/>
                  </a:schemeClr>
                </a:solidFill>
                <a:effectLst/>
                <a:latin typeface="Arial"/>
              </a:rPr>
              <a:t>FiberComp</a:t>
            </a:r>
            <a:r>
              <a:rPr lang="en-US" sz="800" b="0" i="0" dirty="0" smtClean="0">
                <a:solidFill>
                  <a:schemeClr val="accent1">
                    <a:lumMod val="40000"/>
                    <a:lumOff val="60000"/>
                  </a:schemeClr>
                </a:solidFill>
                <a:effectLst/>
                <a:latin typeface="Arial"/>
              </a:rPr>
              <a:t>®)” </a:t>
            </a:r>
            <a:r>
              <a:rPr lang="en-US" sz="800" b="0" i="1" dirty="0" err="1" smtClean="0">
                <a:solidFill>
                  <a:schemeClr val="accent1">
                    <a:lumMod val="40000"/>
                    <a:lumOff val="60000"/>
                  </a:schemeClr>
                </a:solidFill>
                <a:effectLst/>
                <a:latin typeface="Arial"/>
              </a:rPr>
              <a:t>Fiskars</a:t>
            </a:r>
            <a:r>
              <a:rPr lang="en-US" sz="800" b="0" i="1" dirty="0" smtClean="0">
                <a:solidFill>
                  <a:schemeClr val="accent1">
                    <a:lumMod val="40000"/>
                    <a:lumOff val="60000"/>
                  </a:schemeClr>
                </a:solidFill>
                <a:effectLst/>
                <a:latin typeface="Arial"/>
              </a:rPr>
              <a:t> Lawn And Garden – Browse Products - </a:t>
            </a:r>
            <a:r>
              <a:rPr lang="en-US" sz="800" b="0" dirty="0" smtClean="0">
                <a:solidFill>
                  <a:schemeClr val="accent1">
                    <a:lumMod val="40000"/>
                    <a:lumOff val="60000"/>
                  </a:schemeClr>
                </a:solidFill>
                <a:effectLst/>
                <a:latin typeface="Arial"/>
              </a:rPr>
              <a:t> Fiskers.com. 2011. &lt;http://www2.fiskars.com/Products/Yard-and-Garden/Hedge-Shears/PowerLever/Power-Lever-R-Hedge-Shears-FiberComp-R&gt;</a:t>
            </a:r>
          </a:p>
          <a:p>
            <a:pPr fontAlgn="base"/>
            <a:r>
              <a:rPr lang="en-US" sz="800" b="0" dirty="0" smtClean="0">
                <a:solidFill>
                  <a:schemeClr val="accent1">
                    <a:lumMod val="40000"/>
                    <a:lumOff val="60000"/>
                  </a:schemeClr>
                </a:solidFill>
                <a:effectLst/>
                <a:latin typeface="Arial"/>
              </a:rPr>
              <a:t>  </a:t>
            </a:r>
            <a:endParaRPr lang="en-US" sz="800" b="0" i="0" dirty="0">
              <a:solidFill>
                <a:schemeClr val="accent1">
                  <a:lumMod val="40000"/>
                  <a:lumOff val="60000"/>
                </a:schemeClr>
              </a:solidFill>
              <a:effectLst/>
              <a:latin typeface="Arial"/>
            </a:endParaRPr>
          </a:p>
        </p:txBody>
      </p:sp>
      <p:sp>
        <p:nvSpPr>
          <p:cNvPr id="5" name="Slide Number Placeholder 4"/>
          <p:cNvSpPr>
            <a:spLocks noGrp="1"/>
          </p:cNvSpPr>
          <p:nvPr>
            <p:ph type="sldNum" sz="quarter" idx="12"/>
          </p:nvPr>
        </p:nvSpPr>
        <p:spPr/>
        <p:txBody>
          <a:bodyPr/>
          <a:lstStyle/>
          <a:p>
            <a:fld id="{DA652611-9C38-4251-A9CD-BEB4FC3B2568}" type="slidenum">
              <a:rPr lang="en-US" smtClean="0"/>
              <a:pPr/>
              <a:t>1</a:t>
            </a:fld>
            <a:endParaRPr lang="en-US"/>
          </a:p>
        </p:txBody>
      </p:sp>
    </p:spTree>
    <p:extLst>
      <p:ext uri="{BB962C8B-B14F-4D97-AF65-F5344CB8AC3E}">
        <p14:creationId xmlns:p14="http://schemas.microsoft.com/office/powerpoint/2010/main" val="65776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Spot Where Safety May Be an Issue</a:t>
            </a:r>
            <a:endParaRPr lang="en-US" sz="4000" dirty="0">
              <a:solidFill>
                <a:srgbClr val="FFFF00"/>
              </a:solidFill>
            </a:endParaRPr>
          </a:p>
        </p:txBody>
      </p:sp>
      <p:sp>
        <p:nvSpPr>
          <p:cNvPr id="5" name="Content Placeholder 4"/>
          <p:cNvSpPr>
            <a:spLocks noGrp="1"/>
          </p:cNvSpPr>
          <p:nvPr>
            <p:ph idx="1"/>
          </p:nvPr>
        </p:nvSpPr>
        <p:spPr>
          <a:xfrm>
            <a:off x="457200" y="1775191"/>
            <a:ext cx="8458200" cy="4625609"/>
          </a:xfrm>
        </p:spPr>
        <p:txBody>
          <a:bodyPr>
            <a:norm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Any situation that offers the possibility of taking a hand off of the handle of a hand shear or the guide of an electric shear creates serious issues in user safety.</a:t>
            </a:r>
            <a:r>
              <a:rPr lang="en-US" sz="1600" dirty="0" smtClean="0">
                <a:latin typeface="Arial" pitchFamily="34" charset="0"/>
                <a:cs typeface="Arial" pitchFamily="34" charset="0"/>
              </a:rPr>
              <a:t> </a:t>
            </a:r>
            <a:r>
              <a:rPr lang="en-US" sz="2000" dirty="0" smtClean="0">
                <a:latin typeface="Arial" pitchFamily="34" charset="0"/>
                <a:cs typeface="Arial" pitchFamily="34" charset="0"/>
              </a:rPr>
              <a:t>These situations would include:</a:t>
            </a:r>
          </a:p>
          <a:p>
            <a:pPr lvl="1"/>
            <a:r>
              <a:rPr lang="en-US" sz="2000" dirty="0" smtClean="0">
                <a:latin typeface="Arial" pitchFamily="34" charset="0"/>
                <a:cs typeface="Arial" pitchFamily="34" charset="0"/>
              </a:rPr>
              <a:t>Unstable work surfaces, such as working on a ladder, One hand is usually needed to be free to maintain stability on the ladder.</a:t>
            </a:r>
          </a:p>
          <a:p>
            <a:pPr lvl="1"/>
            <a:r>
              <a:rPr lang="en-US" sz="2000" dirty="0" smtClean="0">
                <a:latin typeface="Arial" pitchFamily="34" charset="0"/>
                <a:cs typeface="Arial" pitchFamily="34" charset="0"/>
              </a:rPr>
              <a:t>Dangerous work environments with many distractors, such as working near a street, that will steal away a worker’s attention from the dangerous tool being used.</a:t>
            </a:r>
          </a:p>
          <a:p>
            <a:pPr lvl="1"/>
            <a:r>
              <a:rPr lang="en-US" sz="2000" dirty="0" smtClean="0">
                <a:latin typeface="Arial" pitchFamily="34" charset="0"/>
                <a:cs typeface="Arial" pitchFamily="34" charset="0"/>
              </a:rPr>
              <a:t>Being under the influence of any mind altering drug would of course have a drastic impact on the ability to handle tools responsibly.</a:t>
            </a:r>
          </a:p>
        </p:txBody>
      </p:sp>
      <p:sp>
        <p:nvSpPr>
          <p:cNvPr id="4" name="Slide Number Placeholder 3"/>
          <p:cNvSpPr>
            <a:spLocks noGrp="1"/>
          </p:cNvSpPr>
          <p:nvPr>
            <p:ph type="sldNum" sz="quarter" idx="12"/>
          </p:nvPr>
        </p:nvSpPr>
        <p:spPr/>
        <p:txBody>
          <a:bodyPr/>
          <a:lstStyle/>
          <a:p>
            <a:fld id="{DA652611-9C38-4251-A9CD-BEB4FC3B2568}" type="slidenum">
              <a:rPr lang="en-US" smtClean="0"/>
              <a:pPr/>
              <a:t>10</a:t>
            </a:fld>
            <a:endParaRPr lang="en-US"/>
          </a:p>
        </p:txBody>
      </p:sp>
    </p:spTree>
    <p:extLst>
      <p:ext uri="{BB962C8B-B14F-4D97-AF65-F5344CB8AC3E}">
        <p14:creationId xmlns:p14="http://schemas.microsoft.com/office/powerpoint/2010/main" val="84553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Hedge Shearing Injuries</a:t>
            </a:r>
            <a:endParaRPr lang="en-US" sz="4000" dirty="0">
              <a:solidFill>
                <a:srgbClr val="FFFF00"/>
              </a:solidFill>
            </a:endParaRPr>
          </a:p>
        </p:txBody>
      </p:sp>
      <p:sp>
        <p:nvSpPr>
          <p:cNvPr id="5" name="Content Placeholder 4"/>
          <p:cNvSpPr>
            <a:spLocks noGrp="1"/>
          </p:cNvSpPr>
          <p:nvPr>
            <p:ph idx="1"/>
          </p:nvPr>
        </p:nvSpPr>
        <p:spPr>
          <a:xfrm>
            <a:off x="457200" y="1775191"/>
            <a:ext cx="8229600" cy="4778009"/>
          </a:xfrm>
        </p:spPr>
        <p:txBody>
          <a:bodyPr>
            <a:norm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OSHA has not investigated any fatal injury pertaining to hedge shears from 1990 to 2009.</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The combination of hand shear and electric shear injury statistics vary by degree (some are specific to construction):</a:t>
            </a:r>
          </a:p>
          <a:p>
            <a:endParaRPr lang="en-US" sz="2000" dirty="0">
              <a:latin typeface="Arial" pitchFamily="34" charset="0"/>
              <a:cs typeface="Arial" pitchFamily="34" charset="0"/>
            </a:endParaRPr>
          </a:p>
          <a:p>
            <a:pPr lvl="1"/>
            <a:r>
              <a:rPr lang="en-US" sz="2000" dirty="0" smtClean="0">
                <a:latin typeface="Arial" pitchFamily="34" charset="0"/>
                <a:cs typeface="Arial" pitchFamily="34" charset="0"/>
              </a:rPr>
              <a:t>Lacerations to the extremities</a:t>
            </a:r>
          </a:p>
          <a:p>
            <a:pPr lvl="1"/>
            <a:r>
              <a:rPr lang="en-US" sz="2000" dirty="0" smtClean="0">
                <a:latin typeface="Arial" pitchFamily="34" charset="0"/>
                <a:cs typeface="Arial" pitchFamily="34" charset="0"/>
              </a:rPr>
              <a:t>Electrocution from the introduction of water to the circuit</a:t>
            </a:r>
          </a:p>
          <a:p>
            <a:pPr lvl="1"/>
            <a:r>
              <a:rPr lang="en-US" sz="2000" dirty="0" smtClean="0">
                <a:latin typeface="Arial" pitchFamily="34" charset="0"/>
                <a:cs typeface="Arial" pitchFamily="34" charset="0"/>
              </a:rPr>
              <a:t>Electrocution from cutting into the trimmer’s power cord</a:t>
            </a:r>
          </a:p>
          <a:p>
            <a:pPr lvl="1"/>
            <a:r>
              <a:rPr lang="en-US" sz="2000" dirty="0" smtClean="0">
                <a:latin typeface="Arial" pitchFamily="34" charset="0"/>
                <a:cs typeface="Arial" pitchFamily="34" charset="0"/>
              </a:rPr>
              <a:t>Puncture wounds from falling shears</a:t>
            </a:r>
          </a:p>
          <a:p>
            <a:pPr lvl="1"/>
            <a:r>
              <a:rPr lang="en-US" sz="2000" dirty="0" smtClean="0">
                <a:latin typeface="Arial" pitchFamily="34" charset="0"/>
                <a:cs typeface="Arial" pitchFamily="34" charset="0"/>
              </a:rPr>
              <a:t>Shearing injury that took place on a ladder, resulting in a fall</a:t>
            </a:r>
          </a:p>
        </p:txBody>
      </p:sp>
      <p:sp>
        <p:nvSpPr>
          <p:cNvPr id="4" name="Slide Number Placeholder 3"/>
          <p:cNvSpPr>
            <a:spLocks noGrp="1"/>
          </p:cNvSpPr>
          <p:nvPr>
            <p:ph type="sldNum" sz="quarter" idx="12"/>
          </p:nvPr>
        </p:nvSpPr>
        <p:spPr/>
        <p:txBody>
          <a:bodyPr/>
          <a:lstStyle/>
          <a:p>
            <a:fld id="{DA652611-9C38-4251-A9CD-BEB4FC3B2568}" type="slidenum">
              <a:rPr lang="en-US" smtClean="0"/>
              <a:pPr/>
              <a:t>11</a:t>
            </a:fld>
            <a:endParaRPr lang="en-US"/>
          </a:p>
        </p:txBody>
      </p:sp>
    </p:spTree>
    <p:extLst>
      <p:ext uri="{BB962C8B-B14F-4D97-AF65-F5344CB8AC3E}">
        <p14:creationId xmlns:p14="http://schemas.microsoft.com/office/powerpoint/2010/main" val="865634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Hedge Shearing Injuries – The Risks Are Real</a:t>
            </a:r>
            <a:endParaRPr lang="en-US" sz="3200" dirty="0">
              <a:solidFill>
                <a:srgbClr val="FFFF00"/>
              </a:solidFill>
            </a:endParaRPr>
          </a:p>
        </p:txBody>
      </p:sp>
      <p:sp>
        <p:nvSpPr>
          <p:cNvPr id="5" name="Content Placeholder 4"/>
          <p:cNvSpPr>
            <a:spLocks noGrp="1"/>
          </p:cNvSpPr>
          <p:nvPr>
            <p:ph idx="1"/>
          </p:nvPr>
        </p:nvSpPr>
        <p:spPr>
          <a:xfrm>
            <a:off x="1447800" y="1752600"/>
            <a:ext cx="5867400" cy="2568209"/>
          </a:xfrm>
        </p:spPr>
        <p:txBody>
          <a:bodyPr>
            <a:normAutofit/>
            <a:scene3d>
              <a:camera prst="orthographicFront"/>
              <a:lightRig rig="threePt" dir="t"/>
            </a:scene3d>
            <a:sp3d extrusionH="57150">
              <a:bevelT w="38100" h="38100" prst="convex"/>
            </a:sp3d>
          </a:bodyPr>
          <a:lstStyle/>
          <a:p>
            <a:pPr marL="118872" indent="0" algn="ctr">
              <a:buNone/>
            </a:pPr>
            <a:r>
              <a:rPr lang="en-US" sz="2400" dirty="0" smtClean="0">
                <a:latin typeface="Arial" pitchFamily="34" charset="0"/>
                <a:cs typeface="Arial" pitchFamily="34" charset="0"/>
              </a:rPr>
              <a:t>“Mother </a:t>
            </a:r>
            <a:r>
              <a:rPr lang="en-US" sz="2400" dirty="0">
                <a:latin typeface="Arial" pitchFamily="34" charset="0"/>
                <a:cs typeface="Arial" pitchFamily="34" charset="0"/>
              </a:rPr>
              <a:t>found dead with son, 2, hugging </a:t>
            </a:r>
            <a:endParaRPr lang="en-US" sz="2400" dirty="0" smtClean="0">
              <a:latin typeface="Arial" pitchFamily="34" charset="0"/>
              <a:cs typeface="Arial" pitchFamily="34" charset="0"/>
            </a:endParaRPr>
          </a:p>
          <a:p>
            <a:pPr marL="118872" indent="0" algn="ctr">
              <a:buNone/>
            </a:pPr>
            <a:r>
              <a:rPr lang="en-US" sz="2400" dirty="0" smtClean="0">
                <a:latin typeface="Arial" pitchFamily="34" charset="0"/>
                <a:cs typeface="Arial" pitchFamily="34" charset="0"/>
              </a:rPr>
              <a:t>her </a:t>
            </a:r>
            <a:r>
              <a:rPr lang="en-US" sz="2400" dirty="0">
                <a:latin typeface="Arial" pitchFamily="34" charset="0"/>
                <a:cs typeface="Arial" pitchFamily="34" charset="0"/>
              </a:rPr>
              <a:t>body after she was electrocuted by </a:t>
            </a:r>
            <a:endParaRPr lang="en-US" sz="2400" dirty="0" smtClean="0">
              <a:latin typeface="Arial" pitchFamily="34" charset="0"/>
              <a:cs typeface="Arial" pitchFamily="34" charset="0"/>
            </a:endParaRPr>
          </a:p>
          <a:p>
            <a:pPr marL="118872" indent="0" algn="ctr">
              <a:buNone/>
            </a:pPr>
            <a:r>
              <a:rPr lang="en-US" sz="2400" dirty="0" smtClean="0">
                <a:latin typeface="Arial" pitchFamily="34" charset="0"/>
                <a:cs typeface="Arial" pitchFamily="34" charset="0"/>
              </a:rPr>
              <a:t>hedge trimmer”</a:t>
            </a:r>
          </a:p>
          <a:p>
            <a:pPr marL="118872" indent="0" algn="ctr">
              <a:buNone/>
            </a:pPr>
            <a:r>
              <a:rPr lang="en-US" sz="2000" dirty="0" smtClean="0"/>
              <a:t>-</a:t>
            </a:r>
            <a:r>
              <a:rPr lang="en-US" sz="1600" dirty="0" smtClean="0">
                <a:latin typeface="Arial" pitchFamily="34" charset="0"/>
                <a:cs typeface="Arial" pitchFamily="34" charset="0"/>
              </a:rPr>
              <a:t>July 16</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2010</a:t>
            </a:r>
            <a:r>
              <a:rPr lang="en-US" sz="2000" dirty="0"/>
              <a:t/>
            </a:r>
            <a:br>
              <a:rPr lang="en-US" sz="2000" dirty="0"/>
            </a:br>
            <a:r>
              <a:rPr lang="en-US" sz="2000" dirty="0"/>
              <a:t/>
            </a:r>
            <a:br>
              <a:rPr lang="en-US" sz="2000" dirty="0"/>
            </a:br>
            <a:endParaRPr lang="en-US" sz="2000" dirty="0" smtClean="0">
              <a:latin typeface="Arial" pitchFamily="34" charset="0"/>
              <a:cs typeface="Arial" pitchFamily="34" charset="0"/>
            </a:endParaRPr>
          </a:p>
        </p:txBody>
      </p:sp>
      <p:sp>
        <p:nvSpPr>
          <p:cNvPr id="3" name="TextBox 2"/>
          <p:cNvSpPr txBox="1"/>
          <p:nvPr/>
        </p:nvSpPr>
        <p:spPr>
          <a:xfrm>
            <a:off x="838200" y="3505200"/>
            <a:ext cx="7391400" cy="255454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A women in the United Kingdom received a fatal electric shock from her electric trimmer after a botched home repair on the wiring. </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“The two ends of the socket were attached in the wrong way and were very, very dangerous. It was said “her death could have been easily prevented with a cheap, plug-in circuit breaker available from any DIY store.”</a:t>
            </a:r>
            <a:endParaRPr lang="en-US" sz="2000" dirty="0">
              <a:latin typeface="Arial" pitchFamily="34" charset="0"/>
              <a:cs typeface="Arial" pitchFamily="34" charset="0"/>
            </a:endParaRPr>
          </a:p>
        </p:txBody>
      </p:sp>
      <p:sp>
        <p:nvSpPr>
          <p:cNvPr id="4" name="TextBox 3"/>
          <p:cNvSpPr txBox="1"/>
          <p:nvPr/>
        </p:nvSpPr>
        <p:spPr>
          <a:xfrm>
            <a:off x="1981200" y="6367522"/>
            <a:ext cx="6531882" cy="338554"/>
          </a:xfrm>
          <a:prstGeom prst="rect">
            <a:avLst/>
          </a:prstGeom>
          <a:noFill/>
        </p:spPr>
        <p:txBody>
          <a:bodyPr wrap="square" rtlCol="0">
            <a:spAutoFit/>
          </a:bodyPr>
          <a:lstStyle/>
          <a:p>
            <a:r>
              <a:rPr lang="en-US" sz="800" dirty="0" smtClean="0">
                <a:latin typeface="Arial" pitchFamily="34" charset="0"/>
                <a:cs typeface="Arial" pitchFamily="34" charset="0"/>
              </a:rPr>
              <a:t>Source: “Mother found dead with son,2, hugging her body after she was electrocuted by hedge trimmer” Daily Mail Reporter.  July 16, 2010</a:t>
            </a:r>
            <a:r>
              <a:rPr lang="en-US" sz="800" dirty="0">
                <a:latin typeface="Arial" pitchFamily="34" charset="0"/>
                <a:cs typeface="Arial" pitchFamily="34" charset="0"/>
              </a:rPr>
              <a:t>. &lt;http://</a:t>
            </a:r>
            <a:r>
              <a:rPr lang="en-US" sz="800" dirty="0" smtClean="0">
                <a:latin typeface="Arial" pitchFamily="34" charset="0"/>
                <a:cs typeface="Arial" pitchFamily="34" charset="0"/>
              </a:rPr>
              <a:t>www.dailymail.co.uk/news/article-1295232/Mother-dead-electrocuted-hedge-trimmer.html&gt;</a:t>
            </a:r>
            <a:endParaRPr lang="en-US" sz="8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DA652611-9C38-4251-A9CD-BEB4FC3B2568}" type="slidenum">
              <a:rPr lang="en-US" smtClean="0"/>
              <a:pPr/>
              <a:t>12</a:t>
            </a:fld>
            <a:endParaRPr lang="en-US"/>
          </a:p>
        </p:txBody>
      </p:sp>
    </p:spTree>
    <p:extLst>
      <p:ext uri="{BB962C8B-B14F-4D97-AF65-F5344CB8AC3E}">
        <p14:creationId xmlns:p14="http://schemas.microsoft.com/office/powerpoint/2010/main" val="3610121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OSHA’s Regulations Concerning Hedge Shears</a:t>
            </a:r>
            <a:endParaRPr lang="en-US" sz="3200" dirty="0">
              <a:solidFill>
                <a:srgbClr val="FFFF00"/>
              </a:solidFill>
            </a:endParaRPr>
          </a:p>
        </p:txBody>
      </p:sp>
      <p:sp>
        <p:nvSpPr>
          <p:cNvPr id="8" name="TextBox 7"/>
          <p:cNvSpPr txBox="1"/>
          <p:nvPr/>
        </p:nvSpPr>
        <p:spPr>
          <a:xfrm>
            <a:off x="838200" y="1905000"/>
            <a:ext cx="7696200" cy="3785652"/>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Power Hand Shear Practices Are Regulated in:</a:t>
            </a:r>
          </a:p>
          <a:p>
            <a:r>
              <a:rPr lang="en-US" sz="2000" dirty="0" smtClean="0">
                <a:latin typeface="Arial" pitchFamily="34" charset="0"/>
                <a:cs typeface="Arial" pitchFamily="34" charset="0"/>
              </a:rPr>
              <a:t>OSHA Part Number 1910 Subpart P: Hand and Portable Powered Tools and Other Hand-Held Equipment.</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Standard 1910.243 – Guarding of Portable Powered Tools</a:t>
            </a:r>
          </a:p>
          <a:p>
            <a:pPr marL="800100" lvl="1" indent="-342900">
              <a:buFont typeface="Arial" pitchFamily="34" charset="0"/>
              <a:buChar char="•"/>
            </a:pPr>
            <a:r>
              <a:rPr lang="en-US" sz="2000" dirty="0" smtClean="0">
                <a:latin typeface="Arial" pitchFamily="34" charset="0"/>
                <a:cs typeface="Arial" pitchFamily="34" charset="0"/>
              </a:rPr>
              <a:t>1910.243(a)(2)(iii)(a)</a:t>
            </a:r>
          </a:p>
          <a:p>
            <a:pPr marL="1257300" lvl="2" indent="-342900">
              <a:buFont typeface="Arial" pitchFamily="34" charset="0"/>
              <a:buChar char="•"/>
            </a:pPr>
            <a:r>
              <a:rPr lang="en-US" sz="2000" dirty="0" smtClean="0">
                <a:latin typeface="Arial" pitchFamily="34" charset="0"/>
                <a:cs typeface="Arial" pitchFamily="34" charset="0"/>
              </a:rPr>
              <a:t>All routers, planers, laminate trimmers, nibblers, shears, </a:t>
            </a:r>
            <a:r>
              <a:rPr lang="en-US" sz="2000" dirty="0" err="1" smtClean="0">
                <a:latin typeface="Arial" pitchFamily="34" charset="0"/>
                <a:cs typeface="Arial" pitchFamily="34" charset="0"/>
              </a:rPr>
              <a:t>scrools</a:t>
            </a:r>
            <a:r>
              <a:rPr lang="en-US" sz="2000" dirty="0" smtClean="0">
                <a:latin typeface="Arial" pitchFamily="34" charset="0"/>
                <a:cs typeface="Arial" pitchFamily="34" charset="0"/>
              </a:rPr>
              <a:t>, and jig saws with blade shanks a nominal one-fourth of an inch wide or less, may be equipped with either a positive “on-off” control, or other controls as described by </a:t>
            </a:r>
            <a:r>
              <a:rPr lang="en-US" sz="2000" dirty="0" err="1" smtClean="0">
                <a:latin typeface="Arial" pitchFamily="34" charset="0"/>
                <a:cs typeface="Arial" pitchFamily="34" charset="0"/>
              </a:rPr>
              <a:t>para</a:t>
            </a:r>
            <a:r>
              <a:rPr lang="en-US" sz="2000" dirty="0" smtClean="0">
                <a:latin typeface="Arial" pitchFamily="34" charset="0"/>
                <a:cs typeface="Arial" pitchFamily="34" charset="0"/>
              </a:rPr>
              <a:t>. (a)(2)(i) and (ii) of this section. </a:t>
            </a:r>
          </a:p>
        </p:txBody>
      </p:sp>
      <p:sp>
        <p:nvSpPr>
          <p:cNvPr id="9" name="TextBox 8"/>
          <p:cNvSpPr txBox="1"/>
          <p:nvPr/>
        </p:nvSpPr>
        <p:spPr>
          <a:xfrm>
            <a:off x="1600200" y="6096000"/>
            <a:ext cx="6172200" cy="338554"/>
          </a:xfrm>
          <a:prstGeom prst="rect">
            <a:avLst/>
          </a:prstGeom>
          <a:noFill/>
        </p:spPr>
        <p:txBody>
          <a:bodyPr wrap="square" rtlCol="0">
            <a:spAutoFit/>
          </a:bodyPr>
          <a:lstStyle/>
          <a:p>
            <a:r>
              <a:rPr lang="en-US" sz="800" dirty="0" smtClean="0">
                <a:latin typeface="Arial" pitchFamily="34" charset="0"/>
                <a:cs typeface="Arial" pitchFamily="34" charset="0"/>
              </a:rPr>
              <a:t>Source: “OSHA Regulations”. </a:t>
            </a:r>
            <a:r>
              <a:rPr lang="en-US" sz="800" i="1" dirty="0" smtClean="0">
                <a:latin typeface="Arial" pitchFamily="34" charset="0"/>
                <a:cs typeface="Arial" pitchFamily="34" charset="0"/>
              </a:rPr>
              <a:t>Occupational Safety and Heath Administration. </a:t>
            </a:r>
            <a:r>
              <a:rPr lang="en-US" sz="800" dirty="0" smtClean="0">
                <a:latin typeface="Arial" pitchFamily="34" charset="0"/>
                <a:cs typeface="Arial" pitchFamily="34" charset="0"/>
              </a:rPr>
              <a:t>Current (2007). </a:t>
            </a:r>
          </a:p>
          <a:p>
            <a:r>
              <a:rPr lang="en-US" sz="800" dirty="0">
                <a:latin typeface="Arial" pitchFamily="34" charset="0"/>
                <a:cs typeface="Arial" pitchFamily="34" charset="0"/>
              </a:rPr>
              <a:t>&lt;http://</a:t>
            </a:r>
            <a:r>
              <a:rPr lang="en-US" sz="800" dirty="0" smtClean="0">
                <a:latin typeface="Arial" pitchFamily="34" charset="0"/>
                <a:cs typeface="Arial" pitchFamily="34" charset="0"/>
              </a:rPr>
              <a:t>www.osha.gov/pls/oshaweb/owadisp.show_document?p_table=STANDARDS&amp;p_id=9850&gt;</a:t>
            </a:r>
            <a:endParaRPr lang="en-US" sz="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A652611-9C38-4251-A9CD-BEB4FC3B2568}" type="slidenum">
              <a:rPr lang="en-US" smtClean="0"/>
              <a:pPr/>
              <a:t>13</a:t>
            </a:fld>
            <a:endParaRPr lang="en-US"/>
          </a:p>
        </p:txBody>
      </p:sp>
    </p:spTree>
    <p:extLst>
      <p:ext uri="{BB962C8B-B14F-4D97-AF65-F5344CB8AC3E}">
        <p14:creationId xmlns:p14="http://schemas.microsoft.com/office/powerpoint/2010/main" val="106603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Keeping Safe Concerning PPE’s</a:t>
            </a:r>
            <a:endParaRPr lang="en-US" sz="3200" dirty="0">
              <a:solidFill>
                <a:srgbClr val="FFFF00"/>
              </a:solidFill>
            </a:endParaRPr>
          </a:p>
        </p:txBody>
      </p:sp>
      <p:sp>
        <p:nvSpPr>
          <p:cNvPr id="8" name="TextBox 7"/>
          <p:cNvSpPr txBox="1"/>
          <p:nvPr/>
        </p:nvSpPr>
        <p:spPr>
          <a:xfrm>
            <a:off x="381000" y="1600200"/>
            <a:ext cx="4572000" cy="5632311"/>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What materials can keep users safe during the job?</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Gloves – </a:t>
            </a:r>
          </a:p>
          <a:p>
            <a:pPr marL="800100" lvl="1" indent="-342900">
              <a:buFont typeface="Arial" pitchFamily="34" charset="0"/>
              <a:buChar char="•"/>
            </a:pPr>
            <a:r>
              <a:rPr lang="en-US" sz="2000" dirty="0" smtClean="0">
                <a:latin typeface="Arial" pitchFamily="34" charset="0"/>
                <a:cs typeface="Arial" pitchFamily="34" charset="0"/>
              </a:rPr>
              <a:t>Vital for the protection of hands from minor lacerations, but with the power of electric shears, caution need still be at the forefront of the user’s mind.</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smtClean="0">
                <a:latin typeface="Arial" pitchFamily="34" charset="0"/>
                <a:cs typeface="Arial" pitchFamily="34" charset="0"/>
              </a:rPr>
              <a:t>Closed-toed </a:t>
            </a:r>
            <a:r>
              <a:rPr lang="en-US" sz="2000" dirty="0" smtClean="0">
                <a:latin typeface="Arial" pitchFamily="34" charset="0"/>
                <a:cs typeface="Arial" pitchFamily="34" charset="0"/>
              </a:rPr>
              <a:t>Shoes –</a:t>
            </a:r>
          </a:p>
          <a:p>
            <a:pPr marL="800100" lvl="1" indent="-342900">
              <a:buFont typeface="Arial" pitchFamily="34" charset="0"/>
              <a:buChar char="•"/>
            </a:pPr>
            <a:r>
              <a:rPr lang="en-US" sz="2000" dirty="0" smtClean="0">
                <a:latin typeface="Arial" pitchFamily="34" charset="0"/>
                <a:cs typeface="Arial" pitchFamily="34" charset="0"/>
              </a:rPr>
              <a:t>Protection from the tool falling from the user’s hands, any tough material protecting the body from the blades of shears will be beneficial.</a:t>
            </a:r>
          </a:p>
          <a:p>
            <a:pPr marL="800100" lvl="1"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768" y="2057400"/>
            <a:ext cx="1615637" cy="2058917"/>
          </a:xfrm>
          <a:prstGeom prst="rect">
            <a:avLst/>
          </a:prstGeom>
          <a:noFill/>
          <a:ln>
            <a:noFill/>
          </a:ln>
          <a:effectLst/>
          <a:scene3d>
            <a:camera prst="perspectiveHeroicExtremeLeftFacing">
              <a:rot lat="21401003" lon="918332" rev="21270527"/>
            </a:camera>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569" y="3886200"/>
            <a:ext cx="2408018" cy="24080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HeroicExtremeLeftFacing"/>
            <a:lightRig rig="threePt" dir="t"/>
          </a:scene3d>
          <a:sp3d>
            <a:bevelT prst="angle"/>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DA652611-9C38-4251-A9CD-BEB4FC3B2568}" type="slidenum">
              <a:rPr lang="en-US" smtClean="0"/>
              <a:pPr/>
              <a:t>14</a:t>
            </a:fld>
            <a:endParaRPr lang="en-US"/>
          </a:p>
        </p:txBody>
      </p:sp>
    </p:spTree>
    <p:extLst>
      <p:ext uri="{BB962C8B-B14F-4D97-AF65-F5344CB8AC3E}">
        <p14:creationId xmlns:p14="http://schemas.microsoft.com/office/powerpoint/2010/main" val="420321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Keeping Safe Concerning PPE’s</a:t>
            </a:r>
            <a:endParaRPr lang="en-US" sz="3200" dirty="0">
              <a:solidFill>
                <a:srgbClr val="FFFF00"/>
              </a:solidFill>
            </a:endParaRPr>
          </a:p>
        </p:txBody>
      </p:sp>
      <p:sp>
        <p:nvSpPr>
          <p:cNvPr id="8" name="TextBox 7"/>
          <p:cNvSpPr txBox="1"/>
          <p:nvPr/>
        </p:nvSpPr>
        <p:spPr>
          <a:xfrm>
            <a:off x="381000" y="1600200"/>
            <a:ext cx="4572000" cy="5016758"/>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What materials can keep the user safe during the job?</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Eye Protection</a:t>
            </a:r>
          </a:p>
          <a:p>
            <a:pPr marL="800100" lvl="1" indent="-342900">
              <a:buFont typeface="Arial" pitchFamily="34" charset="0"/>
              <a:buChar char="•"/>
            </a:pPr>
            <a:r>
              <a:rPr lang="en-US" sz="2000" dirty="0" smtClean="0">
                <a:latin typeface="Arial" pitchFamily="34" charset="0"/>
                <a:cs typeface="Arial" pitchFamily="34" charset="0"/>
              </a:rPr>
              <a:t>Nothing but a proper goggle cover can protect eyes from an accidental stabbing, or from the debris shot off from an electric shear. Absolutely vital.</a:t>
            </a:r>
          </a:p>
          <a:p>
            <a:pPr marL="800100" lvl="1"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Long Sleeves/ Long Pants</a:t>
            </a:r>
          </a:p>
          <a:p>
            <a:pPr marL="800100" lvl="1" indent="-342900">
              <a:buFont typeface="Arial" pitchFamily="34" charset="0"/>
              <a:buChar char="•"/>
            </a:pPr>
            <a:r>
              <a:rPr lang="en-US" sz="2000" dirty="0" smtClean="0">
                <a:latin typeface="Arial" pitchFamily="34" charset="0"/>
                <a:cs typeface="Arial" pitchFamily="34" charset="0"/>
              </a:rPr>
              <a:t>Any extra surface separating skin from blade is a plus.</a:t>
            </a:r>
          </a:p>
          <a:p>
            <a:endParaRPr lang="en-US" sz="2000" dirty="0">
              <a:latin typeface="Arial" pitchFamily="34" charset="0"/>
              <a:cs typeface="Arial" pitchFamily="34" charset="0"/>
            </a:endParaRPr>
          </a:p>
          <a:p>
            <a:pPr marL="800100" lvl="1"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9" t="-8187" r="1889" b="8187"/>
          <a:stretch/>
        </p:blipFill>
        <p:spPr bwMode="auto">
          <a:xfrm>
            <a:off x="5334000" y="2209800"/>
            <a:ext cx="3346882" cy="2819400"/>
          </a:xfrm>
          <a:prstGeom prst="rect">
            <a:avLst/>
          </a:prstGeom>
          <a:ln>
            <a:noFill/>
          </a:ln>
          <a:effectLst>
            <a:softEdge rad="112500"/>
          </a:effectLst>
          <a:scene3d>
            <a:camera prst="obliqueTop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A652611-9C38-4251-A9CD-BEB4FC3B2568}" type="slidenum">
              <a:rPr lang="en-US" smtClean="0"/>
              <a:pPr/>
              <a:t>15</a:t>
            </a:fld>
            <a:endParaRPr lang="en-US"/>
          </a:p>
        </p:txBody>
      </p:sp>
    </p:spTree>
    <p:extLst>
      <p:ext uri="{BB962C8B-B14F-4D97-AF65-F5344CB8AC3E}">
        <p14:creationId xmlns:p14="http://schemas.microsoft.com/office/powerpoint/2010/main" val="1161092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Safe Work Practices with Electric Shears</a:t>
            </a:r>
            <a:endParaRPr lang="en-US" sz="3200" dirty="0">
              <a:solidFill>
                <a:srgbClr val="FFFF00"/>
              </a:solidFill>
            </a:endParaRPr>
          </a:p>
        </p:txBody>
      </p:sp>
      <p:sp>
        <p:nvSpPr>
          <p:cNvPr id="8" name="TextBox 7"/>
          <p:cNvSpPr txBox="1"/>
          <p:nvPr/>
        </p:nvSpPr>
        <p:spPr>
          <a:xfrm>
            <a:off x="381000" y="1524000"/>
            <a:ext cx="7924800" cy="5262979"/>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Arial" pitchFamily="34" charset="0"/>
              <a:buChar char="•"/>
            </a:pPr>
            <a:r>
              <a:rPr lang="en-US" sz="2000" dirty="0" smtClean="0">
                <a:latin typeface="Arial" pitchFamily="34" charset="0"/>
                <a:cs typeface="Arial" pitchFamily="34" charset="0"/>
              </a:rPr>
              <a:t>Use an electric shear that </a:t>
            </a:r>
            <a:r>
              <a:rPr lang="en-US" sz="2000" dirty="0">
                <a:latin typeface="Arial" pitchFamily="34" charset="0"/>
                <a:cs typeface="Arial" pitchFamily="34" charset="0"/>
              </a:rPr>
              <a:t>has the cutting teeth and guard close enough together </a:t>
            </a:r>
            <a:r>
              <a:rPr lang="en-US" sz="2000" dirty="0" smtClean="0">
                <a:latin typeface="Arial" pitchFamily="34" charset="0"/>
                <a:cs typeface="Arial" pitchFamily="34" charset="0"/>
              </a:rPr>
              <a:t>so a </a:t>
            </a:r>
            <a:r>
              <a:rPr lang="en-US" sz="2000" dirty="0">
                <a:latin typeface="Arial" pitchFamily="34" charset="0"/>
                <a:cs typeface="Arial" pitchFamily="34" charset="0"/>
              </a:rPr>
              <a:t>finger cannot fit between them</a:t>
            </a:r>
            <a:r>
              <a:rPr lang="en-US" sz="2000" dirty="0" smtClean="0">
                <a:latin typeface="Arial" pitchFamily="34" charset="0"/>
                <a:cs typeface="Arial" pitchFamily="34" charset="0"/>
              </a:rPr>
              <a:t>.</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Be sure the trimmer has two handles; one should be a wide forward handle high above the cutting blade</a:t>
            </a:r>
            <a:r>
              <a:rPr lang="en-US" sz="2000" dirty="0" smtClean="0">
                <a:latin typeface="Arial" pitchFamily="34" charset="0"/>
                <a:cs typeface="Arial" pitchFamily="34" charset="0"/>
              </a:rPr>
              <a:t>.</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Make sure the trimmer is light enough to handle easily</a:t>
            </a:r>
            <a:r>
              <a:rPr lang="en-US" sz="2000" dirty="0" smtClean="0">
                <a:latin typeface="Arial" pitchFamily="34" charset="0"/>
                <a:cs typeface="Arial" pitchFamily="34" charset="0"/>
              </a:rPr>
              <a:t>.</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Use a </a:t>
            </a:r>
            <a:r>
              <a:rPr lang="en-US" sz="2000" dirty="0">
                <a:latin typeface="Arial" pitchFamily="34" charset="0"/>
                <a:cs typeface="Arial" pitchFamily="34" charset="0"/>
              </a:rPr>
              <a:t>heavy duty three-wire extension cord with a three-pronged plug. </a:t>
            </a:r>
            <a:r>
              <a:rPr lang="en-US" sz="2000" dirty="0" smtClean="0">
                <a:latin typeface="Arial" pitchFamily="34" charset="0"/>
                <a:cs typeface="Arial" pitchFamily="34" charset="0"/>
              </a:rPr>
              <a:t>The cord must be GFCI protected. Make </a:t>
            </a:r>
            <a:r>
              <a:rPr lang="en-US" sz="2000" dirty="0">
                <a:latin typeface="Arial" pitchFamily="34" charset="0"/>
                <a:cs typeface="Arial" pitchFamily="34" charset="0"/>
              </a:rPr>
              <a:t>sure the extension cord is moisture-resistant and in good repair</a:t>
            </a:r>
            <a:r>
              <a:rPr lang="en-US" sz="2000" dirty="0" smtClean="0">
                <a:latin typeface="Arial" pitchFamily="34" charset="0"/>
                <a:cs typeface="Arial" pitchFamily="34" charset="0"/>
              </a:rPr>
              <a:t>.</a:t>
            </a: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Avoid ever using this device on a ladder or at a relatively unstable height.  Use an extended pole trimmer to gain access to elevated  areas.</a:t>
            </a:r>
          </a:p>
          <a:p>
            <a:pPr marL="342900" indent="-342900">
              <a:buFont typeface="Arial" pitchFamily="34" charset="0"/>
              <a:buChar char="•"/>
            </a:pPr>
            <a:endParaRPr lang="en-US" sz="2000" dirty="0">
              <a:latin typeface="Arial" pitchFamily="34" charset="0"/>
              <a:cs typeface="Arial" pitchFamily="34" charset="0"/>
            </a:endParaRPr>
          </a:p>
          <a:p>
            <a:pPr lvl="3"/>
            <a:r>
              <a:rPr lang="en-US" sz="800" dirty="0" smtClean="0">
                <a:latin typeface="Arial" pitchFamily="34" charset="0"/>
                <a:cs typeface="Arial" pitchFamily="34" charset="0"/>
              </a:rPr>
              <a:t>Source: “A Summer Survival Guide” </a:t>
            </a:r>
            <a:r>
              <a:rPr lang="en-US" sz="800" i="1" dirty="0" smtClean="0">
                <a:latin typeface="Arial" pitchFamily="34" charset="0"/>
                <a:cs typeface="Arial" pitchFamily="34" charset="0"/>
              </a:rPr>
              <a:t>Illinois Department of Public Health Publications.</a:t>
            </a:r>
            <a:r>
              <a:rPr lang="en-US" sz="800" dirty="0" smtClean="0">
                <a:latin typeface="Arial" pitchFamily="34" charset="0"/>
                <a:cs typeface="Arial" pitchFamily="34" charset="0"/>
              </a:rPr>
              <a:t> Damon T. Arnold, Director. </a:t>
            </a:r>
            <a:r>
              <a:rPr lang="en-US" sz="800" dirty="0">
                <a:latin typeface="Arial" pitchFamily="34" charset="0"/>
                <a:cs typeface="Arial" pitchFamily="34" charset="0"/>
              </a:rPr>
              <a:t>4/2011 &lt;http://</a:t>
            </a:r>
            <a:r>
              <a:rPr lang="en-US" sz="800" dirty="0" smtClean="0">
                <a:latin typeface="Arial" pitchFamily="34" charset="0"/>
                <a:cs typeface="Arial" pitchFamily="34" charset="0"/>
              </a:rPr>
              <a:t>www.idph.state.il.us/public/books/summer3.htm&gt;</a:t>
            </a:r>
            <a:endParaRPr lang="en-US" sz="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A652611-9C38-4251-A9CD-BEB4FC3B2568}" type="slidenum">
              <a:rPr lang="en-US" smtClean="0"/>
              <a:pPr/>
              <a:t>16</a:t>
            </a:fld>
            <a:endParaRPr lang="en-US"/>
          </a:p>
        </p:txBody>
      </p:sp>
    </p:spTree>
    <p:extLst>
      <p:ext uri="{BB962C8B-B14F-4D97-AF65-F5344CB8AC3E}">
        <p14:creationId xmlns:p14="http://schemas.microsoft.com/office/powerpoint/2010/main" val="419869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Safe Work Practices with Hand Shears</a:t>
            </a:r>
            <a:endParaRPr lang="en-US" sz="3200" dirty="0">
              <a:solidFill>
                <a:srgbClr val="FFFF00"/>
              </a:solidFill>
            </a:endParaRPr>
          </a:p>
        </p:txBody>
      </p:sp>
      <p:sp>
        <p:nvSpPr>
          <p:cNvPr id="8" name="TextBox 7"/>
          <p:cNvSpPr txBox="1"/>
          <p:nvPr/>
        </p:nvSpPr>
        <p:spPr>
          <a:xfrm>
            <a:off x="381000" y="1600200"/>
            <a:ext cx="7924800" cy="4401205"/>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Arial" pitchFamily="34" charset="0"/>
              <a:buChar char="•"/>
            </a:pPr>
            <a:r>
              <a:rPr lang="en-US" sz="2000" dirty="0" smtClean="0">
                <a:latin typeface="Arial" pitchFamily="34" charset="0"/>
                <a:cs typeface="Arial" pitchFamily="34" charset="0"/>
              </a:rPr>
              <a:t>Inspect shear blades for damage or wear that may affect the ease and quality of the cut. This will drastically reduce body strain, and keep movements safe and fluid.</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When not in use, never keep the blades open, or left on the ground. Always have the tool handy on a raised working surface where it is clearly visible and stable.</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Pay attention to the environment, such as a potential traffic danger, a pit or divot that could cause unstable footing, or bystanders that may approach from an unexpected direction. </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When travelling with shears, avoid pointing the blades up, as a tripping hazard could easily lead to a traumatic injury.</a:t>
            </a:r>
            <a:endParaRPr lang="en-US" sz="2000" dirty="0">
              <a:latin typeface="Arial" pitchFamily="34" charset="0"/>
              <a:cs typeface="Arial" pitchFamily="34" charset="0"/>
            </a:endParaRPr>
          </a:p>
        </p:txBody>
      </p:sp>
      <p:sp>
        <p:nvSpPr>
          <p:cNvPr id="3" name="Rectangle 2"/>
          <p:cNvSpPr/>
          <p:nvPr/>
        </p:nvSpPr>
        <p:spPr>
          <a:xfrm>
            <a:off x="1066800" y="6172200"/>
            <a:ext cx="6553200" cy="338554"/>
          </a:xfrm>
          <a:prstGeom prst="rect">
            <a:avLst/>
          </a:prstGeom>
        </p:spPr>
        <p:txBody>
          <a:bodyPr wrap="square">
            <a:spAutoFit/>
          </a:bodyPr>
          <a:lstStyle/>
          <a:p>
            <a:pPr lvl="3"/>
            <a:r>
              <a:rPr lang="en-US" sz="800" dirty="0">
                <a:latin typeface="Arial" pitchFamily="34" charset="0"/>
                <a:cs typeface="Arial" pitchFamily="34" charset="0"/>
              </a:rPr>
              <a:t>Source: “A Summer Survival Guide” </a:t>
            </a:r>
            <a:r>
              <a:rPr lang="en-US" sz="800" i="1" dirty="0">
                <a:latin typeface="Arial" pitchFamily="34" charset="0"/>
                <a:cs typeface="Arial" pitchFamily="34" charset="0"/>
              </a:rPr>
              <a:t>Illinois Department of Public Health Publications.</a:t>
            </a:r>
            <a:r>
              <a:rPr lang="en-US" sz="800" dirty="0">
                <a:latin typeface="Arial" pitchFamily="34" charset="0"/>
                <a:cs typeface="Arial" pitchFamily="34" charset="0"/>
              </a:rPr>
              <a:t> Damon T. Arnold, Director. 4/2011 &lt;http://www.idph.state.il.us/public/books/summer3.htm&gt;</a:t>
            </a:r>
          </a:p>
        </p:txBody>
      </p:sp>
      <p:sp>
        <p:nvSpPr>
          <p:cNvPr id="5" name="Slide Number Placeholder 4"/>
          <p:cNvSpPr>
            <a:spLocks noGrp="1"/>
          </p:cNvSpPr>
          <p:nvPr>
            <p:ph type="sldNum" sz="quarter" idx="12"/>
          </p:nvPr>
        </p:nvSpPr>
        <p:spPr/>
        <p:txBody>
          <a:bodyPr/>
          <a:lstStyle/>
          <a:p>
            <a:fld id="{DA652611-9C38-4251-A9CD-BEB4FC3B2568}" type="slidenum">
              <a:rPr lang="en-US" smtClean="0"/>
              <a:pPr/>
              <a:t>17</a:t>
            </a:fld>
            <a:endParaRPr lang="en-US"/>
          </a:p>
        </p:txBody>
      </p:sp>
    </p:spTree>
    <p:extLst>
      <p:ext uri="{BB962C8B-B14F-4D97-AF65-F5344CB8AC3E}">
        <p14:creationId xmlns:p14="http://schemas.microsoft.com/office/powerpoint/2010/main" val="326141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590800"/>
            <a:ext cx="4953000" cy="2585323"/>
          </a:xfrm>
          <a:prstGeom prst="rect">
            <a:avLst/>
          </a:prstGeom>
          <a:noFill/>
        </p:spPr>
        <p:txBody>
          <a:bodyPr wrap="square" rtlCol="0">
            <a:spAutoFit/>
          </a:bodyPr>
          <a:lstStyle/>
          <a:p>
            <a:pPr algn="ctr"/>
            <a:r>
              <a:rPr lang="en-US" sz="5400" b="1" dirty="0" smtClean="0">
                <a:solidFill>
                  <a:srgbClr val="FFFF00"/>
                </a:solidFill>
                <a:latin typeface="Arial" pitchFamily="34" charset="0"/>
                <a:cs typeface="Arial" pitchFamily="34" charset="0"/>
              </a:rPr>
              <a:t>Think Safety</a:t>
            </a:r>
            <a:endParaRPr lang="en-US" sz="5400" b="1" dirty="0">
              <a:solidFill>
                <a:srgbClr val="FFFF00"/>
              </a:solidFill>
              <a:latin typeface="Arial" pitchFamily="34" charset="0"/>
              <a:cs typeface="Arial" pitchFamily="34" charset="0"/>
            </a:endParaRPr>
          </a:p>
          <a:p>
            <a:pPr algn="ctr"/>
            <a:endParaRPr lang="en-US" sz="5400" b="1" dirty="0" smtClean="0">
              <a:solidFill>
                <a:srgbClr val="FFFF00"/>
              </a:solidFill>
              <a:latin typeface="Arial" pitchFamily="34" charset="0"/>
              <a:cs typeface="Arial" pitchFamily="34" charset="0"/>
            </a:endParaRPr>
          </a:p>
          <a:p>
            <a:pPr algn="ctr"/>
            <a:r>
              <a:rPr lang="en-US" sz="5400" b="1" dirty="0" smtClean="0">
                <a:solidFill>
                  <a:srgbClr val="FFFF00"/>
                </a:solidFill>
                <a:latin typeface="Arial" pitchFamily="34" charset="0"/>
                <a:cs typeface="Arial" pitchFamily="34" charset="0"/>
              </a:rPr>
              <a:t>Work Safely</a:t>
            </a:r>
            <a:endParaRPr lang="en-US" sz="5400" b="1" dirty="0">
              <a:solidFill>
                <a:srgbClr val="FFFF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DA652611-9C38-4251-A9CD-BEB4FC3B2568}" type="slidenum">
              <a:rPr lang="en-US" smtClean="0"/>
              <a:pPr/>
              <a:t>18</a:t>
            </a:fld>
            <a:endParaRPr lang="en-US"/>
          </a:p>
        </p:txBody>
      </p:sp>
    </p:spTree>
    <p:extLst>
      <p:ext uri="{BB962C8B-B14F-4D97-AF65-F5344CB8AC3E}">
        <p14:creationId xmlns:p14="http://schemas.microsoft.com/office/powerpoint/2010/main" val="289933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bliqueBottomRight"/>
            <a:lightRig rig="threePt" dir="t">
              <a:rot lat="0" lon="0" rev="4800000"/>
            </a:lightRig>
          </a:scene3d>
          <a:sp3d>
            <a:bevelT/>
          </a:sp3d>
        </p:spPr>
        <p:txBody>
          <a:bodyPr>
            <a:normAutofit/>
            <a:scene3d>
              <a:camera prst="obliqueBottomRight"/>
              <a:lightRig rig="threePt" dir="t">
                <a:rot lat="0" lon="0" rev="4800000"/>
              </a:lightRig>
            </a:scene3d>
            <a:sp3d prstMaterial="matte"/>
          </a:bodyPr>
          <a:lstStyle/>
          <a:p>
            <a:r>
              <a:rPr lang="en-US" sz="4100" dirty="0" smtClean="0">
                <a:solidFill>
                  <a:srgbClr val="FFFF00"/>
                </a:solidFill>
                <a:effectLst/>
              </a:rPr>
              <a:t>What Hedge Shears Are</a:t>
            </a:r>
            <a:endParaRPr lang="en-US" sz="4100" dirty="0">
              <a:solidFill>
                <a:srgbClr val="FFFF00"/>
              </a:solidFill>
              <a:effectLst/>
            </a:endParaRPr>
          </a:p>
        </p:txBody>
      </p:sp>
      <p:sp>
        <p:nvSpPr>
          <p:cNvPr id="3" name="Content Placeholder 2"/>
          <p:cNvSpPr>
            <a:spLocks noGrp="1"/>
          </p:cNvSpPr>
          <p:nvPr>
            <p:ph idx="1"/>
          </p:nvPr>
        </p:nvSpPr>
        <p:spPr/>
        <p:txBody>
          <a:bodyPr>
            <a:norm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Hedge Shears are a long-bladed landscaping tool, averaging 12 to 28 inches in length. The blades are connected at a cross swivel, very similar to that of a pair of scissors.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Their large size makes them perfect for long cuts across a large surface area, such as a bush or hedge, hence its name.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Designed with numerous variations from its original manual straight bladed ancestor, with each having their own advantages depending on the job:</a:t>
            </a:r>
          </a:p>
          <a:p>
            <a:pPr lvl="1"/>
            <a:r>
              <a:rPr lang="en-US" sz="2000" dirty="0" smtClean="0">
                <a:latin typeface="Arial" pitchFamily="34" charset="0"/>
                <a:cs typeface="Arial" pitchFamily="34" charset="0"/>
              </a:rPr>
              <a:t>Manual vs. Electric</a:t>
            </a:r>
          </a:p>
          <a:p>
            <a:pPr lvl="1"/>
            <a:r>
              <a:rPr lang="en-US" sz="2000" dirty="0" smtClean="0">
                <a:latin typeface="Arial" pitchFamily="34" charset="0"/>
                <a:cs typeface="Arial" pitchFamily="34" charset="0"/>
              </a:rPr>
              <a:t>Straight Blade vs. Serrated Blade</a:t>
            </a:r>
          </a:p>
        </p:txBody>
      </p:sp>
      <p:sp>
        <p:nvSpPr>
          <p:cNvPr id="4" name="TextBox 3"/>
          <p:cNvSpPr txBox="1"/>
          <p:nvPr/>
        </p:nvSpPr>
        <p:spPr>
          <a:xfrm>
            <a:off x="1143000" y="6172200"/>
            <a:ext cx="7010400" cy="338554"/>
          </a:xfrm>
          <a:prstGeom prst="rect">
            <a:avLst/>
          </a:prstGeom>
          <a:noFill/>
        </p:spPr>
        <p:txBody>
          <a:bodyPr wrap="square" rtlCol="0">
            <a:spAutoFit/>
          </a:bodyPr>
          <a:lstStyle/>
          <a:p>
            <a:pPr lvl="4"/>
            <a:r>
              <a:rPr lang="en-US" sz="800" dirty="0" smtClean="0">
                <a:latin typeface="Arial"/>
              </a:rPr>
              <a:t>Source: “Hedge </a:t>
            </a:r>
            <a:r>
              <a:rPr lang="en-US" sz="800" dirty="0">
                <a:latin typeface="Arial"/>
              </a:rPr>
              <a:t>Shears” </a:t>
            </a:r>
            <a:r>
              <a:rPr lang="en-US" sz="800" i="1" dirty="0" err="1">
                <a:latin typeface="Arial"/>
              </a:rPr>
              <a:t>Yardener</a:t>
            </a:r>
            <a:r>
              <a:rPr lang="en-US" sz="800" i="1" dirty="0">
                <a:latin typeface="Arial"/>
              </a:rPr>
              <a:t>. </a:t>
            </a:r>
            <a:r>
              <a:rPr lang="en-US" sz="800" dirty="0">
                <a:latin typeface="Arial"/>
              </a:rPr>
              <a:t>4/15/2011. </a:t>
            </a:r>
            <a:r>
              <a:rPr lang="en-US" sz="800" dirty="0" err="1">
                <a:latin typeface="Arial"/>
              </a:rPr>
              <a:t>Yardener</a:t>
            </a:r>
            <a:r>
              <a:rPr lang="en-US" sz="800" dirty="0">
                <a:latin typeface="Arial"/>
              </a:rPr>
              <a:t> 2010</a:t>
            </a:r>
          </a:p>
          <a:p>
            <a:pPr lvl="4"/>
            <a:r>
              <a:rPr lang="en-US" sz="800" dirty="0">
                <a:latin typeface="Arial"/>
              </a:rPr>
              <a:t>&lt;http://yardener.com/YardenersToolshedofProducts/HandTools/HandToolsForPruning/HedgeShears</a:t>
            </a:r>
            <a:r>
              <a:rPr lang="en-US" sz="800" dirty="0">
                <a:solidFill>
                  <a:schemeClr val="accent1">
                    <a:lumMod val="40000"/>
                    <a:lumOff val="60000"/>
                  </a:schemeClr>
                </a:solidFill>
                <a:latin typeface="Arial"/>
              </a:rPr>
              <a:t>&gt;</a:t>
            </a:r>
          </a:p>
        </p:txBody>
      </p:sp>
      <p:sp>
        <p:nvSpPr>
          <p:cNvPr id="6" name="Slide Number Placeholder 5"/>
          <p:cNvSpPr>
            <a:spLocks noGrp="1"/>
          </p:cNvSpPr>
          <p:nvPr>
            <p:ph type="sldNum" sz="quarter" idx="12"/>
          </p:nvPr>
        </p:nvSpPr>
        <p:spPr/>
        <p:txBody>
          <a:bodyPr/>
          <a:lstStyle/>
          <a:p>
            <a:fld id="{DA652611-9C38-4251-A9CD-BEB4FC3B2568}" type="slidenum">
              <a:rPr lang="en-US" smtClean="0"/>
              <a:pPr/>
              <a:t>2</a:t>
            </a:fld>
            <a:endParaRPr lang="en-US"/>
          </a:p>
        </p:txBody>
      </p:sp>
    </p:spTree>
    <p:extLst>
      <p:ext uri="{BB962C8B-B14F-4D97-AF65-F5344CB8AC3E}">
        <p14:creationId xmlns:p14="http://schemas.microsoft.com/office/powerpoint/2010/main" val="254440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bliqueBottomRight"/>
              <a:lightRig rig="threePt" dir="t">
                <a:rot lat="0" lon="0" rev="4800000"/>
              </a:lightRig>
            </a:scene3d>
            <a:sp3d prstMaterial="matte">
              <a:bevelT w="50800" h="10160"/>
            </a:sp3d>
          </a:bodyPr>
          <a:lstStyle/>
          <a:p>
            <a:r>
              <a:rPr lang="en-US" dirty="0" smtClean="0">
                <a:solidFill>
                  <a:srgbClr val="FFFF00"/>
                </a:solidFill>
              </a:rPr>
              <a:t>When to Use a Pair of Hedge Shears </a:t>
            </a:r>
            <a:endParaRPr lang="en-US" dirty="0">
              <a:solidFill>
                <a:srgbClr val="FFFF00"/>
              </a:solidFill>
            </a:endParaRPr>
          </a:p>
        </p:txBody>
      </p:sp>
      <p:sp>
        <p:nvSpPr>
          <p:cNvPr id="3" name="Content Placeholder 2"/>
          <p:cNvSpPr>
            <a:spLocks noGrp="1"/>
          </p:cNvSpPr>
          <p:nvPr>
            <p:ph idx="1"/>
          </p:nvPr>
        </p:nvSpPr>
        <p:spPr>
          <a:xfrm>
            <a:off x="457200" y="1775191"/>
            <a:ext cx="4419600" cy="4625609"/>
          </a:xfrm>
        </p:spPr>
        <p:txBody>
          <a:bodyPr>
            <a:normAutofit fontScale="92500" lnSpcReduction="10000"/>
            <a:scene3d>
              <a:camera prst="orthographicFront"/>
              <a:lightRig rig="threePt" dir="t"/>
            </a:scene3d>
            <a:sp3d extrusionH="57150">
              <a:bevelT w="38100" h="38100" prst="convex"/>
            </a:sp3d>
          </a:bodyPr>
          <a:lstStyle/>
          <a:p>
            <a:r>
              <a:rPr lang="en-US" sz="2100" dirty="0" smtClean="0">
                <a:latin typeface="Arial" pitchFamily="34" charset="0"/>
                <a:cs typeface="Arial" pitchFamily="34" charset="0"/>
              </a:rPr>
              <a:t>The intent behind this long-bladed design is to provide its user an extremely even and level cut across a large area of foliage.</a:t>
            </a:r>
          </a:p>
          <a:p>
            <a:endParaRPr lang="en-US" sz="2100" dirty="0" smtClean="0">
              <a:latin typeface="Arial" pitchFamily="34" charset="0"/>
              <a:cs typeface="Arial" pitchFamily="34" charset="0"/>
            </a:endParaRPr>
          </a:p>
          <a:p>
            <a:r>
              <a:rPr lang="en-US" sz="2100" dirty="0" smtClean="0">
                <a:latin typeface="Arial" pitchFamily="34" charset="0"/>
                <a:cs typeface="Arial" pitchFamily="34" charset="0"/>
              </a:rPr>
              <a:t>Perfect for smoothing out the growth of a decorative bush or hedge, it requires little skill on the part of its user to make clean, level cuts.</a:t>
            </a:r>
          </a:p>
          <a:p>
            <a:endParaRPr lang="en-US" sz="2100" dirty="0">
              <a:latin typeface="Arial" pitchFamily="34" charset="0"/>
              <a:cs typeface="Arial" pitchFamily="34" charset="0"/>
            </a:endParaRPr>
          </a:p>
          <a:p>
            <a:r>
              <a:rPr lang="en-US" sz="2100" dirty="0" smtClean="0">
                <a:latin typeface="Arial" pitchFamily="34" charset="0"/>
                <a:cs typeface="Arial" pitchFamily="34" charset="0"/>
              </a:rPr>
              <a:t>The light trimming of new foliage shoots affects the behavior of the shrubbery’s future growth, and will likely eventually give the plant a denser, less spindly appearance. </a:t>
            </a:r>
          </a:p>
          <a:p>
            <a:endParaRPr lang="en-US" sz="2400" dirty="0">
              <a:latin typeface="Arial" pitchFamily="34" charset="0"/>
              <a:cs typeface="Arial" pitchFamily="34" charset="0"/>
            </a:endParaRPr>
          </a:p>
        </p:txBody>
      </p:sp>
      <p:sp>
        <p:nvSpPr>
          <p:cNvPr id="5" name="Flowchart: Extract 4"/>
          <p:cNvSpPr/>
          <p:nvPr/>
        </p:nvSpPr>
        <p:spPr>
          <a:xfrm>
            <a:off x="6838950" y="4781365"/>
            <a:ext cx="196418" cy="1371600"/>
          </a:xfrm>
          <a:prstGeom prst="flowChartExtract">
            <a:avLst/>
          </a:prstGeom>
          <a:effectLst>
            <a:innerShdw blurRad="63500" dist="50800" dir="18900000">
              <a:prstClr val="black">
                <a:alpha val="50000"/>
              </a:prstClr>
            </a:innerShdw>
            <a:softEdge rad="127000"/>
          </a:effectLst>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8" name="Straight Arrow Connector 7"/>
          <p:cNvCxnSpPr/>
          <p:nvPr/>
        </p:nvCxnSpPr>
        <p:spPr>
          <a:xfrm flipV="1">
            <a:off x="5498237" y="2634449"/>
            <a:ext cx="2895600" cy="447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6031637" y="2667000"/>
            <a:ext cx="1828800" cy="2819400"/>
          </a:xfrm>
          <a:prstGeom prst="ellipse">
            <a:avLst/>
          </a:prstGeom>
          <a:solidFill>
            <a:srgbClr val="00B050"/>
          </a:solidFill>
          <a:ln>
            <a:solidFill>
              <a:schemeClr val="accent4"/>
            </a:solidFill>
          </a:ln>
          <a:effectLst>
            <a:outerShdw blurRad="76200" dir="18900000" sy="23000" kx="-1200000" algn="bl" rotWithShape="0">
              <a:prstClr val="black">
                <a:alpha val="20000"/>
              </a:prstClr>
            </a:outerShdw>
          </a:effectLst>
          <a:scene3d>
            <a:camera prst="orthographicFront">
              <a:rot lat="0" lon="20999952" rev="0"/>
            </a:camera>
            <a:lightRig rig="contrasting" dir="t"/>
          </a:scene3d>
          <a:sp3d extrusionH="107950">
            <a:bevelT w="215900" h="1079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5791200" y="3015450"/>
            <a:ext cx="2602637" cy="66582"/>
          </a:xfrm>
          <a:prstGeom prst="line">
            <a:avLst/>
          </a:prstGeom>
          <a:ln>
            <a:solidFill>
              <a:schemeClr val="tx1">
                <a:lumMod val="85000"/>
              </a:schemeClr>
            </a:solidFill>
            <a:prstDash val="dash"/>
            <a:headEnd w="sm" len="med"/>
            <a:tailEnd w="lg" len="med"/>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5498237" y="3091649"/>
            <a:ext cx="2971800" cy="152400"/>
          </a:xfrm>
          <a:prstGeom prst="straightConnector1">
            <a:avLst/>
          </a:prstGeom>
          <a:ln>
            <a:tailEnd type="arrow"/>
          </a:ln>
          <a:scene3d>
            <a:camera prst="orthographicFront"/>
            <a:lightRig rig="threePt" dir="t"/>
          </a:scene3d>
          <a:sp3d>
            <a:bevelT w="165100" prst="coolSlant"/>
          </a:sp3d>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DA652611-9C38-4251-A9CD-BEB4FC3B2568}" type="slidenum">
              <a:rPr lang="en-US" smtClean="0"/>
              <a:pPr/>
              <a:t>3</a:t>
            </a:fld>
            <a:endParaRPr lang="en-US"/>
          </a:p>
        </p:txBody>
      </p:sp>
    </p:spTree>
    <p:extLst>
      <p:ext uri="{BB962C8B-B14F-4D97-AF65-F5344CB8AC3E}">
        <p14:creationId xmlns:p14="http://schemas.microsoft.com/office/powerpoint/2010/main" val="38456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Kind of Hedge Shear is Needed</a:t>
            </a:r>
            <a:endParaRPr lang="en-US" sz="4000" dirty="0">
              <a:solidFill>
                <a:srgbClr val="FFFF00"/>
              </a:solidFill>
            </a:endParaRPr>
          </a:p>
        </p:txBody>
      </p:sp>
      <p:sp>
        <p:nvSpPr>
          <p:cNvPr id="3" name="Content Placeholder 2"/>
          <p:cNvSpPr>
            <a:spLocks noGrp="1"/>
          </p:cNvSpPr>
          <p:nvPr>
            <p:ph idx="1"/>
          </p:nvPr>
        </p:nvSpPr>
        <p:spPr>
          <a:xfrm>
            <a:off x="114300" y="1752600"/>
            <a:ext cx="8001000" cy="891809"/>
          </a:xfrm>
          <a:effectLst>
            <a:outerShdw blurRad="50800" dist="38100" dir="2700000" algn="tl" rotWithShape="0">
              <a:prstClr val="black">
                <a:alpha val="40000"/>
              </a:prstClr>
            </a:outerShdw>
          </a:effectLst>
          <a:scene3d>
            <a:camera prst="orthographicFront"/>
            <a:lightRig rig="threePt" dir="t"/>
          </a:scene3d>
          <a:sp3d>
            <a:bevelT prst="slope"/>
          </a:sp3d>
        </p:spPr>
        <p:txBody>
          <a:bodyPr>
            <a:normAutofit/>
            <a:sp3d extrusionH="57150">
              <a:bevelT w="38100" h="38100" prst="convex"/>
            </a:sp3d>
          </a:bodyPr>
          <a:lstStyle/>
          <a:p>
            <a:pPr algn="ctr"/>
            <a:r>
              <a:rPr lang="en-US" dirty="0" smtClean="0">
                <a:latin typeface="Arial" pitchFamily="34" charset="0"/>
                <a:cs typeface="Arial" pitchFamily="34" charset="0"/>
              </a:rPr>
              <a:t>Manual vs. Electric</a:t>
            </a:r>
          </a:p>
        </p:txBody>
      </p:sp>
      <p:sp>
        <p:nvSpPr>
          <p:cNvPr id="4" name="TextBox 3"/>
          <p:cNvSpPr txBox="1"/>
          <p:nvPr/>
        </p:nvSpPr>
        <p:spPr>
          <a:xfrm>
            <a:off x="-228600" y="2895600"/>
            <a:ext cx="3962400" cy="2723823"/>
          </a:xfrm>
          <a:prstGeom prst="rect">
            <a:avLst/>
          </a:prstGeom>
          <a:noFill/>
        </p:spPr>
        <p:txBody>
          <a:bodyPr wrap="square" rtlCol="0">
            <a:spAutoFit/>
            <a:scene3d>
              <a:camera prst="orthographicFront"/>
              <a:lightRig rig="threePt" dir="t"/>
            </a:scene3d>
            <a:sp3d extrusionH="57150">
              <a:bevelT w="38100" h="38100" prst="convex"/>
            </a:sp3d>
          </a:bodyPr>
          <a:lstStyle/>
          <a:p>
            <a:pPr marL="742950" lvl="1" indent="-285750">
              <a:buFont typeface="Arial" pitchFamily="34" charset="0"/>
              <a:buChar char="•"/>
            </a:pPr>
            <a:r>
              <a:rPr lang="en-US" sz="1900" dirty="0" smtClean="0">
                <a:latin typeface="Arial" pitchFamily="34" charset="0"/>
                <a:cs typeface="Arial" pitchFamily="34" charset="0"/>
              </a:rPr>
              <a:t>What is the scope of work? Is the job expected to cover an area that would take longer than an hour to do manually?</a:t>
            </a:r>
          </a:p>
          <a:p>
            <a:pPr marL="742950" lvl="1" indent="-285750">
              <a:buFont typeface="Arial" pitchFamily="34" charset="0"/>
              <a:buChar char="•"/>
            </a:pPr>
            <a:endParaRPr lang="en-US" sz="1900" dirty="0" smtClean="0">
              <a:latin typeface="Arial" pitchFamily="34" charset="0"/>
              <a:cs typeface="Arial" pitchFamily="34" charset="0"/>
            </a:endParaRPr>
          </a:p>
          <a:p>
            <a:pPr marL="742950" lvl="1" indent="-285750">
              <a:buFont typeface="Arial" pitchFamily="34" charset="0"/>
              <a:buChar char="•"/>
            </a:pPr>
            <a:r>
              <a:rPr lang="en-US" sz="1900" dirty="0" smtClean="0">
                <a:latin typeface="Arial" pitchFamily="34" charset="0"/>
                <a:cs typeface="Arial" pitchFamily="34" charset="0"/>
              </a:rPr>
              <a:t>What are the considerations in safety procedures that are expected of each?</a:t>
            </a:r>
            <a:endParaRPr lang="en-US" sz="19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577782"/>
            <a:ext cx="2381250" cy="1714500"/>
          </a:xfrm>
          <a:prstGeom prst="round2DiagRect">
            <a:avLst>
              <a:gd name="adj1" fmla="val 16667"/>
              <a:gd name="adj2" fmla="val 0"/>
            </a:avLst>
          </a:prstGeom>
          <a:ln w="88900" cap="sq">
            <a:solidFill>
              <a:srgbClr val="FFFFFF"/>
            </a:solidFill>
            <a:miter lim="800000"/>
          </a:ln>
          <a:effectLst>
            <a:outerShdw dist="35921" dir="2700000" algn="ctr" rotWithShape="0">
              <a:schemeClr val="bg2"/>
            </a:outerShdw>
          </a:effectLst>
          <a:scene3d>
            <a:camera prst="perspectiveHeroicExtremeLeftFacing">
              <a:rot lat="687098" lon="897372" rev="21486689"/>
            </a:camera>
            <a:lightRig rig="threePt" dir="t"/>
          </a:scene3d>
          <a:sp3d/>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810000"/>
            <a:ext cx="3286125" cy="2057400"/>
          </a:xfrm>
          <a:prstGeom prst="snip2DiagRect">
            <a:avLst/>
          </a:prstGeom>
          <a:solidFill>
            <a:srgbClr val="FFFFFF">
              <a:shade val="85000"/>
            </a:srgbClr>
          </a:solidFill>
          <a:ln w="88900" cap="sq">
            <a:solidFill>
              <a:srgbClr val="FFFFFF"/>
            </a:solidFill>
            <a:miter lim="800000"/>
          </a:ln>
          <a:effectLst>
            <a:outerShdw blurRad="50800" dist="38100" dir="18900000" algn="bl" rotWithShape="0">
              <a:prstClr val="black">
                <a:alpha val="40000"/>
              </a:prstClr>
            </a:outerShdw>
          </a:effectLst>
          <a:scene3d>
            <a:camera prst="perspectiveHeroicExtremeLeftFacing">
              <a:rot lat="449630" lon="1463207" rev="21343155"/>
            </a:camera>
            <a:lightRig rig="twoPt" dir="t">
              <a:rot lat="0" lon="0" rev="16200000"/>
            </a:lightRig>
          </a:scene3d>
          <a:sp3d extrusionH="171450" contourW="31750" prstMaterial="dkEdge">
            <a:bevelT w="25400" h="19050" prst="angle"/>
            <a:contourClr>
              <a:srgbClr val="FFFFFF"/>
            </a:contourClr>
          </a:sp3d>
          <a:extLst/>
        </p:spPr>
      </p:pic>
      <p:sp>
        <p:nvSpPr>
          <p:cNvPr id="6" name="Slide Number Placeholder 5"/>
          <p:cNvSpPr>
            <a:spLocks noGrp="1"/>
          </p:cNvSpPr>
          <p:nvPr>
            <p:ph type="sldNum" sz="quarter" idx="12"/>
          </p:nvPr>
        </p:nvSpPr>
        <p:spPr/>
        <p:txBody>
          <a:bodyPr/>
          <a:lstStyle/>
          <a:p>
            <a:fld id="{DA652611-9C38-4251-A9CD-BEB4FC3B2568}" type="slidenum">
              <a:rPr lang="en-US" smtClean="0"/>
              <a:pPr/>
              <a:t>4</a:t>
            </a:fld>
            <a:endParaRPr lang="en-US"/>
          </a:p>
        </p:txBody>
      </p:sp>
    </p:spTree>
    <p:extLst>
      <p:ext uri="{BB962C8B-B14F-4D97-AF65-F5344CB8AC3E}">
        <p14:creationId xmlns:p14="http://schemas.microsoft.com/office/powerpoint/2010/main" val="3116304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Kind of Hedge Shear is Needed</a:t>
            </a:r>
            <a:endParaRPr lang="en-US" sz="4000" dirty="0">
              <a:solidFill>
                <a:srgbClr val="FFFF00"/>
              </a:solidFill>
            </a:endParaRPr>
          </a:p>
        </p:txBody>
      </p:sp>
      <p:sp>
        <p:nvSpPr>
          <p:cNvPr id="4" name="Content Placeholder 2"/>
          <p:cNvSpPr>
            <a:spLocks noGrp="1"/>
          </p:cNvSpPr>
          <p:nvPr>
            <p:ph idx="1"/>
          </p:nvPr>
        </p:nvSpPr>
        <p:spPr>
          <a:xfrm>
            <a:off x="0" y="1752600"/>
            <a:ext cx="8229600" cy="815975"/>
          </a:xfrm>
        </p:spPr>
        <p:txBody>
          <a:bodyPr>
            <a:normAutofit/>
            <a:scene3d>
              <a:camera prst="orthographicFront"/>
              <a:lightRig rig="threePt" dir="t"/>
            </a:scene3d>
            <a:sp3d extrusionH="57150">
              <a:bevelT w="38100" h="38100" prst="convex"/>
            </a:sp3d>
          </a:bodyPr>
          <a:lstStyle/>
          <a:p>
            <a:pPr algn="ctr"/>
            <a:r>
              <a:rPr lang="en-US" dirty="0" smtClean="0">
                <a:latin typeface="Arial" pitchFamily="34" charset="0"/>
                <a:cs typeface="Arial" pitchFamily="34" charset="0"/>
              </a:rPr>
              <a:t>Manual vs. Electric</a:t>
            </a:r>
          </a:p>
          <a:p>
            <a:pPr algn="ctr"/>
            <a:endParaRPr lang="en-US" dirty="0">
              <a:latin typeface="Arial" pitchFamily="34" charset="0"/>
              <a:cs typeface="Arial" pitchFamily="34" charset="0"/>
            </a:endParaRPr>
          </a:p>
          <a:p>
            <a:pPr lvl="1"/>
            <a:endParaRPr lang="en-US" sz="1800" dirty="0" smtClean="0">
              <a:latin typeface="Arial" pitchFamily="34" charset="0"/>
              <a:cs typeface="Arial" pitchFamily="34" charset="0"/>
            </a:endParaRPr>
          </a:p>
        </p:txBody>
      </p:sp>
      <p:sp>
        <p:nvSpPr>
          <p:cNvPr id="6" name="TextBox 5"/>
          <p:cNvSpPr txBox="1"/>
          <p:nvPr/>
        </p:nvSpPr>
        <p:spPr>
          <a:xfrm>
            <a:off x="513425" y="2362200"/>
            <a:ext cx="7086600" cy="5078313"/>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b="1" dirty="0" smtClean="0">
                <a:latin typeface="Arial" pitchFamily="34" charset="0"/>
                <a:cs typeface="Arial" pitchFamily="34" charset="0"/>
              </a:rPr>
              <a:t>Scope of Work</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Manual </a:t>
            </a:r>
          </a:p>
          <a:p>
            <a:pPr marL="800100" lvl="1" indent="-342900">
              <a:buFont typeface="Arial" pitchFamily="34" charset="0"/>
              <a:buChar char="•"/>
            </a:pPr>
            <a:r>
              <a:rPr lang="en-US" sz="2000" dirty="0" smtClean="0">
                <a:latin typeface="Arial" pitchFamily="34" charset="0"/>
                <a:cs typeface="Arial" pitchFamily="34" charset="0"/>
              </a:rPr>
              <a:t>Efficient at small, more precise trimming jobs, and the slow control results in  fewer mistakes.</a:t>
            </a:r>
          </a:p>
          <a:p>
            <a:pPr marL="800100" lvl="1" indent="-342900">
              <a:buFont typeface="Arial" pitchFamily="34" charset="0"/>
              <a:buChar char="•"/>
            </a:pPr>
            <a:endParaRPr lang="en-US" sz="2000" dirty="0">
              <a:latin typeface="Arial" pitchFamily="34" charset="0"/>
              <a:cs typeface="Arial" pitchFamily="34" charset="0"/>
            </a:endParaRPr>
          </a:p>
          <a:p>
            <a:pPr marL="800100" lvl="1" indent="-342900">
              <a:buFont typeface="Arial" pitchFamily="34" charset="0"/>
              <a:buChar char="•"/>
            </a:pPr>
            <a:r>
              <a:rPr lang="en-US" sz="2000" dirty="0" smtClean="0">
                <a:latin typeface="Arial" pitchFamily="34" charset="0"/>
                <a:cs typeface="Arial" pitchFamily="34" charset="0"/>
              </a:rPr>
              <a:t>With a well-sharpened, well-oiled pair of shears, the cutting of minor foliage of less than 3/8” in diameter should be of little difficulty. Any thicker stems will present greater difficulty with making smooth and even cuts. The life of the shears will be the victim to its misuse.</a:t>
            </a:r>
          </a:p>
          <a:p>
            <a:pPr marL="800100" lvl="1" indent="-342900">
              <a:buFont typeface="Arial" pitchFamily="34" charset="0"/>
              <a:buChar char="•"/>
            </a:pPr>
            <a:endParaRPr lang="en-US" sz="2000" dirty="0" smtClean="0">
              <a:latin typeface="Arial" pitchFamily="34" charset="0"/>
              <a:cs typeface="Arial" pitchFamily="34" charset="0"/>
            </a:endParaRPr>
          </a:p>
          <a:p>
            <a:pPr lvl="4"/>
            <a:r>
              <a:rPr lang="en-US" sz="800" dirty="0" smtClean="0">
                <a:latin typeface="Arial"/>
              </a:rPr>
              <a:t>Source: “Hedge Shears” </a:t>
            </a:r>
            <a:r>
              <a:rPr lang="en-US" sz="800" i="1" dirty="0" err="1" smtClean="0">
                <a:latin typeface="Arial"/>
              </a:rPr>
              <a:t>Yardener</a:t>
            </a:r>
            <a:r>
              <a:rPr lang="en-US" sz="800" i="1" dirty="0" smtClean="0">
                <a:latin typeface="Arial"/>
              </a:rPr>
              <a:t>. </a:t>
            </a:r>
            <a:r>
              <a:rPr lang="en-US" sz="800" dirty="0" smtClean="0">
                <a:latin typeface="Arial"/>
              </a:rPr>
              <a:t>4/15/2011. </a:t>
            </a:r>
            <a:r>
              <a:rPr lang="en-US" sz="800" dirty="0" err="1" smtClean="0">
                <a:latin typeface="Arial"/>
              </a:rPr>
              <a:t>Yardener</a:t>
            </a:r>
            <a:r>
              <a:rPr lang="en-US" sz="800" dirty="0" smtClean="0">
                <a:latin typeface="Arial"/>
              </a:rPr>
              <a:t> 2010</a:t>
            </a:r>
          </a:p>
          <a:p>
            <a:pPr lvl="4"/>
            <a:r>
              <a:rPr lang="en-US" sz="800" dirty="0" smtClean="0">
                <a:latin typeface="Arial"/>
              </a:rPr>
              <a:t>&lt;http</a:t>
            </a:r>
            <a:r>
              <a:rPr lang="en-US" sz="800" dirty="0">
                <a:latin typeface="Arial"/>
              </a:rPr>
              <a:t>://yardener.com/YardenersToolshedofProducts/HandTools/HandToolsForPruning/HedgeShears</a:t>
            </a:r>
            <a:r>
              <a:rPr lang="en-US" sz="800" dirty="0">
                <a:solidFill>
                  <a:schemeClr val="accent1">
                    <a:lumMod val="40000"/>
                    <a:lumOff val="60000"/>
                  </a:schemeClr>
                </a:solidFill>
                <a:latin typeface="Arial"/>
              </a:rPr>
              <a:t>&gt;</a:t>
            </a:r>
          </a:p>
          <a:p>
            <a:pPr marL="2171700" lvl="4" indent="-342900">
              <a:buFont typeface="Arial" pitchFamily="34" charset="0"/>
              <a:buChar char="•"/>
            </a:pPr>
            <a:endParaRPr lang="en-US" sz="800" dirty="0" smtClean="0">
              <a:latin typeface="Arial" pitchFamily="34" charset="0"/>
              <a:cs typeface="Arial" pitchFamily="34" charset="0"/>
            </a:endParaRPr>
          </a:p>
          <a:p>
            <a:pPr marL="800100" lvl="1" indent="-342900">
              <a:buFont typeface="Arial" pitchFamily="34" charset="0"/>
              <a:buChar char="•"/>
            </a:pPr>
            <a:endParaRPr lang="en-US" sz="2000" dirty="0">
              <a:latin typeface="Arial" pitchFamily="34" charset="0"/>
              <a:cs typeface="Arial" pitchFamily="34" charset="0"/>
            </a:endParaRPr>
          </a:p>
          <a:p>
            <a:pPr marL="800100" lvl="1" indent="-342900">
              <a:buFont typeface="Arial" pitchFamily="34" charset="0"/>
              <a:buChar char="•"/>
            </a:pPr>
            <a:endParaRPr lang="en-US" sz="2000"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A652611-9C38-4251-A9CD-BEB4FC3B2568}" type="slidenum">
              <a:rPr lang="en-US" smtClean="0"/>
              <a:pPr/>
              <a:t>5</a:t>
            </a:fld>
            <a:endParaRPr lang="en-US"/>
          </a:p>
        </p:txBody>
      </p:sp>
    </p:spTree>
    <p:extLst>
      <p:ext uri="{BB962C8B-B14F-4D97-AF65-F5344CB8AC3E}">
        <p14:creationId xmlns:p14="http://schemas.microsoft.com/office/powerpoint/2010/main" val="92474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Kind of Hedge Shear is Needed</a:t>
            </a:r>
            <a:endParaRPr lang="en-US" sz="4000" dirty="0">
              <a:solidFill>
                <a:srgbClr val="FFFF00"/>
              </a:solidFill>
            </a:endParaRPr>
          </a:p>
        </p:txBody>
      </p:sp>
      <p:sp>
        <p:nvSpPr>
          <p:cNvPr id="4" name="Content Placeholder 2"/>
          <p:cNvSpPr>
            <a:spLocks noGrp="1"/>
          </p:cNvSpPr>
          <p:nvPr>
            <p:ph idx="1"/>
          </p:nvPr>
        </p:nvSpPr>
        <p:spPr>
          <a:xfrm>
            <a:off x="0" y="1752600"/>
            <a:ext cx="8229600" cy="815975"/>
          </a:xfrm>
        </p:spPr>
        <p:txBody>
          <a:bodyPr>
            <a:normAutofit/>
            <a:scene3d>
              <a:camera prst="orthographicFront"/>
              <a:lightRig rig="threePt" dir="t"/>
            </a:scene3d>
            <a:sp3d extrusionH="57150">
              <a:bevelT w="38100" h="38100" prst="convex"/>
            </a:sp3d>
          </a:bodyPr>
          <a:lstStyle/>
          <a:p>
            <a:pPr algn="ctr"/>
            <a:r>
              <a:rPr lang="en-US" dirty="0" smtClean="0">
                <a:latin typeface="Arial" pitchFamily="34" charset="0"/>
                <a:cs typeface="Arial" pitchFamily="34" charset="0"/>
              </a:rPr>
              <a:t>Manual vs. Electric</a:t>
            </a:r>
          </a:p>
          <a:p>
            <a:pPr algn="ctr"/>
            <a:endParaRPr lang="en-US" dirty="0">
              <a:latin typeface="Arial" pitchFamily="34" charset="0"/>
              <a:cs typeface="Arial" pitchFamily="34" charset="0"/>
            </a:endParaRPr>
          </a:p>
          <a:p>
            <a:pPr lvl="1"/>
            <a:endParaRPr lang="en-US" sz="1800" dirty="0" smtClean="0">
              <a:latin typeface="Arial" pitchFamily="34" charset="0"/>
              <a:cs typeface="Arial" pitchFamily="34" charset="0"/>
            </a:endParaRPr>
          </a:p>
        </p:txBody>
      </p:sp>
      <p:sp>
        <p:nvSpPr>
          <p:cNvPr id="6" name="TextBox 5"/>
          <p:cNvSpPr txBox="1"/>
          <p:nvPr/>
        </p:nvSpPr>
        <p:spPr>
          <a:xfrm>
            <a:off x="533400" y="2590800"/>
            <a:ext cx="7086600" cy="440120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b="1" dirty="0" smtClean="0">
                <a:latin typeface="Arial" pitchFamily="34" charset="0"/>
                <a:cs typeface="Arial" pitchFamily="34" charset="0"/>
              </a:rPr>
              <a:t>Scope of Work</a:t>
            </a:r>
          </a:p>
          <a:p>
            <a:endParaRPr lang="en-US" sz="2000" b="1" dirty="0">
              <a:latin typeface="Arial" pitchFamily="34" charset="0"/>
              <a:cs typeface="Arial" pitchFamily="34" charset="0"/>
            </a:endParaRPr>
          </a:p>
          <a:p>
            <a:pPr marL="628650" lvl="1" indent="-171450">
              <a:buFont typeface="Arial" pitchFamily="34" charset="0"/>
              <a:buChar char="•"/>
            </a:pPr>
            <a:r>
              <a:rPr lang="en-US" sz="2000" dirty="0" smtClean="0">
                <a:latin typeface="Arial" pitchFamily="34" charset="0"/>
                <a:cs typeface="Arial" pitchFamily="34" charset="0"/>
              </a:rPr>
              <a:t>Electric</a:t>
            </a:r>
          </a:p>
          <a:p>
            <a:pPr marL="1085850" lvl="2" indent="-171450">
              <a:buFont typeface="Arial" pitchFamily="34" charset="0"/>
              <a:buChar char="•"/>
            </a:pPr>
            <a:r>
              <a:rPr lang="en-US" sz="2000" dirty="0" smtClean="0">
                <a:latin typeface="Arial" pitchFamily="34" charset="0"/>
                <a:cs typeface="Arial" pitchFamily="34" charset="0"/>
              </a:rPr>
              <a:t>Much more practical in the construction industry given the volume of work often required, generally in post construction landscaping.</a:t>
            </a:r>
          </a:p>
          <a:p>
            <a:pPr marL="1085850" lvl="2" indent="-171450">
              <a:buFont typeface="Arial" pitchFamily="34" charset="0"/>
              <a:buChar char="•"/>
            </a:pPr>
            <a:endParaRPr lang="en-US" sz="2000" dirty="0">
              <a:latin typeface="Arial" pitchFamily="34" charset="0"/>
              <a:cs typeface="Arial" pitchFamily="34" charset="0"/>
            </a:endParaRPr>
          </a:p>
          <a:p>
            <a:pPr marL="1085850" lvl="2" indent="-171450">
              <a:buFont typeface="Arial" pitchFamily="34" charset="0"/>
              <a:buChar char="•"/>
            </a:pPr>
            <a:r>
              <a:rPr lang="en-US" sz="2000" dirty="0" smtClean="0">
                <a:latin typeface="Arial" pitchFamily="34" charset="0"/>
                <a:cs typeface="Arial" pitchFamily="34" charset="0"/>
              </a:rPr>
              <a:t>An electric shear can quickly cover comparatively long distances when compared to manual hand shear. Electric shears require a very steady hand, because a large mistake or slip is much easier to make.</a:t>
            </a:r>
          </a:p>
          <a:p>
            <a:pPr marL="800100" lvl="1" indent="-342900">
              <a:buFont typeface="Arial" pitchFamily="34" charset="0"/>
              <a:buChar char="•"/>
            </a:pPr>
            <a:endParaRPr lang="en-US" sz="2000" dirty="0">
              <a:latin typeface="Arial" pitchFamily="34" charset="0"/>
              <a:cs typeface="Arial" pitchFamily="34" charset="0"/>
            </a:endParaRPr>
          </a:p>
          <a:p>
            <a:pPr marL="800100" lvl="1" indent="-342900">
              <a:buFont typeface="Arial" pitchFamily="34" charset="0"/>
              <a:buChar char="•"/>
            </a:pPr>
            <a:endParaRPr lang="en-US" sz="2000"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A652611-9C38-4251-A9CD-BEB4FC3B2568}" type="slidenum">
              <a:rPr lang="en-US" smtClean="0"/>
              <a:pPr/>
              <a:t>6</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916" y="1676400"/>
            <a:ext cx="24341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079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Kind of Hedge Shear is Needed</a:t>
            </a:r>
            <a:endParaRPr lang="en-US" sz="4000" dirty="0">
              <a:solidFill>
                <a:srgbClr val="FFFF00"/>
              </a:solidFill>
            </a:endParaRPr>
          </a:p>
        </p:txBody>
      </p:sp>
      <p:sp>
        <p:nvSpPr>
          <p:cNvPr id="4" name="Content Placeholder 2"/>
          <p:cNvSpPr>
            <a:spLocks noGrp="1"/>
          </p:cNvSpPr>
          <p:nvPr>
            <p:ph idx="1"/>
          </p:nvPr>
        </p:nvSpPr>
        <p:spPr>
          <a:xfrm>
            <a:off x="0" y="1752600"/>
            <a:ext cx="8229600" cy="815975"/>
          </a:xfrm>
        </p:spPr>
        <p:txBody>
          <a:bodyPr>
            <a:normAutofit/>
            <a:scene3d>
              <a:camera prst="orthographicFront"/>
              <a:lightRig rig="threePt" dir="t"/>
            </a:scene3d>
            <a:sp3d extrusionH="57150">
              <a:bevelT w="38100" h="38100" prst="convex"/>
            </a:sp3d>
          </a:bodyPr>
          <a:lstStyle/>
          <a:p>
            <a:pPr algn="ctr"/>
            <a:r>
              <a:rPr lang="en-US" dirty="0" smtClean="0">
                <a:latin typeface="Arial" pitchFamily="34" charset="0"/>
                <a:cs typeface="Arial" pitchFamily="34" charset="0"/>
              </a:rPr>
              <a:t>Manual vs. Electric</a:t>
            </a:r>
          </a:p>
          <a:p>
            <a:pPr algn="ctr"/>
            <a:endParaRPr lang="en-US" dirty="0">
              <a:latin typeface="Arial" pitchFamily="34" charset="0"/>
              <a:cs typeface="Arial" pitchFamily="34" charset="0"/>
            </a:endParaRPr>
          </a:p>
          <a:p>
            <a:pPr lvl="1"/>
            <a:endParaRPr lang="en-US" sz="1800" dirty="0" smtClean="0">
              <a:latin typeface="Arial" pitchFamily="34" charset="0"/>
              <a:cs typeface="Arial" pitchFamily="34" charset="0"/>
            </a:endParaRPr>
          </a:p>
        </p:txBody>
      </p:sp>
      <p:sp>
        <p:nvSpPr>
          <p:cNvPr id="6" name="TextBox 5"/>
          <p:cNvSpPr txBox="1"/>
          <p:nvPr/>
        </p:nvSpPr>
        <p:spPr>
          <a:xfrm>
            <a:off x="810087" y="2971800"/>
            <a:ext cx="6934200" cy="3477875"/>
          </a:xfrm>
          <a:prstGeom prst="rect">
            <a:avLst/>
          </a:prstGeom>
          <a:noFill/>
        </p:spPr>
        <p:txBody>
          <a:bodyPr wrap="square" rtlCol="0">
            <a:spAutoFit/>
            <a:scene3d>
              <a:camera prst="orthographicFront"/>
              <a:lightRig rig="threePt" dir="t"/>
            </a:scene3d>
            <a:sp3d extrusionH="57150">
              <a:bevelT w="38100" h="38100" prst="convex"/>
            </a:sp3d>
          </a:bodyPr>
          <a:lstStyle/>
          <a:p>
            <a:pPr lvl="4"/>
            <a:r>
              <a:rPr lang="en-US" sz="2000" b="1" dirty="0" smtClean="0">
                <a:latin typeface="Arial" pitchFamily="34" charset="0"/>
                <a:cs typeface="Arial" pitchFamily="34" charset="0"/>
              </a:rPr>
              <a:t>     Safety Variations</a:t>
            </a:r>
          </a:p>
          <a:p>
            <a:pPr lvl="1"/>
            <a:endParaRPr lang="en-US" sz="2000" b="1" dirty="0">
              <a:latin typeface="Arial" pitchFamily="34" charset="0"/>
              <a:cs typeface="Arial" pitchFamily="34" charset="0"/>
            </a:endParaRPr>
          </a:p>
          <a:p>
            <a:pPr marL="800100" lvl="1" indent="-342900">
              <a:buFont typeface="Arial" pitchFamily="34" charset="0"/>
              <a:buChar char="•"/>
            </a:pPr>
            <a:r>
              <a:rPr lang="en-US" sz="2000" dirty="0" smtClean="0">
                <a:latin typeface="Arial" pitchFamily="34" charset="0"/>
                <a:cs typeface="Arial" pitchFamily="34" charset="0"/>
              </a:rPr>
              <a:t>Manual</a:t>
            </a:r>
          </a:p>
          <a:p>
            <a:pPr marL="1257300" lvl="2" indent="-342900">
              <a:buFont typeface="Arial" pitchFamily="34" charset="0"/>
              <a:buChar char="•"/>
            </a:pPr>
            <a:r>
              <a:rPr lang="en-US" sz="2000" dirty="0" smtClean="0">
                <a:latin typeface="Arial" pitchFamily="34" charset="0"/>
                <a:cs typeface="Arial" pitchFamily="34" charset="0"/>
              </a:rPr>
              <a:t>This tool really has no “safe” position; with the blades open there exists the risk of an injury. </a:t>
            </a:r>
          </a:p>
          <a:p>
            <a:pPr marL="1257300" lvl="2" indent="-342900">
              <a:buFont typeface="Arial" pitchFamily="34" charset="0"/>
              <a:buChar char="•"/>
            </a:pPr>
            <a:endParaRPr lang="en-US" sz="2000" dirty="0">
              <a:latin typeface="Arial" pitchFamily="34" charset="0"/>
              <a:cs typeface="Arial" pitchFamily="34" charset="0"/>
            </a:endParaRPr>
          </a:p>
          <a:p>
            <a:pPr marL="1257300" lvl="2" indent="-342900">
              <a:buFont typeface="Arial" pitchFamily="34" charset="0"/>
              <a:buChar char="•"/>
            </a:pPr>
            <a:r>
              <a:rPr lang="en-US" sz="2000" dirty="0" smtClean="0">
                <a:latin typeface="Arial" pitchFamily="34" charset="0"/>
                <a:cs typeface="Arial" pitchFamily="34" charset="0"/>
              </a:rPr>
              <a:t>Whether the blades stay open or closed, accidental stabbing is a real issue, and with such long, sharp blades, any amount of force in a stabbing can create seriously traumatic injuries.</a:t>
            </a:r>
            <a:endParaRPr lang="en-US" sz="2000" dirty="0">
              <a:latin typeface="Arial" pitchFamily="34" charset="0"/>
              <a:cs typeface="Arial" pitchFamily="34" charset="0"/>
            </a:endParaRPr>
          </a:p>
          <a:p>
            <a:pPr marL="800100" lvl="1" indent="-342900">
              <a:buFont typeface="Arial" pitchFamily="34" charset="0"/>
              <a:buChar char="•"/>
            </a:pPr>
            <a:endParaRPr lang="en-US" sz="2000" dirty="0" smtClean="0">
              <a:latin typeface="Arial" pitchFamily="34" charset="0"/>
              <a:cs typeface="Arial" pitchFamily="34"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0" t="26802" r="25463" b="510"/>
          <a:stretch/>
        </p:blipFill>
        <p:spPr bwMode="auto">
          <a:xfrm>
            <a:off x="6705600" y="1672701"/>
            <a:ext cx="2077375" cy="2007833"/>
          </a:xfrm>
          <a:prstGeom prst="roundRect">
            <a:avLst>
              <a:gd name="adj" fmla="val 8594"/>
            </a:avLst>
          </a:prstGeom>
          <a:solidFill>
            <a:srgbClr val="FFFFFF">
              <a:shade val="85000"/>
            </a:srgbClr>
          </a:solidFill>
          <a:ln>
            <a:noFill/>
          </a:ln>
          <a:effectLst>
            <a:outerShdw dist="35921" dir="2700000" algn="ctr" rotWithShape="0">
              <a:schemeClr val="bg2"/>
            </a:outerShdw>
            <a:softEdge rad="635000"/>
          </a:effectLst>
          <a:scene3d>
            <a:camera prst="perspectiveHeroicExtremeLeftFacing">
              <a:rot lat="126651" lon="1187444" rev="21306915"/>
            </a:camera>
            <a:lightRig rig="brightRoom" dir="t"/>
          </a:scene3d>
          <a:sp3d prstMaterial="softEdge">
            <a:bevelT w="488950" h="50800" prst="softRound"/>
          </a:sp3d>
          <a:extLs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51" t="34201" b="1"/>
          <a:stretch/>
        </p:blipFill>
        <p:spPr bwMode="auto">
          <a:xfrm>
            <a:off x="228600" y="1671961"/>
            <a:ext cx="1855446" cy="1818104"/>
          </a:xfrm>
          <a:prstGeom prst="roundRect">
            <a:avLst>
              <a:gd name="adj" fmla="val 8594"/>
            </a:avLst>
          </a:prstGeom>
          <a:solidFill>
            <a:srgbClr val="FFFFFF">
              <a:shade val="85000"/>
            </a:srgbClr>
          </a:solidFill>
          <a:ln>
            <a:noFill/>
          </a:ln>
          <a:effectLst>
            <a:outerShdw dist="35921" dir="2700000" algn="ctr" rotWithShape="0">
              <a:schemeClr val="bg2"/>
            </a:outerShdw>
          </a:effectLst>
          <a:scene3d>
            <a:camera prst="orthographicFront">
              <a:rot lat="600000" lon="20399993" rev="0"/>
            </a:camera>
            <a:lightRig rig="threePt" dir="t"/>
          </a:scene3d>
          <a:sp3d>
            <a:bevelT w="101600" prst="riblet"/>
          </a:sp3d>
          <a:extLs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A652611-9C38-4251-A9CD-BEB4FC3B2568}" type="slidenum">
              <a:rPr lang="en-US" smtClean="0"/>
              <a:pPr/>
              <a:t>7</a:t>
            </a:fld>
            <a:endParaRPr lang="en-US"/>
          </a:p>
        </p:txBody>
      </p:sp>
    </p:spTree>
    <p:extLst>
      <p:ext uri="{BB962C8B-B14F-4D97-AF65-F5344CB8AC3E}">
        <p14:creationId xmlns:p14="http://schemas.microsoft.com/office/powerpoint/2010/main" val="411137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Kind of Hedge Shear is Needed</a:t>
            </a:r>
            <a:endParaRPr lang="en-US" sz="4000" dirty="0">
              <a:solidFill>
                <a:srgbClr val="FFFF00"/>
              </a:solidFill>
            </a:endParaRPr>
          </a:p>
        </p:txBody>
      </p:sp>
      <p:sp>
        <p:nvSpPr>
          <p:cNvPr id="4" name="Content Placeholder 2"/>
          <p:cNvSpPr>
            <a:spLocks noGrp="1"/>
          </p:cNvSpPr>
          <p:nvPr>
            <p:ph idx="1"/>
          </p:nvPr>
        </p:nvSpPr>
        <p:spPr>
          <a:xfrm>
            <a:off x="0" y="1573212"/>
            <a:ext cx="8229600" cy="815975"/>
          </a:xfrm>
        </p:spPr>
        <p:txBody>
          <a:bodyPr>
            <a:normAutofit/>
            <a:scene3d>
              <a:camera prst="orthographicFront"/>
              <a:lightRig rig="threePt" dir="t"/>
            </a:scene3d>
            <a:sp3d extrusionH="57150">
              <a:bevelT w="38100" h="38100" prst="convex"/>
            </a:sp3d>
          </a:bodyPr>
          <a:lstStyle/>
          <a:p>
            <a:pPr algn="ctr"/>
            <a:r>
              <a:rPr lang="en-US" dirty="0" smtClean="0">
                <a:latin typeface="Arial" pitchFamily="34" charset="0"/>
                <a:cs typeface="Arial" pitchFamily="34" charset="0"/>
              </a:rPr>
              <a:t>Manual vs. Electric</a:t>
            </a:r>
          </a:p>
          <a:p>
            <a:pPr algn="ctr"/>
            <a:endParaRPr lang="en-US" dirty="0">
              <a:latin typeface="Arial" pitchFamily="34" charset="0"/>
              <a:cs typeface="Arial" pitchFamily="34" charset="0"/>
            </a:endParaRPr>
          </a:p>
          <a:p>
            <a:pPr lvl="1"/>
            <a:endParaRPr lang="en-US" sz="1800" dirty="0" smtClean="0">
              <a:latin typeface="Arial" pitchFamily="34" charset="0"/>
              <a:cs typeface="Arial" pitchFamily="34" charset="0"/>
            </a:endParaRPr>
          </a:p>
        </p:txBody>
      </p:sp>
      <p:sp>
        <p:nvSpPr>
          <p:cNvPr id="6" name="TextBox 5"/>
          <p:cNvSpPr txBox="1"/>
          <p:nvPr/>
        </p:nvSpPr>
        <p:spPr>
          <a:xfrm>
            <a:off x="86557" y="1791004"/>
            <a:ext cx="8352408" cy="4708981"/>
          </a:xfrm>
          <a:prstGeom prst="rect">
            <a:avLst/>
          </a:prstGeom>
          <a:noFill/>
        </p:spPr>
        <p:txBody>
          <a:bodyPr wrap="square" rtlCol="0">
            <a:spAutoFit/>
            <a:scene3d>
              <a:camera prst="orthographicFront"/>
              <a:lightRig rig="threePt" dir="t"/>
            </a:scene3d>
            <a:sp3d extrusionH="57150">
              <a:bevelT w="38100" h="38100" prst="convex"/>
            </a:sp3d>
          </a:bodyPr>
          <a:lstStyle/>
          <a:p>
            <a:pPr lvl="1"/>
            <a:endParaRPr lang="en-US" sz="2000" b="1" dirty="0" smtClean="0">
              <a:latin typeface="Arial" pitchFamily="34" charset="0"/>
              <a:cs typeface="Arial" pitchFamily="34" charset="0"/>
            </a:endParaRPr>
          </a:p>
          <a:p>
            <a:pPr lvl="3">
              <a:lnSpc>
                <a:spcPct val="150000"/>
              </a:lnSpc>
            </a:pPr>
            <a:r>
              <a:rPr lang="en-US" sz="2000" b="1" dirty="0" smtClean="0">
                <a:latin typeface="Arial" pitchFamily="34" charset="0"/>
                <a:cs typeface="Arial" pitchFamily="34" charset="0"/>
              </a:rPr>
              <a:t>Safety Variations</a:t>
            </a:r>
            <a:endParaRPr lang="en-US" sz="2000" b="1" dirty="0">
              <a:latin typeface="Arial" pitchFamily="34" charset="0"/>
              <a:cs typeface="Arial" pitchFamily="34" charset="0"/>
            </a:endParaRPr>
          </a:p>
          <a:p>
            <a:pPr marL="800100" lvl="1" indent="-342900">
              <a:lnSpc>
                <a:spcPct val="150000"/>
              </a:lnSpc>
              <a:buFont typeface="Arial" pitchFamily="34" charset="0"/>
              <a:buChar char="•"/>
            </a:pPr>
            <a:r>
              <a:rPr lang="en-US" sz="2000" dirty="0" smtClean="0">
                <a:latin typeface="Arial" pitchFamily="34" charset="0"/>
                <a:cs typeface="Arial" pitchFamily="34" charset="0"/>
              </a:rPr>
              <a:t>Electric</a:t>
            </a:r>
          </a:p>
          <a:p>
            <a:pPr marL="1257300" lvl="2" indent="-342900">
              <a:buFont typeface="Arial" pitchFamily="34" charset="0"/>
              <a:buChar char="•"/>
            </a:pPr>
            <a:r>
              <a:rPr lang="en-US" sz="2000" dirty="0" smtClean="0">
                <a:latin typeface="Arial" pitchFamily="34" charset="0"/>
                <a:cs typeface="Arial" pitchFamily="34" charset="0"/>
              </a:rPr>
              <a:t>The tip of the electric shear has </a:t>
            </a:r>
          </a:p>
          <a:p>
            <a:pPr lvl="2"/>
            <a:r>
              <a:rPr lang="en-US" sz="2000" dirty="0" smtClean="0">
                <a:latin typeface="Arial" pitchFamily="34" charset="0"/>
                <a:cs typeface="Arial" pitchFamily="34" charset="0"/>
              </a:rPr>
              <a:t>     no sharp point like its manual </a:t>
            </a:r>
          </a:p>
          <a:p>
            <a:pPr lvl="2"/>
            <a:r>
              <a:rPr lang="en-US" sz="2000" dirty="0">
                <a:latin typeface="Arial" pitchFamily="34" charset="0"/>
                <a:cs typeface="Arial" pitchFamily="34" charset="0"/>
              </a:rPr>
              <a:t> </a:t>
            </a:r>
            <a:r>
              <a:rPr lang="en-US" sz="2000" dirty="0" smtClean="0">
                <a:latin typeface="Arial" pitchFamily="34" charset="0"/>
                <a:cs typeface="Arial" pitchFamily="34" charset="0"/>
              </a:rPr>
              <a:t>    variation. Chances at an accidental </a:t>
            </a:r>
          </a:p>
          <a:p>
            <a:pPr lvl="2"/>
            <a:r>
              <a:rPr lang="en-US" sz="2000" dirty="0">
                <a:latin typeface="Arial" pitchFamily="34" charset="0"/>
                <a:cs typeface="Arial" pitchFamily="34" charset="0"/>
              </a:rPr>
              <a:t> </a:t>
            </a:r>
            <a:r>
              <a:rPr lang="en-US" sz="2000" dirty="0" smtClean="0">
                <a:latin typeface="Arial" pitchFamily="34" charset="0"/>
                <a:cs typeface="Arial" pitchFamily="34" charset="0"/>
              </a:rPr>
              <a:t>    stabbing are highly unlikely.</a:t>
            </a:r>
          </a:p>
          <a:p>
            <a:pPr lvl="2"/>
            <a:endParaRPr lang="en-US" sz="2000" dirty="0">
              <a:latin typeface="Arial" pitchFamily="34" charset="0"/>
              <a:cs typeface="Arial" pitchFamily="34" charset="0"/>
            </a:endParaRPr>
          </a:p>
          <a:p>
            <a:pPr marL="1257300" lvl="2" indent="-342900">
              <a:buFont typeface="Arial" pitchFamily="34" charset="0"/>
              <a:buChar char="•"/>
            </a:pPr>
            <a:r>
              <a:rPr lang="en-US" sz="2000" dirty="0" smtClean="0">
                <a:latin typeface="Arial" pitchFamily="34" charset="0"/>
                <a:cs typeface="Arial" pitchFamily="34" charset="0"/>
              </a:rPr>
              <a:t>Unfortunately, this power instrument is designed for operation with two hands but it can be operated with one hand. A stray hand can easily get caught in the path of the trimming blades. Electrocution of the user after an accidental slip over the power cord is also a major issue with this machine. </a:t>
            </a:r>
          </a:p>
          <a:p>
            <a:pPr marL="1257300" lvl="2" indent="-342900">
              <a:buFont typeface="Arial" pitchFamily="34" charset="0"/>
              <a:buChar char="•"/>
            </a:pPr>
            <a:endParaRPr lang="en-US" sz="2000" dirty="0" smtClean="0">
              <a:latin typeface="Arial" pitchFamily="34" charset="0"/>
              <a:cs typeface="Arial" pitchFamily="34"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856" r="11706" b="17798"/>
          <a:stretch/>
        </p:blipFill>
        <p:spPr bwMode="auto">
          <a:xfrm>
            <a:off x="5945277" y="2286000"/>
            <a:ext cx="2717008" cy="1905000"/>
          </a:xfrm>
          <a:prstGeom prst="rect">
            <a:avLst/>
          </a:prstGeom>
          <a:solidFill>
            <a:srgbClr val="FFFFFF">
              <a:shade val="85000"/>
            </a:srgbClr>
          </a:solidFill>
          <a:ln w="88900" cap="sq">
            <a:solidFill>
              <a:schemeClr val="accent1">
                <a:lumMod val="60000"/>
                <a:lumOff val="40000"/>
              </a:schemeClr>
            </a:solidFill>
            <a:miter lim="800000"/>
          </a:ln>
          <a:effectLst>
            <a:outerShdw dist="35921" dir="2700000" algn="ctr" rotWithShape="0">
              <a:schemeClr val="bg2"/>
            </a:outerShdw>
          </a:effectLst>
          <a:scene3d>
            <a:camera prst="perspectiveHeroicExtremeLeftFacing">
              <a:rot lat="425556" lon="1161735" rev="21304854"/>
            </a:camera>
            <a:lightRig rig="threePt" dir="t"/>
          </a:scene3d>
          <a:sp3d extrusionH="279400" prstMaterial="dkEdge">
            <a:bevelT w="127000" h="19050" prst="artDeco"/>
            <a:bevelB w="139700" prst="slope"/>
            <a:contourClr>
              <a:srgbClr val="FFFFFF"/>
            </a:contourClr>
          </a:sp3d>
          <a:extLst/>
        </p:spPr>
      </p:pic>
      <p:sp>
        <p:nvSpPr>
          <p:cNvPr id="5" name="Slide Number Placeholder 4"/>
          <p:cNvSpPr>
            <a:spLocks noGrp="1"/>
          </p:cNvSpPr>
          <p:nvPr>
            <p:ph type="sldNum" sz="quarter" idx="12"/>
          </p:nvPr>
        </p:nvSpPr>
        <p:spPr/>
        <p:txBody>
          <a:bodyPr/>
          <a:lstStyle/>
          <a:p>
            <a:fld id="{DA652611-9C38-4251-A9CD-BEB4FC3B2568}" type="slidenum">
              <a:rPr lang="en-US" smtClean="0"/>
              <a:pPr/>
              <a:t>8</a:t>
            </a:fld>
            <a:endParaRPr lang="en-US"/>
          </a:p>
        </p:txBody>
      </p:sp>
    </p:spTree>
    <p:extLst>
      <p:ext uri="{BB962C8B-B14F-4D97-AF65-F5344CB8AC3E}">
        <p14:creationId xmlns:p14="http://schemas.microsoft.com/office/powerpoint/2010/main" val="333565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What Kind of Hedge Shear is Needed</a:t>
            </a:r>
            <a:endParaRPr lang="en-US" sz="4000" dirty="0">
              <a:solidFill>
                <a:srgbClr val="FFFF00"/>
              </a:solidFill>
            </a:endParaRPr>
          </a:p>
        </p:txBody>
      </p:sp>
      <p:sp>
        <p:nvSpPr>
          <p:cNvPr id="4" name="Content Placeholder 2"/>
          <p:cNvSpPr>
            <a:spLocks noGrp="1"/>
          </p:cNvSpPr>
          <p:nvPr>
            <p:ph idx="1"/>
          </p:nvPr>
        </p:nvSpPr>
        <p:spPr>
          <a:xfrm>
            <a:off x="0" y="1573212"/>
            <a:ext cx="8229600" cy="815975"/>
          </a:xfrm>
        </p:spPr>
        <p:txBody>
          <a:bodyPr>
            <a:normAutofit/>
            <a:scene3d>
              <a:camera prst="orthographicFront"/>
              <a:lightRig rig="threePt" dir="t"/>
            </a:scene3d>
            <a:sp3d extrusionH="57150">
              <a:bevelT w="38100" h="38100" prst="convex"/>
            </a:sp3d>
          </a:bodyPr>
          <a:lstStyle/>
          <a:p>
            <a:pPr algn="ctr"/>
            <a:r>
              <a:rPr lang="en-US" dirty="0" smtClean="0">
                <a:latin typeface="Arial" pitchFamily="34" charset="0"/>
                <a:cs typeface="Arial" pitchFamily="34" charset="0"/>
              </a:rPr>
              <a:t>Straight Edge or Serrated</a:t>
            </a:r>
            <a:endParaRPr lang="en-US" sz="1800" dirty="0" smtClean="0">
              <a:latin typeface="Arial" pitchFamily="34" charset="0"/>
              <a:cs typeface="Arial"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72" t="29642" r="3477" b="3256"/>
          <a:stretch/>
        </p:blipFill>
        <p:spPr bwMode="auto">
          <a:xfrm>
            <a:off x="304800" y="2514600"/>
            <a:ext cx="3870665" cy="2539013"/>
          </a:xfrm>
          <a:prstGeom prst="round2DiagRect">
            <a:avLst/>
          </a:prstGeom>
          <a:noFill/>
          <a:ln>
            <a:noFill/>
          </a:ln>
          <a:effectLst>
            <a:glow rad="101600">
              <a:schemeClr val="accent1">
                <a:satMod val="175000"/>
                <a:alpha val="40000"/>
              </a:schemeClr>
            </a:glow>
            <a:outerShdw dist="35921" dir="2700000" algn="ctr" rotWithShape="0">
              <a:schemeClr val="bg2"/>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8200" y="2438400"/>
            <a:ext cx="4191000" cy="3785652"/>
          </a:xfrm>
          <a:prstGeom prst="rect">
            <a:avLst/>
          </a:prstGeom>
          <a:noFill/>
        </p:spPr>
        <p:txBody>
          <a:bodyPr wrap="square" rtlCol="0">
            <a:spAutoFit/>
            <a:scene3d>
              <a:camera prst="orthographicFront"/>
              <a:lightRig rig="threePt" dir="t"/>
            </a:scene3d>
            <a:sp3d extrusionH="57150">
              <a:bevelT w="38100" h="38100" prst="convex"/>
            </a:sp3d>
          </a:bodyPr>
          <a:lstStyle/>
          <a:p>
            <a:r>
              <a:rPr lang="en-US" sz="2000" dirty="0" smtClean="0">
                <a:latin typeface="Arial" pitchFamily="34" charset="0"/>
                <a:cs typeface="Arial" pitchFamily="34" charset="0"/>
              </a:rPr>
              <a:t>When To Get Serrated</a:t>
            </a:r>
          </a:p>
          <a:p>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Has a much more industrious, durable blade. It never needs sharpening and will always keep at its peak cutting strength.</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Its cutting ability is greater than that of standard straight edge, and can manage tasks that would give a straight edge user trouble.</a:t>
            </a:r>
          </a:p>
        </p:txBody>
      </p:sp>
      <p:sp>
        <p:nvSpPr>
          <p:cNvPr id="6" name="Slide Number Placeholder 5"/>
          <p:cNvSpPr>
            <a:spLocks noGrp="1"/>
          </p:cNvSpPr>
          <p:nvPr>
            <p:ph type="sldNum" sz="quarter" idx="12"/>
          </p:nvPr>
        </p:nvSpPr>
        <p:spPr/>
        <p:txBody>
          <a:bodyPr/>
          <a:lstStyle/>
          <a:p>
            <a:fld id="{DA652611-9C38-4251-A9CD-BEB4FC3B2568}" type="slidenum">
              <a:rPr lang="en-US" smtClean="0"/>
              <a:pPr/>
              <a:t>9</a:t>
            </a:fld>
            <a:endParaRPr lang="en-US"/>
          </a:p>
        </p:txBody>
      </p:sp>
    </p:spTree>
    <p:extLst>
      <p:ext uri="{BB962C8B-B14F-4D97-AF65-F5344CB8AC3E}">
        <p14:creationId xmlns:p14="http://schemas.microsoft.com/office/powerpoint/2010/main" val="431108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695</TotalTime>
  <Words>1620</Words>
  <Application>Microsoft Office PowerPoint</Application>
  <PresentationFormat>On-screen Show (4:3)</PresentationFormat>
  <Paragraphs>162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     Hedge Shears</vt:lpstr>
      <vt:lpstr>What Hedge Shears Are</vt:lpstr>
      <vt:lpstr>When to Use a Pair of Hedge Shears </vt:lpstr>
      <vt:lpstr>What Kind of Hedge Shear is Needed</vt:lpstr>
      <vt:lpstr>What Kind of Hedge Shear is Needed</vt:lpstr>
      <vt:lpstr>What Kind of Hedge Shear is Needed</vt:lpstr>
      <vt:lpstr>What Kind of Hedge Shear is Needed</vt:lpstr>
      <vt:lpstr>What Kind of Hedge Shear is Needed</vt:lpstr>
      <vt:lpstr>What Kind of Hedge Shear is Needed</vt:lpstr>
      <vt:lpstr>Spot Where Safety May Be an Issue</vt:lpstr>
      <vt:lpstr>Hedge Shearing Injuries</vt:lpstr>
      <vt:lpstr>Hedge Shearing Injuries – The Risks Are Real</vt:lpstr>
      <vt:lpstr>OSHA’s Regulations Concerning Hedge Shears</vt:lpstr>
      <vt:lpstr>Keeping Safe Concerning PPE’s</vt:lpstr>
      <vt:lpstr>Keeping Safe Concerning PPE’s</vt:lpstr>
      <vt:lpstr>Safe Work Practices with Electric Shears</vt:lpstr>
      <vt:lpstr>Safe Work Practices with Hand Shears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dc:creator>
  <cp:lastModifiedBy>Jimmie</cp:lastModifiedBy>
  <cp:revision>61</cp:revision>
  <dcterms:created xsi:type="dcterms:W3CDTF">2011-04-15T02:00:17Z</dcterms:created>
  <dcterms:modified xsi:type="dcterms:W3CDTF">2013-03-28T03:03:19Z</dcterms:modified>
</cp:coreProperties>
</file>