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media/image3.png" ContentType="image/png"/>
  <Override PartName="/ppt/media/image11.png" ContentType="image/png"/>
  <Override PartName="/ppt/media/image2.png" ContentType="image/png"/>
  <Override PartName="/ppt/media/image12.png" ContentType="image/png"/>
  <Override PartName="/ppt/media/image10.png" ContentType="image/png"/>
  <Override PartName="/ppt/media/image4.png" ContentType="image/png"/>
  <Override PartName="/ppt/media/image14.png" ContentType="image/png"/>
  <Override PartName="/ppt/media/image1.jpeg" ContentType="image/jpeg"/>
  <Override PartName="/ppt/media/image5.png" ContentType="image/png"/>
  <Override PartName="/ppt/media/image16.png" ContentType="image/png"/>
  <Override PartName="/ppt/media/image6.png" ContentType="image/png"/>
  <Override PartName="/ppt/media/image17.png" ContentType="image/png"/>
  <Override PartName="/ppt/media/image7.png" ContentType="image/png"/>
  <Override PartName="/ppt/media/image8.png" ContentType="image/png"/>
  <Override PartName="/ppt/media/image9.png" ContentType="image/png"/>
  <Override PartName="/ppt/media/image13.jpeg" ContentType="image/jpeg"/>
  <Override PartName="/ppt/media/image15.jpeg" ContentType="image/jpeg"/>
  <Override PartName="/ppt/_rels/presentation.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7.xml.rels" ContentType="application/vnd.openxmlformats-package.relationships+xml"/>
  <Override PartName="/ppt/slideLayouts/_rels/slideLayout1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2.xml.rels" ContentType="application/vnd.openxmlformats-package.relationships+xml"/>
  <Override PartName="/ppt/slides/_rels/slide1.xml.rels" ContentType="application/vnd.openxmlformats-package.relationships+xml"/>
  <Override PartName="/ppt/slides/slide26.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8BBA21C-C199-49D7-8360-28D3B0220B2A}"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27" name="PlaceHolder 2"/>
          <p:cNvSpPr>
            <a:spLocks noGrp="1"/>
          </p:cNvSpPr>
          <p:nvPr>
            <p:ph/>
          </p:nvPr>
        </p:nvSpPr>
        <p:spPr>
          <a:xfrm>
            <a:off x="685800" y="1981080"/>
            <a:ext cx="77724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28" name="PlaceHolder 3"/>
          <p:cNvSpPr>
            <a:spLocks noGrp="1"/>
          </p:cNvSpPr>
          <p:nvPr>
            <p:ph/>
          </p:nvPr>
        </p:nvSpPr>
        <p:spPr>
          <a:xfrm>
            <a:off x="685800" y="4130640"/>
            <a:ext cx="77724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2980468-56A5-4B5F-8139-3E0DE05544D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30"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1"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2" name="PlaceHolder 4"/>
          <p:cNvSpPr>
            <a:spLocks noGrp="1"/>
          </p:cNvSpPr>
          <p:nvPr>
            <p:ph/>
          </p:nvPr>
        </p:nvSpPr>
        <p:spPr>
          <a:xfrm>
            <a:off x="68580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3" name="PlaceHolder 5"/>
          <p:cNvSpPr>
            <a:spLocks noGrp="1"/>
          </p:cNvSpPr>
          <p:nvPr>
            <p:ph/>
          </p:nvPr>
        </p:nvSpPr>
        <p:spPr>
          <a:xfrm>
            <a:off x="466848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73EEEC1-980A-4E93-AFD8-EDC70B738A0A}"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35" name="PlaceHolder 2"/>
          <p:cNvSpPr>
            <a:spLocks noGrp="1"/>
          </p:cNvSpPr>
          <p:nvPr>
            <p:ph/>
          </p:nvPr>
        </p:nvSpPr>
        <p:spPr>
          <a:xfrm>
            <a:off x="685800" y="198108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6" name="PlaceHolder 3"/>
          <p:cNvSpPr>
            <a:spLocks noGrp="1"/>
          </p:cNvSpPr>
          <p:nvPr>
            <p:ph/>
          </p:nvPr>
        </p:nvSpPr>
        <p:spPr>
          <a:xfrm>
            <a:off x="3313800" y="198108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7" name="PlaceHolder 4"/>
          <p:cNvSpPr>
            <a:spLocks noGrp="1"/>
          </p:cNvSpPr>
          <p:nvPr>
            <p:ph/>
          </p:nvPr>
        </p:nvSpPr>
        <p:spPr>
          <a:xfrm>
            <a:off x="5941440" y="198108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8" name="PlaceHolder 5"/>
          <p:cNvSpPr>
            <a:spLocks noGrp="1"/>
          </p:cNvSpPr>
          <p:nvPr>
            <p:ph/>
          </p:nvPr>
        </p:nvSpPr>
        <p:spPr>
          <a:xfrm>
            <a:off x="685800" y="413064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9" name="PlaceHolder 6"/>
          <p:cNvSpPr>
            <a:spLocks noGrp="1"/>
          </p:cNvSpPr>
          <p:nvPr>
            <p:ph/>
          </p:nvPr>
        </p:nvSpPr>
        <p:spPr>
          <a:xfrm>
            <a:off x="3313800" y="413064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40" name="PlaceHolder 7"/>
          <p:cNvSpPr>
            <a:spLocks noGrp="1"/>
          </p:cNvSpPr>
          <p:nvPr>
            <p:ph/>
          </p:nvPr>
        </p:nvSpPr>
        <p:spPr>
          <a:xfrm>
            <a:off x="5941440" y="413064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E4665A9A-B6DD-4C82-9D36-D8FD86630094}"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6" name="PlaceHolder 2"/>
          <p:cNvSpPr>
            <a:spLocks noGrp="1"/>
          </p:cNvSpPr>
          <p:nvPr>
            <p:ph type="subTitle"/>
          </p:nvPr>
        </p:nvSpPr>
        <p:spPr>
          <a:xfrm>
            <a:off x="685800" y="1981080"/>
            <a:ext cx="7772400" cy="4114800"/>
          </a:xfrm>
          <a:prstGeom prst="rect">
            <a:avLst/>
          </a:prstGeom>
          <a:noFill/>
          <a:ln w="0">
            <a:noFill/>
          </a:ln>
        </p:spPr>
        <p:txBody>
          <a:bodyPr lIns="0" rIns="0" tIns="0" bIns="0" anchor="ctr">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E5FD788-FE5E-4079-B602-8FE26B82E0A2}"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8"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FCC63CB-309B-4261-A2E4-9E7CE3B3604F}"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10"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11"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F592EB9-BB17-477B-8ED1-4B3B1093221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0928021-8570-4A2C-B8C8-D3EE7559366D}"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5D4B1A6-CEF2-484D-BAD0-6B24C9A23659}"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15"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16"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17" name="PlaceHolder 4"/>
          <p:cNvSpPr>
            <a:spLocks noGrp="1"/>
          </p:cNvSpPr>
          <p:nvPr>
            <p:ph/>
          </p:nvPr>
        </p:nvSpPr>
        <p:spPr>
          <a:xfrm>
            <a:off x="68580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A6E6AE2-7BFE-4766-A499-4E98A45E9885}"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1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20"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21" name="PlaceHolder 4"/>
          <p:cNvSpPr>
            <a:spLocks noGrp="1"/>
          </p:cNvSpPr>
          <p:nvPr>
            <p:ph/>
          </p:nvPr>
        </p:nvSpPr>
        <p:spPr>
          <a:xfrm>
            <a:off x="466848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4ED93E5-2CA0-4C82-9D41-1FE4368A466A}"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Arial"/>
            </a:endParaRPr>
          </a:p>
        </p:txBody>
      </p:sp>
      <p:sp>
        <p:nvSpPr>
          <p:cNvPr id="23"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24"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25" name="PlaceHolder 4"/>
          <p:cNvSpPr>
            <a:spLocks noGrp="1"/>
          </p:cNvSpPr>
          <p:nvPr>
            <p:ph/>
          </p:nvPr>
        </p:nvSpPr>
        <p:spPr>
          <a:xfrm>
            <a:off x="685800" y="4130640"/>
            <a:ext cx="77724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6236EDF-5FF3-4F2A-8B4F-5075DFBFE90C}"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Arial"/>
              </a:rPr>
              <a:t>Second Outline Level</a:t>
            </a:r>
            <a:endParaRPr b="0" lang="en-US" sz="3200" spc="-1" strike="noStrike">
              <a:solidFill>
                <a:srgbClr val="000000"/>
              </a:solidFill>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Arial"/>
              </a:rPr>
              <a:t>Third Outline Level</a:t>
            </a:r>
            <a:endParaRPr b="0" lang="en-US" sz="3200" spc="-1" strike="noStrike">
              <a:solidFill>
                <a:srgbClr val="000000"/>
              </a:solidFill>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Arial"/>
              </a:rPr>
              <a:t>Fourth Outline Level</a:t>
            </a:r>
            <a:endParaRPr b="0" lang="en-US" sz="3200" spc="-1" strike="noStrike">
              <a:solidFill>
                <a:srgbClr val="000000"/>
              </a:solidFill>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Arial"/>
              </a:rPr>
              <a:t>Fifth Outline Level</a:t>
            </a:r>
            <a:endParaRPr b="0" lang="en-US" sz="3200" spc="-1" strike="noStrike">
              <a:solidFill>
                <a:srgbClr val="000000"/>
              </a:solidFill>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Arial"/>
              </a:rPr>
              <a:t>Sixth Outline Level</a:t>
            </a:r>
            <a:endParaRPr b="0" lang="en-US" sz="3200" spc="-1" strike="noStrike">
              <a:solidFill>
                <a:srgbClr val="000000"/>
              </a:solidFill>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Arial"/>
              </a:rPr>
              <a:t>Seventh Outline Level</a:t>
            </a:r>
            <a:endParaRPr b="0" lang="en-US" sz="3200" spc="-1" strike="noStrike">
              <a:solidFill>
                <a:srgbClr val="000000"/>
              </a:solidFill>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Arial"/>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Arial"/>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pc="-1" strike="noStrike">
                <a:solidFill>
                  <a:srgbClr val="000000"/>
                </a:solidFill>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AA693B-A066-48C8-B0D0-4A9838D64693}"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hyperlink" Target="http://www.cdc.gov/niosh/topics/heatstress/" TargetMode="External"/><Relationship Id="rId3" Type="http://schemas.openxmlformats.org/officeDocument/2006/relationships/hyperlink" Target="http://www.wikipedia.com/" TargetMode="External"/><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53316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a:t>
            </a:r>
            <a:endParaRPr b="0" lang="en-US" sz="5400" spc="-1" strike="noStrike">
              <a:solidFill>
                <a:srgbClr val="000000"/>
              </a:solidFill>
              <a:latin typeface="Arial"/>
            </a:endParaRPr>
          </a:p>
        </p:txBody>
      </p:sp>
      <p:pic>
        <p:nvPicPr>
          <p:cNvPr id="42" name="Picture 5" descr="heat-wave(1)"/>
          <p:cNvPicPr/>
          <p:nvPr/>
        </p:nvPicPr>
        <p:blipFill>
          <a:blip r:embed="rId1"/>
          <a:stretch/>
        </p:blipFill>
        <p:spPr>
          <a:xfrm>
            <a:off x="2286000" y="1905120"/>
            <a:ext cx="4724280" cy="3978000"/>
          </a:xfrm>
          <a:prstGeom prst="rect">
            <a:avLst/>
          </a:prstGeom>
          <a:ln w="0">
            <a:noFill/>
          </a:ln>
        </p:spPr>
      </p:pic>
      <p:sp>
        <p:nvSpPr>
          <p:cNvPr id="43"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19F0354-0A5C-4B63-9735-C532E5E638B4}"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Sunburn</a:t>
            </a:r>
            <a:endParaRPr b="0" lang="en-US" sz="5400" spc="-1" strike="noStrike">
              <a:solidFill>
                <a:srgbClr val="000000"/>
              </a:solidFill>
              <a:latin typeface="Arial"/>
            </a:endParaRPr>
          </a:p>
        </p:txBody>
      </p:sp>
      <p:sp>
        <p:nvSpPr>
          <p:cNvPr id="82" name="PlaceHolder 2"/>
          <p:cNvSpPr>
            <a:spLocks noGrp="1"/>
          </p:cNvSpPr>
          <p:nvPr>
            <p:ph/>
          </p:nvPr>
        </p:nvSpPr>
        <p:spPr>
          <a:xfrm>
            <a:off x="304920" y="1980720"/>
            <a:ext cx="4419360" cy="4876920"/>
          </a:xfrm>
          <a:prstGeom prst="rect">
            <a:avLst/>
          </a:prstGeom>
          <a:noFill/>
          <a:ln w="0">
            <a:noFill/>
          </a:ln>
        </p:spPr>
        <p:txBody>
          <a:bodyPr anchor="t">
            <a:normAutofit/>
          </a:bodyPr>
          <a:p>
            <a:pPr marL="343080" indent="0">
              <a:lnSpc>
                <a:spcPct val="8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Symptom</a:t>
            </a:r>
            <a:endParaRPr b="0" lang="en-US" sz="24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Initial redness followed by varies degree of pain. Other symptoms are edema, itching, peeling skin, fever and syncope</a:t>
            </a:r>
            <a:endParaRPr b="0" lang="en-US" sz="2000" spc="-1" strike="noStrike">
              <a:solidFill>
                <a:srgbClr val="000000"/>
              </a:solidFill>
              <a:latin typeface="Arial"/>
            </a:endParaRPr>
          </a:p>
          <a:p>
            <a:pPr marL="343080" indent="0">
              <a:lnSpc>
                <a:spcPct val="8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Cause</a:t>
            </a:r>
            <a:endParaRPr b="0" lang="en-US" sz="24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Cause by excessive exposure to UV radiation and will increase the risk of skin cancers.</a:t>
            </a:r>
            <a:endParaRPr b="0" lang="en-US" sz="2000" spc="-1" strike="noStrike">
              <a:solidFill>
                <a:srgbClr val="000000"/>
              </a:solidFill>
              <a:latin typeface="Arial"/>
            </a:endParaRPr>
          </a:p>
          <a:p>
            <a:pPr marL="343080" indent="0">
              <a:lnSpc>
                <a:spcPct val="8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Prevention Tip</a:t>
            </a:r>
            <a:endParaRPr b="0" lang="en-US" sz="24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Apply sunscreen both before and during work in the sun</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Work in the shade whenever possible</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If already sunburned, stay </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out of the sun as much as possible</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Arial"/>
            </a:endParaRPr>
          </a:p>
          <a:p>
            <a:pPr marL="343080" indent="0">
              <a:lnSpc>
                <a:spcPct val="80000"/>
              </a:lnSpc>
              <a:spcBef>
                <a:spcPts val="1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pc="-1" strike="noStrike">
                <a:solidFill>
                  <a:srgbClr val="ffffff"/>
                </a:solidFill>
                <a:latin typeface="Arial"/>
              </a:rPr>
              <a:t>Source: www.wikipedia.com</a:t>
            </a:r>
            <a:endParaRPr b="0" lang="en-US" sz="700" spc="-1" strike="noStrike">
              <a:solidFill>
                <a:srgbClr val="000000"/>
              </a:solidFill>
              <a:latin typeface="Arial"/>
            </a:endParaRPr>
          </a:p>
          <a:p>
            <a:pPr marL="343080" indent="0">
              <a:lnSpc>
                <a:spcPct val="80000"/>
              </a:lnSpc>
              <a:spcBef>
                <a:spcPts val="1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pc="-1" strike="noStrike">
              <a:solidFill>
                <a:srgbClr val="000000"/>
              </a:solidFill>
              <a:latin typeface="Arial"/>
            </a:endParaRPr>
          </a:p>
        </p:txBody>
      </p:sp>
      <p:pic>
        <p:nvPicPr>
          <p:cNvPr id="83" name="Picture 6" descr=""/>
          <p:cNvPicPr/>
          <p:nvPr/>
        </p:nvPicPr>
        <p:blipFill>
          <a:blip r:embed="rId1"/>
          <a:stretch/>
        </p:blipFill>
        <p:spPr>
          <a:xfrm>
            <a:off x="5410080" y="1828800"/>
            <a:ext cx="2951280" cy="3809880"/>
          </a:xfrm>
          <a:prstGeom prst="rect">
            <a:avLst/>
          </a:prstGeom>
          <a:ln w="0">
            <a:noFill/>
          </a:ln>
        </p:spPr>
      </p:pic>
      <p:sp>
        <p:nvSpPr>
          <p:cNvPr id="84" name="Rectangle 7"/>
          <p:cNvSpPr/>
          <p:nvPr/>
        </p:nvSpPr>
        <p:spPr>
          <a:xfrm>
            <a:off x="4723920" y="5867280"/>
            <a:ext cx="4264920" cy="191160"/>
          </a:xfrm>
          <a:prstGeom prst="rect">
            <a:avLst/>
          </a:prstGeom>
          <a:noFill/>
          <a:ln w="0">
            <a:noFill/>
          </a:ln>
        </p:spPr>
        <p:style>
          <a:lnRef idx="0"/>
          <a:fillRef idx="0"/>
          <a:effectRef idx="0"/>
          <a:fontRef idx="minor"/>
        </p:style>
        <p:txBody>
          <a:bodyPr wrap="none" lIns="90000" rIns="90000" tIns="46800" bIns="46800" anchor="t">
            <a:spAutoFit/>
          </a:bodyPr>
          <a:p>
            <a:pPr>
              <a:lnSpc>
                <a:spcPct val="80000"/>
              </a:lnSpc>
              <a:spcBef>
                <a:spcPts val="2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Center to Protect Workers’ Rights. “</a:t>
            </a:r>
            <a:r>
              <a:rPr b="0" lang="en-US" sz="800" spc="-1" strike="noStrike" u="sng">
                <a:solidFill>
                  <a:srgbClr val="ffffff"/>
                </a:solidFill>
                <a:uFillTx/>
                <a:latin typeface="Arial"/>
              </a:rPr>
              <a:t>Heat Stress in Construction</a:t>
            </a:r>
            <a:r>
              <a:rPr b="0" lang="en-US" sz="800" spc="-1" strike="noStrike">
                <a:solidFill>
                  <a:srgbClr val="ffffff"/>
                </a:solidFill>
                <a:latin typeface="Arial"/>
              </a:rPr>
              <a:t>”. December 2005.</a:t>
            </a:r>
            <a:endParaRPr b="0" lang="en-US" sz="800" spc="-1" strike="noStrike">
              <a:solidFill>
                <a:srgbClr val="000000"/>
              </a:solidFill>
              <a:latin typeface="Arial"/>
            </a:endParaRPr>
          </a:p>
        </p:txBody>
      </p:sp>
      <p:sp>
        <p:nvSpPr>
          <p:cNvPr id="8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D810381-E9D5-41B5-BFF7-634E15D8656F}"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Rash</a:t>
            </a:r>
            <a:endParaRPr b="0" lang="en-US" sz="5400" spc="-1" strike="noStrike">
              <a:solidFill>
                <a:srgbClr val="000000"/>
              </a:solidFill>
              <a:latin typeface="Arial"/>
            </a:endParaRPr>
          </a:p>
        </p:txBody>
      </p:sp>
      <p:sp>
        <p:nvSpPr>
          <p:cNvPr id="87" name="PlaceHolder 2"/>
          <p:cNvSpPr>
            <a:spLocks noGrp="1"/>
          </p:cNvSpPr>
          <p:nvPr>
            <p:ph/>
          </p:nvPr>
        </p:nvSpPr>
        <p:spPr>
          <a:xfrm>
            <a:off x="304920" y="1523520"/>
            <a:ext cx="3962160" cy="4800600"/>
          </a:xfrm>
          <a:prstGeom prst="rect">
            <a:avLst/>
          </a:prstGeom>
          <a:noFill/>
          <a:ln w="0">
            <a:noFill/>
          </a:ln>
        </p:spPr>
        <p:txBody>
          <a:bodyPr anchor="t">
            <a:normAutofit/>
          </a:bodyPr>
          <a:p>
            <a:pPr marL="343080" indent="-343080">
              <a:lnSpc>
                <a:spcPct val="8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Symptom</a:t>
            </a:r>
            <a:endParaRPr b="0" lang="en-US" sz="24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Skin may be red, The most common areas are the neck, shoulders, torso, armpits, groin and the backs of the knees and elbows.</a:t>
            </a: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Skin will feel prickly or itchy and may burn or sting.</a:t>
            </a: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Redness or swelling is a sign of infection. The affected area may be hot to the touch. It may cause a fever or swollen lymph nodes.</a:t>
            </a: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88" name="Picture 4" descr=""/>
          <p:cNvPicPr/>
          <p:nvPr/>
        </p:nvPicPr>
        <p:blipFill>
          <a:blip r:embed="rId1"/>
          <a:stretch/>
        </p:blipFill>
        <p:spPr>
          <a:xfrm>
            <a:off x="4876920" y="1828800"/>
            <a:ext cx="3400200" cy="4419720"/>
          </a:xfrm>
          <a:prstGeom prst="rect">
            <a:avLst/>
          </a:prstGeom>
          <a:ln w="0">
            <a:noFill/>
          </a:ln>
        </p:spPr>
      </p:pic>
      <p:sp>
        <p:nvSpPr>
          <p:cNvPr id="89"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46D356-7B14-4A98-943C-A31083555886}"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Rash</a:t>
            </a:r>
            <a:endParaRPr b="0" lang="en-US" sz="5400" spc="-1" strike="noStrike">
              <a:solidFill>
                <a:srgbClr val="000000"/>
              </a:solidFill>
              <a:latin typeface="Arial"/>
            </a:endParaRPr>
          </a:p>
        </p:txBody>
      </p:sp>
      <p:sp>
        <p:nvSpPr>
          <p:cNvPr id="91" name="PlaceHolder 2"/>
          <p:cNvSpPr>
            <a:spLocks noGrp="1"/>
          </p:cNvSpPr>
          <p:nvPr>
            <p:ph/>
          </p:nvPr>
        </p:nvSpPr>
        <p:spPr>
          <a:xfrm>
            <a:off x="304560" y="1523520"/>
            <a:ext cx="3886200" cy="6782040"/>
          </a:xfrm>
          <a:prstGeom prst="rect">
            <a:avLst/>
          </a:prstGeom>
          <a:noFill/>
          <a:ln w="0">
            <a:noFill/>
          </a:ln>
        </p:spPr>
        <p:txBody>
          <a:bodyPr anchor="t">
            <a:normAutofit/>
          </a:bodyPr>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Cause</a:t>
            </a:r>
            <a:endParaRPr b="0" lang="en-US" sz="24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Heat rash develops when  sweat ducts become blocked and perspiration is trapped under the skin. Symptoms range from superficial blisters to deep, red lumps. Some forms of heat rash can be intensely itchy or prickly feeling.</a:t>
            </a:r>
            <a:endParaRPr b="0" lang="en-US" sz="2000" spc="-1" strike="noStrike">
              <a:solidFill>
                <a:srgbClr val="000000"/>
              </a:solidFill>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92" name="Picture 4" descr=""/>
          <p:cNvPicPr/>
          <p:nvPr/>
        </p:nvPicPr>
        <p:blipFill>
          <a:blip r:embed="rId1"/>
          <a:stretch/>
        </p:blipFill>
        <p:spPr>
          <a:xfrm>
            <a:off x="4876920" y="1828800"/>
            <a:ext cx="3400200" cy="4419720"/>
          </a:xfrm>
          <a:prstGeom prst="rect">
            <a:avLst/>
          </a:prstGeom>
          <a:ln w="0">
            <a:noFill/>
          </a:ln>
        </p:spPr>
      </p:pic>
      <p:sp>
        <p:nvSpPr>
          <p:cNvPr id="93"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786A4CB-D460-4F63-8E1F-E25832DD0C28}"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Rash</a:t>
            </a:r>
            <a:endParaRPr b="0" lang="en-US" sz="5400" spc="-1" strike="noStrike">
              <a:solidFill>
                <a:srgbClr val="000000"/>
              </a:solidFill>
              <a:latin typeface="Arial"/>
            </a:endParaRPr>
          </a:p>
        </p:txBody>
      </p:sp>
      <p:sp>
        <p:nvSpPr>
          <p:cNvPr id="95" name="PlaceHolder 2"/>
          <p:cNvSpPr>
            <a:spLocks noGrp="1"/>
          </p:cNvSpPr>
          <p:nvPr>
            <p:ph/>
          </p:nvPr>
        </p:nvSpPr>
        <p:spPr>
          <a:xfrm>
            <a:off x="304560" y="1523520"/>
            <a:ext cx="3886200" cy="6782040"/>
          </a:xfrm>
          <a:prstGeom prst="rect">
            <a:avLst/>
          </a:prstGeom>
          <a:noFill/>
          <a:ln w="0">
            <a:noFill/>
          </a:ln>
        </p:spPr>
        <p:txBody>
          <a:bodyPr anchor="t">
            <a:normAutofit/>
          </a:bodyPr>
          <a:p>
            <a:pPr marL="343080" indent="-343080">
              <a:lnSpc>
                <a:spcPct val="8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Prevention tips</a:t>
            </a:r>
            <a:endParaRPr b="0" lang="en-US" sz="24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Wear clothes that are lightweight and loose, as well as clothes that are made of a natural fiber, such as cotton, or material that pulls sweat away from the skin, such as polypropylene.</a:t>
            </a: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Sprinkle cornstarch or talcum powder on skin when getting dressed to keep skin dry.</a:t>
            </a: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Take cool baths or showers frequently in hot weather.</a:t>
            </a: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Drink plenty of water and stay hydrated. </a:t>
            </a:r>
            <a:br>
              <a:rPr sz="2000"/>
            </a:b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80000"/>
              </a:lnSpc>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000000"/>
              </a:solidFill>
              <a:latin typeface="Arial"/>
            </a:endParaRPr>
          </a:p>
          <a:p>
            <a:pPr marL="343080" indent="0">
              <a:lnSpc>
                <a:spcPct val="80000"/>
              </a:lnSpc>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000000"/>
              </a:solidFill>
              <a:latin typeface="Arial"/>
            </a:endParaRPr>
          </a:p>
        </p:txBody>
      </p:sp>
      <p:pic>
        <p:nvPicPr>
          <p:cNvPr id="96" name="Picture 4" descr=""/>
          <p:cNvPicPr/>
          <p:nvPr/>
        </p:nvPicPr>
        <p:blipFill>
          <a:blip r:embed="rId1"/>
          <a:stretch/>
        </p:blipFill>
        <p:spPr>
          <a:xfrm>
            <a:off x="4876920" y="1828800"/>
            <a:ext cx="3400200" cy="4419720"/>
          </a:xfrm>
          <a:prstGeom prst="rect">
            <a:avLst/>
          </a:prstGeom>
          <a:ln w="0">
            <a:noFill/>
          </a:ln>
        </p:spPr>
      </p:pic>
      <p:sp>
        <p:nvSpPr>
          <p:cNvPr id="97"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1ED6B77-F400-4F3F-8BD4-C2556AEFF156}"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Cramps</a:t>
            </a:r>
            <a:endParaRPr b="0" lang="en-US" sz="5400" spc="-1" strike="noStrike">
              <a:solidFill>
                <a:srgbClr val="000000"/>
              </a:solidFill>
              <a:latin typeface="Arial"/>
            </a:endParaRPr>
          </a:p>
        </p:txBody>
      </p:sp>
      <p:sp>
        <p:nvSpPr>
          <p:cNvPr id="99" name="PlaceHolder 2"/>
          <p:cNvSpPr>
            <a:spLocks noGrp="1"/>
          </p:cNvSpPr>
          <p:nvPr>
            <p:ph/>
          </p:nvPr>
        </p:nvSpPr>
        <p:spPr>
          <a:xfrm>
            <a:off x="761760" y="1905120"/>
            <a:ext cx="3733560" cy="4572000"/>
          </a:xfrm>
          <a:prstGeom prst="rect">
            <a:avLst/>
          </a:prstGeom>
          <a:noFill/>
          <a:ln w="0">
            <a:noFill/>
          </a:ln>
        </p:spPr>
        <p:txBody>
          <a:bodyPr anchor="t">
            <a:normAutofit/>
          </a:bodyPr>
          <a:p>
            <a:pPr marL="343080" indent="-343080">
              <a:lnSpc>
                <a:spcPct val="8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Symptom</a:t>
            </a:r>
            <a:endParaRPr b="0" lang="en-US" sz="28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000" spc="-1" strike="noStrike">
                <a:solidFill>
                  <a:srgbClr val="ffffff"/>
                </a:solidFill>
                <a:latin typeface="Arial"/>
              </a:rPr>
              <a:t>Excessive pain in muscle</a:t>
            </a: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Involuntary muscle spasms</a:t>
            </a: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343080">
              <a:lnSpc>
                <a:spcPct val="8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Cause</a:t>
            </a:r>
            <a:endParaRPr b="0" lang="en-US" sz="28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000" spc="-1" strike="noStrike">
                <a:solidFill>
                  <a:srgbClr val="ffffff"/>
                </a:solidFill>
                <a:latin typeface="Arial"/>
              </a:rPr>
              <a:t>Rapid loss of electrolytes such as sodium, potassium, calcium and magnesium from the heavy sweating process</a:t>
            </a:r>
            <a:endParaRPr b="0" lang="en-US" sz="20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00" name="Picture 4" descr=""/>
          <p:cNvPicPr/>
          <p:nvPr/>
        </p:nvPicPr>
        <p:blipFill>
          <a:blip r:embed="rId1"/>
          <a:stretch/>
        </p:blipFill>
        <p:spPr>
          <a:xfrm>
            <a:off x="5486400" y="1905120"/>
            <a:ext cx="3017880" cy="3809880"/>
          </a:xfrm>
          <a:prstGeom prst="rect">
            <a:avLst/>
          </a:prstGeom>
          <a:ln w="0">
            <a:noFill/>
          </a:ln>
        </p:spPr>
      </p:pic>
      <p:sp>
        <p:nvSpPr>
          <p:cNvPr id="10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BC02BC-1BAD-4146-8A62-FBBF9EF85437}"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Cramps</a:t>
            </a:r>
            <a:endParaRPr b="0" lang="en-US" sz="5400" spc="-1" strike="noStrike">
              <a:solidFill>
                <a:srgbClr val="000000"/>
              </a:solidFill>
              <a:latin typeface="Arial"/>
            </a:endParaRPr>
          </a:p>
        </p:txBody>
      </p:sp>
      <p:sp>
        <p:nvSpPr>
          <p:cNvPr id="103" name="PlaceHolder 2"/>
          <p:cNvSpPr>
            <a:spLocks noGrp="1"/>
          </p:cNvSpPr>
          <p:nvPr>
            <p:ph/>
          </p:nvPr>
        </p:nvSpPr>
        <p:spPr>
          <a:xfrm>
            <a:off x="914040" y="2057400"/>
            <a:ext cx="3505320" cy="4191120"/>
          </a:xfrm>
          <a:prstGeom prst="rect">
            <a:avLst/>
          </a:prstGeom>
          <a:noFill/>
          <a:ln w="0">
            <a:noFill/>
          </a:ln>
        </p:spPr>
        <p:txBody>
          <a:bodyPr anchor="t">
            <a:normAutofit/>
          </a:bodyPr>
          <a:p>
            <a:pPr marL="343080" indent="-343080">
              <a:lnSpc>
                <a:spcPct val="8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Prevention tips</a:t>
            </a:r>
            <a:endParaRPr b="0" lang="en-US" sz="24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Rest and cool down</a:t>
            </a:r>
            <a:endParaRPr b="0" lang="en-US" sz="2000" spc="-1" strike="noStrike">
              <a:solidFill>
                <a:srgbClr val="000000"/>
              </a:solidFill>
              <a:latin typeface="Arial"/>
            </a:endParaRPr>
          </a:p>
          <a:p>
            <a:pPr marL="343080" indent="0">
              <a:lnSpc>
                <a:spcPct val="8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endParaRPr b="0" lang="en-US" sz="24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Drink clear juice or an electrolyte-containing sports drink</a:t>
            </a:r>
            <a:endParaRPr b="0" lang="en-US" sz="2000" spc="-1" strike="noStrike">
              <a:solidFill>
                <a:srgbClr val="000000"/>
              </a:solidFill>
              <a:latin typeface="Arial"/>
            </a:endParaRPr>
          </a:p>
          <a:p>
            <a:pPr marL="343080" indent="0">
              <a:lnSpc>
                <a:spcPct val="8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endParaRPr b="0" lang="en-US" sz="24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Practice gentle, range-of-motion stretching and gentle massage of the affected muscle group</a:t>
            </a: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343080">
              <a:lnSpc>
                <a:spcPct val="80000"/>
              </a:lnSpc>
              <a:spcBef>
                <a:spcPts val="2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Source:http://www.mayoclinic.com/health/first-aid-heat-cramps/FA00021</a:t>
            </a:r>
            <a:endParaRPr b="0" lang="en-US" sz="800" spc="-1" strike="noStrike">
              <a:solidFill>
                <a:srgbClr val="000000"/>
              </a:solidFill>
              <a:latin typeface="Arial"/>
            </a:endParaRPr>
          </a:p>
          <a:p>
            <a:pPr marL="343080" indent="0">
              <a:lnSpc>
                <a:spcPct val="80000"/>
              </a:lnSpc>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000000"/>
              </a:solidFill>
              <a:latin typeface="Arial"/>
            </a:endParaRPr>
          </a:p>
          <a:p>
            <a:pPr marL="343080" indent="0">
              <a:lnSpc>
                <a:spcPct val="8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000000"/>
              </a:solidFill>
              <a:latin typeface="Arial"/>
            </a:endParaRPr>
          </a:p>
          <a:p>
            <a:pPr marL="343080" indent="0">
              <a:lnSpc>
                <a:spcPct val="8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000000"/>
              </a:solidFill>
              <a:latin typeface="Arial"/>
            </a:endParaRPr>
          </a:p>
        </p:txBody>
      </p:sp>
      <p:pic>
        <p:nvPicPr>
          <p:cNvPr id="104" name="Picture 4" descr=""/>
          <p:cNvPicPr/>
          <p:nvPr/>
        </p:nvPicPr>
        <p:blipFill>
          <a:blip r:embed="rId1"/>
          <a:stretch/>
        </p:blipFill>
        <p:spPr>
          <a:xfrm>
            <a:off x="5486400" y="1905120"/>
            <a:ext cx="3017880" cy="3809880"/>
          </a:xfrm>
          <a:prstGeom prst="rect">
            <a:avLst/>
          </a:prstGeom>
          <a:ln w="0">
            <a:noFill/>
          </a:ln>
        </p:spPr>
      </p:pic>
      <p:sp>
        <p:nvSpPr>
          <p:cNvPr id="10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CFB16D-DAB4-430C-944E-11D0DBB3B353}"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Exhaustion</a:t>
            </a:r>
            <a:endParaRPr b="0" lang="en-US" sz="5400" spc="-1" strike="noStrike">
              <a:solidFill>
                <a:srgbClr val="000000"/>
              </a:solidFill>
              <a:latin typeface="Arial"/>
            </a:endParaRPr>
          </a:p>
        </p:txBody>
      </p:sp>
      <p:sp>
        <p:nvSpPr>
          <p:cNvPr id="107" name="PlaceHolder 2"/>
          <p:cNvSpPr>
            <a:spLocks noGrp="1"/>
          </p:cNvSpPr>
          <p:nvPr>
            <p:ph/>
          </p:nvPr>
        </p:nvSpPr>
        <p:spPr>
          <a:xfrm>
            <a:off x="4571640" y="1981080"/>
            <a:ext cx="4343400" cy="4114800"/>
          </a:xfrm>
          <a:prstGeom prst="rect">
            <a:avLst/>
          </a:prstGeom>
          <a:noFill/>
          <a:ln w="0">
            <a:noFill/>
          </a:ln>
        </p:spPr>
        <p:txBody>
          <a:bodyPr anchor="t">
            <a:normAutofit/>
          </a:bodyPr>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Symptom</a:t>
            </a:r>
            <a:endParaRPr b="0" lang="en-US" sz="24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Heavy sweating </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Paleness</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Muscle cramp</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Tiredness</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Weakness</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Dizziness</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Headache</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Nausea or vomiting</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Fainting</a:t>
            </a: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08" name="Picture 7" descr=""/>
          <p:cNvPicPr/>
          <p:nvPr/>
        </p:nvPicPr>
        <p:blipFill>
          <a:blip r:embed="rId1"/>
          <a:stretch/>
        </p:blipFill>
        <p:spPr>
          <a:xfrm>
            <a:off x="685800" y="1905120"/>
            <a:ext cx="3684600" cy="4343400"/>
          </a:xfrm>
          <a:prstGeom prst="rect">
            <a:avLst/>
          </a:prstGeom>
          <a:ln w="0">
            <a:noFill/>
          </a:ln>
        </p:spPr>
      </p:pic>
      <p:sp>
        <p:nvSpPr>
          <p:cNvPr id="109" name="Rectangle 8"/>
          <p:cNvSpPr/>
          <p:nvPr/>
        </p:nvSpPr>
        <p:spPr>
          <a:xfrm>
            <a:off x="686520" y="6324480"/>
            <a:ext cx="3558960" cy="20340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2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CDC.gov. CDC Prevention Guide for Emergencies and Disasters.</a:t>
            </a:r>
            <a:endParaRPr b="0" lang="en-US" sz="800" spc="-1" strike="noStrike">
              <a:solidFill>
                <a:srgbClr val="000000"/>
              </a:solidFill>
              <a:latin typeface="Arial"/>
            </a:endParaRPr>
          </a:p>
        </p:txBody>
      </p:sp>
      <p:sp>
        <p:nvSpPr>
          <p:cNvPr id="110"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7B1929D-3835-4B4B-9B23-A686C03C6FA6}"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Exhaustion</a:t>
            </a:r>
            <a:endParaRPr b="0" lang="en-US" sz="5400" spc="-1" strike="noStrike">
              <a:solidFill>
                <a:srgbClr val="000000"/>
              </a:solidFill>
              <a:latin typeface="Arial"/>
            </a:endParaRPr>
          </a:p>
        </p:txBody>
      </p:sp>
      <p:sp>
        <p:nvSpPr>
          <p:cNvPr id="112" name="PlaceHolder 2"/>
          <p:cNvSpPr>
            <a:spLocks noGrp="1"/>
          </p:cNvSpPr>
          <p:nvPr>
            <p:ph/>
          </p:nvPr>
        </p:nvSpPr>
        <p:spPr>
          <a:xfrm>
            <a:off x="4571640" y="1981080"/>
            <a:ext cx="4343400" cy="4114800"/>
          </a:xfrm>
          <a:prstGeom prst="rect">
            <a:avLst/>
          </a:prstGeom>
          <a:noFill/>
          <a:ln w="0">
            <a:noFill/>
          </a:ln>
        </p:spPr>
        <p:txBody>
          <a:bodyPr anchor="t">
            <a:normAutofit/>
          </a:bodyPr>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Cause</a:t>
            </a:r>
            <a:endParaRPr b="0" lang="en-US" sz="24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Exposure to high temperatures and inadequate or unbalanced replacement of fluids. Those most prone to heat exhaustion are elderly people, people with high blood pressure, and people working or exercising in a hot environment.</a:t>
            </a: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13" name="Picture 4" descr=""/>
          <p:cNvPicPr/>
          <p:nvPr/>
        </p:nvPicPr>
        <p:blipFill>
          <a:blip r:embed="rId1"/>
          <a:stretch/>
        </p:blipFill>
        <p:spPr>
          <a:xfrm>
            <a:off x="685800" y="1905120"/>
            <a:ext cx="3684600" cy="4343400"/>
          </a:xfrm>
          <a:prstGeom prst="rect">
            <a:avLst/>
          </a:prstGeom>
          <a:ln w="0">
            <a:noFill/>
          </a:ln>
        </p:spPr>
      </p:pic>
      <p:sp>
        <p:nvSpPr>
          <p:cNvPr id="114" name="Rectangle 5"/>
          <p:cNvSpPr/>
          <p:nvPr/>
        </p:nvSpPr>
        <p:spPr>
          <a:xfrm>
            <a:off x="686520" y="6324480"/>
            <a:ext cx="3558960" cy="20340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2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CDC.gov. CDC Prevention Guide for Emergencies and Disasters.</a:t>
            </a:r>
            <a:endParaRPr b="0" lang="en-US" sz="800" spc="-1" strike="noStrike">
              <a:solidFill>
                <a:srgbClr val="000000"/>
              </a:solidFill>
              <a:latin typeface="Arial"/>
            </a:endParaRPr>
          </a:p>
        </p:txBody>
      </p:sp>
      <p:sp>
        <p:nvSpPr>
          <p:cNvPr id="11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910BB3-F0A5-4B51-808D-0324AD0FC61A}"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Exhaustion</a:t>
            </a:r>
            <a:endParaRPr b="0" lang="en-US" sz="5400" spc="-1" strike="noStrike">
              <a:solidFill>
                <a:srgbClr val="000000"/>
              </a:solidFill>
              <a:latin typeface="Arial"/>
            </a:endParaRPr>
          </a:p>
        </p:txBody>
      </p:sp>
      <p:sp>
        <p:nvSpPr>
          <p:cNvPr id="117" name="PlaceHolder 2"/>
          <p:cNvSpPr>
            <a:spLocks noGrp="1"/>
          </p:cNvSpPr>
          <p:nvPr>
            <p:ph/>
          </p:nvPr>
        </p:nvSpPr>
        <p:spPr>
          <a:xfrm>
            <a:off x="4571640" y="1981080"/>
            <a:ext cx="4343400" cy="4724640"/>
          </a:xfrm>
          <a:prstGeom prst="rect">
            <a:avLst/>
          </a:prstGeom>
          <a:noFill/>
          <a:ln w="0">
            <a:noFill/>
          </a:ln>
        </p:spPr>
        <p:txBody>
          <a:bodyPr anchor="t">
            <a:normAutofit/>
          </a:bodyPr>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Prevention tips</a:t>
            </a:r>
            <a:endParaRPr b="0" lang="en-US" sz="24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Arial"/>
              </a:rPr>
              <a:t>	</a:t>
            </a:r>
            <a:r>
              <a:rPr b="0" lang="en-US" sz="2000" spc="-1" strike="noStrike">
                <a:solidFill>
                  <a:srgbClr val="ffffff"/>
                </a:solidFill>
                <a:latin typeface="Arial"/>
              </a:rPr>
              <a:t>Drink cool, non-alcoholic beverages, as directed by a physician </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Rest</a:t>
            </a:r>
            <a:r>
              <a:rPr b="0" lang="en-US" sz="2000" spc="-1" strike="noStrike">
                <a:solidFill>
                  <a:srgbClr val="000000"/>
                </a:solidFill>
                <a:latin typeface="Arial"/>
              </a:rPr>
              <a:t> </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Cool shower, bath, or sponge bath</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An air-conditioned environment</a:t>
            </a: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Wear lightweight clothing</a:t>
            </a: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18" name="Picture 4" descr=""/>
          <p:cNvPicPr/>
          <p:nvPr/>
        </p:nvPicPr>
        <p:blipFill>
          <a:blip r:embed="rId1"/>
          <a:stretch/>
        </p:blipFill>
        <p:spPr>
          <a:xfrm>
            <a:off x="685800" y="1905120"/>
            <a:ext cx="3684600" cy="4343400"/>
          </a:xfrm>
          <a:prstGeom prst="rect">
            <a:avLst/>
          </a:prstGeom>
          <a:ln w="0">
            <a:noFill/>
          </a:ln>
        </p:spPr>
      </p:pic>
      <p:sp>
        <p:nvSpPr>
          <p:cNvPr id="119" name="Rectangle 5"/>
          <p:cNvSpPr/>
          <p:nvPr/>
        </p:nvSpPr>
        <p:spPr>
          <a:xfrm>
            <a:off x="686520" y="6324480"/>
            <a:ext cx="3558960" cy="20340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2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CDC.gov. CDC Prevention Guide for Emergencies and Disasters.</a:t>
            </a:r>
            <a:endParaRPr b="0" lang="en-US" sz="800" spc="-1" strike="noStrike">
              <a:solidFill>
                <a:srgbClr val="000000"/>
              </a:solidFill>
              <a:latin typeface="Arial"/>
            </a:endParaRPr>
          </a:p>
        </p:txBody>
      </p:sp>
      <p:sp>
        <p:nvSpPr>
          <p:cNvPr id="120"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78C89DC-5D6B-4454-9985-1B1BCD2B5CFA}"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Syncope</a:t>
            </a:r>
            <a:endParaRPr b="0" lang="en-US" sz="5400" spc="-1" strike="noStrike">
              <a:solidFill>
                <a:srgbClr val="000000"/>
              </a:solidFill>
              <a:latin typeface="Arial"/>
            </a:endParaRPr>
          </a:p>
        </p:txBody>
      </p:sp>
      <p:sp>
        <p:nvSpPr>
          <p:cNvPr id="122" name="PlaceHolder 2"/>
          <p:cNvSpPr>
            <a:spLocks noGrp="1"/>
          </p:cNvSpPr>
          <p:nvPr>
            <p:ph/>
          </p:nvPr>
        </p:nvSpPr>
        <p:spPr>
          <a:xfrm>
            <a:off x="4571640" y="1981080"/>
            <a:ext cx="3886200" cy="4114800"/>
          </a:xfrm>
          <a:prstGeom prst="rect">
            <a:avLst/>
          </a:prstGeom>
          <a:noFill/>
          <a:ln w="0">
            <a:noFill/>
          </a:ln>
        </p:spPr>
        <p:txBody>
          <a:bodyPr anchor="t">
            <a:normAutofit/>
          </a:bodyPr>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Heat Syncope is another stage in the same process as heat stroke, occurs under similar conditions as heat stroke and is not distinguished from the latter by some authorities. The basic symptom of heat syncope is a body temperature above 40°C (104°F) with fainting, but without mental confusion, which does occur in heat stroke. </a:t>
            </a:r>
            <a:endParaRPr b="0" lang="en-US" sz="2000" spc="-1" strike="noStrike">
              <a:solidFill>
                <a:srgbClr val="000000"/>
              </a:solidFill>
              <a:latin typeface="Arial"/>
            </a:endParaRPr>
          </a:p>
          <a:p>
            <a:pPr marL="343080" indent="0">
              <a:lnSpc>
                <a:spcPct val="8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000000"/>
              </a:solidFill>
              <a:latin typeface="Arial"/>
            </a:endParaRPr>
          </a:p>
          <a:p>
            <a:pPr marL="343080" indent="-343080">
              <a:lnSpc>
                <a:spcPct val="80000"/>
              </a:lnSpc>
              <a:spcBef>
                <a:spcPts val="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pc="-1" strike="noStrike">
                <a:solidFill>
                  <a:srgbClr val="ffffff"/>
                </a:solidFill>
                <a:latin typeface="Arial"/>
              </a:rPr>
              <a:t>Source: http://www.wikipedia.com/</a:t>
            </a:r>
            <a:endParaRPr b="0" lang="en-US" sz="500" spc="-1" strike="noStrike">
              <a:solidFill>
                <a:srgbClr val="000000"/>
              </a:solidFill>
              <a:latin typeface="Arial"/>
            </a:endParaRPr>
          </a:p>
          <a:p>
            <a:pPr marL="343080" indent="0">
              <a:lnSpc>
                <a:spcPct val="80000"/>
              </a:lnSpc>
              <a:spcBef>
                <a:spcPts val="12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00" spc="-1" strike="noStrike">
              <a:solidFill>
                <a:srgbClr val="000000"/>
              </a:solidFill>
              <a:latin typeface="Arial"/>
            </a:endParaRPr>
          </a:p>
        </p:txBody>
      </p:sp>
      <p:pic>
        <p:nvPicPr>
          <p:cNvPr id="123" name="Picture 8" descr=""/>
          <p:cNvPicPr/>
          <p:nvPr/>
        </p:nvPicPr>
        <p:blipFill>
          <a:blip r:embed="rId1"/>
          <a:stretch/>
        </p:blipFill>
        <p:spPr>
          <a:xfrm>
            <a:off x="533520" y="2362320"/>
            <a:ext cx="4038480" cy="2881080"/>
          </a:xfrm>
          <a:prstGeom prst="rect">
            <a:avLst/>
          </a:prstGeom>
          <a:ln w="0">
            <a:noFill/>
          </a:ln>
        </p:spPr>
      </p:pic>
      <p:sp>
        <p:nvSpPr>
          <p:cNvPr id="124"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6E1107E-D311-4E3D-AA63-878BD7629A26}"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in Construction</a:t>
            </a:r>
            <a:endParaRPr b="0" lang="en-US" sz="5400" spc="-1" strike="noStrike">
              <a:solidFill>
                <a:srgbClr val="000000"/>
              </a:solidFill>
              <a:latin typeface="Arial"/>
            </a:endParaRPr>
          </a:p>
        </p:txBody>
      </p:sp>
      <p:sp>
        <p:nvSpPr>
          <p:cNvPr id="45" name="PlaceHolder 2"/>
          <p:cNvSpPr>
            <a:spLocks noGrp="1"/>
          </p:cNvSpPr>
          <p:nvPr>
            <p:ph/>
          </p:nvPr>
        </p:nvSpPr>
        <p:spPr>
          <a:xfrm>
            <a:off x="685440" y="1981080"/>
            <a:ext cx="5791320" cy="4114800"/>
          </a:xfrm>
          <a:prstGeom prst="rect">
            <a:avLst/>
          </a:prstGeom>
          <a:noFill/>
          <a:ln w="0">
            <a:noFill/>
          </a:ln>
        </p:spPr>
        <p:txBody>
          <a:bodyPr anchor="t">
            <a:normAutofit/>
          </a:bodyPr>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Heat can </a:t>
            </a:r>
            <a:r>
              <a:rPr b="1" lang="en-US" sz="2000" spc="-1" strike="noStrike" u="sng">
                <a:solidFill>
                  <a:srgbClr val="ffffff"/>
                </a:solidFill>
                <a:uFillTx/>
                <a:latin typeface="Arial"/>
              </a:rPr>
              <a:t>KILL</a:t>
            </a:r>
            <a:r>
              <a:rPr b="0" lang="en-US" sz="2000" spc="-1" strike="noStrike">
                <a:solidFill>
                  <a:srgbClr val="ffffff"/>
                </a:solidFill>
                <a:latin typeface="Arial"/>
              </a:rPr>
              <a:t> construction workers if dealt with improperly</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This is especially true in the southern states the summer temperature is extremely high</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Heat can also bring abnormal feelings to workers and significantly reduce their </a:t>
            </a:r>
            <a:r>
              <a:rPr b="1" lang="en-US" sz="2000" spc="-1" strike="noStrike" u="sng">
                <a:solidFill>
                  <a:srgbClr val="ffffff"/>
                </a:solidFill>
                <a:uFillTx/>
                <a:latin typeface="Arial"/>
              </a:rPr>
              <a:t>productivity</a:t>
            </a:r>
            <a:endParaRPr b="0" lang="en-US" sz="2000" spc="-1" strike="noStrike">
              <a:solidFill>
                <a:srgbClr val="000000"/>
              </a:solidFill>
              <a:latin typeface="Arial"/>
            </a:endParaRPr>
          </a:p>
        </p:txBody>
      </p:sp>
      <p:pic>
        <p:nvPicPr>
          <p:cNvPr id="46" name="Picture 5" descr=""/>
          <p:cNvPicPr/>
          <p:nvPr/>
        </p:nvPicPr>
        <p:blipFill>
          <a:blip r:embed="rId1"/>
          <a:stretch/>
        </p:blipFill>
        <p:spPr>
          <a:xfrm>
            <a:off x="6421320" y="1752480"/>
            <a:ext cx="2687760" cy="4038840"/>
          </a:xfrm>
          <a:prstGeom prst="rect">
            <a:avLst/>
          </a:prstGeom>
          <a:ln w="0">
            <a:noFill/>
          </a:ln>
        </p:spPr>
      </p:pic>
      <p:sp>
        <p:nvSpPr>
          <p:cNvPr id="47"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D8BB6D-C430-4401-AF92-0BB3091E0472}"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Stroke</a:t>
            </a:r>
            <a:endParaRPr b="0" lang="en-US" sz="5400" spc="-1" strike="noStrike">
              <a:solidFill>
                <a:srgbClr val="000000"/>
              </a:solidFill>
              <a:latin typeface="Arial"/>
            </a:endParaRPr>
          </a:p>
        </p:txBody>
      </p:sp>
      <p:sp>
        <p:nvSpPr>
          <p:cNvPr id="126" name="PlaceHolder 2"/>
          <p:cNvSpPr>
            <a:spLocks noGrp="1"/>
          </p:cNvSpPr>
          <p:nvPr>
            <p:ph/>
          </p:nvPr>
        </p:nvSpPr>
        <p:spPr>
          <a:xfrm>
            <a:off x="228240" y="1981080"/>
            <a:ext cx="4343400" cy="4114800"/>
          </a:xfrm>
          <a:prstGeom prst="rect">
            <a:avLst/>
          </a:prstGeom>
          <a:noFill/>
          <a:ln w="0">
            <a:noFill/>
          </a:ln>
        </p:spPr>
        <p:txBody>
          <a:bodyPr anchor="t">
            <a:normAutofit/>
          </a:bodyPr>
          <a:p>
            <a:pPr marL="343080" indent="0">
              <a:lnSpc>
                <a:spcPct val="80000"/>
              </a:lnSpc>
              <a:spcBef>
                <a:spcPts val="2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Symptom</a:t>
            </a:r>
            <a:r>
              <a:rPr b="0" lang="en-US" sz="800" spc="-1" strike="noStrike">
                <a:solidFill>
                  <a:srgbClr val="ffffff"/>
                </a:solidFill>
                <a:latin typeface="Arial"/>
              </a:rPr>
              <a:t>:</a:t>
            </a:r>
            <a:endParaRPr b="0" lang="en-US" sz="8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Dry, pale skin or </a:t>
            </a: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hot, red skin</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Mood changes, irritability, confusion</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Seizures or fits</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Collapse (without response)</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Greater temp than 105.1F(40.6 C)</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Lack of sweating</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Permanent disability if emergency treatment is not given.</a:t>
            </a: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27" name="Picture 4" descr="medical emergency"/>
          <p:cNvPicPr/>
          <p:nvPr/>
        </p:nvPicPr>
        <p:blipFill>
          <a:blip r:embed="rId1"/>
          <a:stretch/>
        </p:blipFill>
        <p:spPr>
          <a:xfrm>
            <a:off x="4572000" y="1905120"/>
            <a:ext cx="4343400" cy="3581280"/>
          </a:xfrm>
          <a:prstGeom prst="rect">
            <a:avLst/>
          </a:prstGeom>
          <a:ln w="0">
            <a:noFill/>
          </a:ln>
        </p:spPr>
      </p:pic>
      <p:sp>
        <p:nvSpPr>
          <p:cNvPr id="12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8DA35F-CF60-44AD-8F7F-3A0D1CE8EC24}"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68544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Stroke</a:t>
            </a:r>
            <a:endParaRPr b="0" lang="en-US" sz="5400" spc="-1" strike="noStrike">
              <a:solidFill>
                <a:srgbClr val="000000"/>
              </a:solidFill>
              <a:latin typeface="Arial"/>
            </a:endParaRPr>
          </a:p>
        </p:txBody>
      </p:sp>
      <p:sp>
        <p:nvSpPr>
          <p:cNvPr id="130" name="PlaceHolder 2"/>
          <p:cNvSpPr>
            <a:spLocks noGrp="1"/>
          </p:cNvSpPr>
          <p:nvPr>
            <p:ph/>
          </p:nvPr>
        </p:nvSpPr>
        <p:spPr>
          <a:xfrm>
            <a:off x="228240" y="1981080"/>
            <a:ext cx="4343400" cy="4114800"/>
          </a:xfrm>
          <a:prstGeom prst="rect">
            <a:avLst/>
          </a:prstGeom>
          <a:noFill/>
          <a:ln w="0">
            <a:noFill/>
          </a:ln>
        </p:spPr>
        <p:txBody>
          <a:bodyPr anchor="t">
            <a:normAutofit/>
          </a:bodyPr>
          <a:p>
            <a:pPr marL="343080"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Cause:</a:t>
            </a:r>
            <a:endParaRPr b="0" lang="en-US" sz="28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2000" spc="-1" strike="noStrike">
                <a:solidFill>
                  <a:srgbClr val="ffffff"/>
                </a:solidFill>
                <a:latin typeface="Arial"/>
              </a:rPr>
              <a:t>Substances that inhibit cooling and cause dehydration </a:t>
            </a: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Age-related</a:t>
            </a: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Consumption of alcohol, caffeine, stimulant or other medications</a:t>
            </a: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31" name="Picture 4" descr="medical emergency"/>
          <p:cNvPicPr/>
          <p:nvPr/>
        </p:nvPicPr>
        <p:blipFill>
          <a:blip r:embed="rId1"/>
          <a:stretch/>
        </p:blipFill>
        <p:spPr>
          <a:xfrm>
            <a:off x="4572000" y="1905120"/>
            <a:ext cx="4343400" cy="3581280"/>
          </a:xfrm>
          <a:prstGeom prst="rect">
            <a:avLst/>
          </a:prstGeom>
          <a:ln w="0">
            <a:noFill/>
          </a:ln>
        </p:spPr>
      </p:pic>
      <p:sp>
        <p:nvSpPr>
          <p:cNvPr id="132"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48E6A50-1BE8-4B24-862A-FFC1748E517F}"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Heat Stroke</a:t>
            </a:r>
            <a:endParaRPr b="0" lang="en-US" sz="5400" spc="-1" strike="noStrike">
              <a:solidFill>
                <a:srgbClr val="000000"/>
              </a:solidFill>
              <a:latin typeface="Arial"/>
            </a:endParaRPr>
          </a:p>
        </p:txBody>
      </p:sp>
      <p:sp>
        <p:nvSpPr>
          <p:cNvPr id="134" name="PlaceHolder 2"/>
          <p:cNvSpPr>
            <a:spLocks noGrp="1"/>
          </p:cNvSpPr>
          <p:nvPr>
            <p:ph/>
          </p:nvPr>
        </p:nvSpPr>
        <p:spPr>
          <a:xfrm>
            <a:off x="228240" y="1980720"/>
            <a:ext cx="4343400" cy="5334120"/>
          </a:xfrm>
          <a:prstGeom prst="rect">
            <a:avLst/>
          </a:prstGeom>
          <a:noFill/>
          <a:ln w="0">
            <a:noFill/>
          </a:ln>
        </p:spPr>
        <p:txBody>
          <a:bodyPr anchor="t">
            <a:normAutofit/>
          </a:bodyPr>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Prevention tips</a:t>
            </a:r>
            <a:endParaRPr b="0" lang="en-US" sz="20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Avoid overheating and dehydration</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Dress with light, loose-fitting clothing </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High temperatures without proper cooling could be dangerous and even fatal </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Be careful with not only surrounding temperature but also humidity because higher humidity can reduce the human body’s natural cooling through evaporation</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Drink sport drinks or salt water frequently</a:t>
            </a:r>
            <a:endParaRPr b="0" lang="en-US" sz="2000" spc="-1" strike="noStrike">
              <a:solidFill>
                <a:srgbClr val="000000"/>
              </a:solidFill>
              <a:latin typeface="Arial"/>
            </a:endParaRPr>
          </a:p>
          <a:p>
            <a:pPr marL="343080" indent="0">
              <a:lnSpc>
                <a:spcPct val="8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pc="-1" strike="noStrike">
                <a:solidFill>
                  <a:srgbClr val="ffffff"/>
                </a:solidFill>
                <a:latin typeface="Arial"/>
              </a:rPr>
              <a:t>	</a:t>
            </a:r>
            <a:endParaRPr b="0" lang="en-US" sz="900" spc="-1" strike="noStrike">
              <a:solidFill>
                <a:srgbClr val="000000"/>
              </a:solidFill>
              <a:latin typeface="Arial"/>
            </a:endParaRPr>
          </a:p>
          <a:p>
            <a:pPr marL="343080" indent="0">
              <a:lnSpc>
                <a:spcPct val="8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pc="-1" strike="noStrike">
                <a:solidFill>
                  <a:srgbClr val="000000"/>
                </a:solidFill>
                <a:latin typeface="Arial"/>
              </a:rPr>
              <a:t>	</a:t>
            </a:r>
            <a:endParaRPr b="0" lang="en-US" sz="900" spc="-1" strike="noStrike">
              <a:solidFill>
                <a:srgbClr val="000000"/>
              </a:solidFill>
              <a:latin typeface="Arial"/>
            </a:endParaRPr>
          </a:p>
        </p:txBody>
      </p:sp>
      <p:pic>
        <p:nvPicPr>
          <p:cNvPr id="135" name="Picture 4" descr="medical emergency"/>
          <p:cNvPicPr/>
          <p:nvPr/>
        </p:nvPicPr>
        <p:blipFill>
          <a:blip r:embed="rId1"/>
          <a:stretch/>
        </p:blipFill>
        <p:spPr>
          <a:xfrm>
            <a:off x="4572000" y="1905120"/>
            <a:ext cx="4343400" cy="3581280"/>
          </a:xfrm>
          <a:prstGeom prst="rect">
            <a:avLst/>
          </a:prstGeom>
          <a:ln w="0">
            <a:noFill/>
          </a:ln>
        </p:spPr>
      </p:pic>
      <p:sp>
        <p:nvSpPr>
          <p:cNvPr id="136" name="Rectangle 5"/>
          <p:cNvSpPr/>
          <p:nvPr/>
        </p:nvSpPr>
        <p:spPr>
          <a:xfrm>
            <a:off x="4343400" y="5715000"/>
            <a:ext cx="4572000" cy="4590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Source:http://www.emedicinehealth.com/heat_exhaustion_and_heat_stroke/article_em.htm</a:t>
            </a:r>
            <a:endParaRPr b="0" lang="en-US" sz="800" spc="-1" strike="noStrike">
              <a:solidFill>
                <a:srgbClr val="000000"/>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a:t>
            </a:r>
            <a:r>
              <a:rPr b="0" lang="en-US" sz="800" spc="-1" strike="noStrike" u="sng">
                <a:solidFill>
                  <a:srgbClr val="009999"/>
                </a:solidFill>
                <a:uFillTx/>
                <a:latin typeface="Arial"/>
                <a:hlinkClick r:id="rId2"/>
              </a:rPr>
              <a:t>http://www.cdc.gov/niosh/topics/heatstress/</a:t>
            </a:r>
            <a:endParaRPr b="0" lang="en-US" sz="800" spc="-1" strike="noStrike">
              <a:solidFill>
                <a:srgbClr val="000000"/>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a:t>
            </a:r>
            <a:r>
              <a:rPr b="0" lang="en-US" sz="800" spc="-1" strike="noStrike" u="sng">
                <a:solidFill>
                  <a:srgbClr val="009999"/>
                </a:solidFill>
                <a:uFillTx/>
                <a:latin typeface="Arial"/>
                <a:hlinkClick r:id="rId3"/>
              </a:rPr>
              <a:t>www.wikipedia.com</a:t>
            </a:r>
            <a:endParaRPr b="0" lang="en-US" sz="800" spc="-1" strike="noStrike">
              <a:solidFill>
                <a:srgbClr val="000000"/>
              </a:solidFill>
              <a:latin typeface="Arial"/>
            </a:endParaRPr>
          </a:p>
        </p:txBody>
      </p:sp>
      <p:sp>
        <p:nvSpPr>
          <p:cNvPr id="137"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0EBD420-EF23-43DF-ACDA-4BB85C8DEED5}"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800" spc="-1" strike="noStrike">
                <a:solidFill>
                  <a:srgbClr val="ffff00"/>
                </a:solidFill>
                <a:latin typeface="Arial"/>
              </a:rPr>
              <a:t>Heat Stroke Consequences</a:t>
            </a:r>
            <a:endParaRPr b="0" lang="en-US" sz="4800" spc="-1" strike="noStrike">
              <a:solidFill>
                <a:srgbClr val="000000"/>
              </a:solidFill>
              <a:latin typeface="Arial"/>
            </a:endParaRPr>
          </a:p>
        </p:txBody>
      </p:sp>
      <p:sp>
        <p:nvSpPr>
          <p:cNvPr id="139" name="Rectangle 3"/>
          <p:cNvSpPr/>
          <p:nvPr/>
        </p:nvSpPr>
        <p:spPr>
          <a:xfrm>
            <a:off x="1447920" y="1584720"/>
            <a:ext cx="6248160" cy="2228400"/>
          </a:xfrm>
          <a:prstGeom prst="rect">
            <a:avLst/>
          </a:prstGeom>
          <a:noFill/>
          <a:ln w="0">
            <a:noFill/>
          </a:ln>
        </p:spPr>
        <p:style>
          <a:lnRef idx="0"/>
          <a:fillRef idx="0"/>
          <a:effectRef idx="0"/>
          <a:fontRef idx="minor"/>
        </p:style>
        <p:txBody>
          <a:bodyPr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Heat stroke is a form of hyperthermia (abnormally elevated body temperature) with accompanying physical and neurological symptoms. Unlike heat cramps and heat exhaustion, two less-severe forms of hyperthermia, heat stroke is a true medical emergency that can be fatal if not properly and promptly treated. </a:t>
            </a:r>
            <a:endParaRPr b="0" lang="en-US" sz="2000" spc="-1" strike="noStrike">
              <a:solidFill>
                <a:srgbClr val="000000"/>
              </a:solidFill>
              <a:latin typeface="Arial"/>
            </a:endParaRPr>
          </a:p>
        </p:txBody>
      </p:sp>
      <p:sp>
        <p:nvSpPr>
          <p:cNvPr id="140" name="Rectangle 4"/>
          <p:cNvSpPr/>
          <p:nvPr/>
        </p:nvSpPr>
        <p:spPr>
          <a:xfrm>
            <a:off x="1447920" y="6490440"/>
            <a:ext cx="6858000" cy="368280"/>
          </a:xfrm>
          <a:prstGeom prst="rect">
            <a:avLst/>
          </a:prstGeom>
          <a:noFill/>
          <a:ln w="0">
            <a:noFill/>
          </a:ln>
        </p:spPr>
        <p:style>
          <a:lnRef idx="0"/>
          <a:fillRef idx="0"/>
          <a:effectRef idx="0"/>
          <a:fontRef idx="minor"/>
        </p:style>
        <p:txBody>
          <a:bodyPr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DEATH WILL OCCUR IF NOT DEALT WITH PROPERLY!!!!!</a:t>
            </a:r>
            <a:endParaRPr b="0" lang="en-US" sz="1800" spc="-1" strike="noStrike">
              <a:solidFill>
                <a:srgbClr val="000000"/>
              </a:solidFill>
              <a:latin typeface="Arial"/>
            </a:endParaRPr>
          </a:p>
        </p:txBody>
      </p:sp>
      <p:pic>
        <p:nvPicPr>
          <p:cNvPr id="141" name="Picture 5" descr=""/>
          <p:cNvPicPr/>
          <p:nvPr/>
        </p:nvPicPr>
        <p:blipFill>
          <a:blip r:embed="rId1"/>
          <a:stretch/>
        </p:blipFill>
        <p:spPr>
          <a:xfrm>
            <a:off x="3581280" y="3657600"/>
            <a:ext cx="1733760" cy="2629080"/>
          </a:xfrm>
          <a:prstGeom prst="rect">
            <a:avLst/>
          </a:prstGeom>
          <a:ln w="0">
            <a:noFill/>
          </a:ln>
        </p:spPr>
      </p:pic>
      <p:sp>
        <p:nvSpPr>
          <p:cNvPr id="142"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A30D4CF-DEC0-4F7D-B7AB-EDB94FC18B16}"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800" spc="-1" strike="noStrike">
                <a:solidFill>
                  <a:srgbClr val="ffff00"/>
                </a:solidFill>
                <a:latin typeface="Arial"/>
              </a:rPr>
              <a:t>Heat Stroke Emergency Treatment</a:t>
            </a:r>
            <a:endParaRPr b="0" lang="en-US" sz="4800" spc="-1" strike="noStrike">
              <a:solidFill>
                <a:srgbClr val="000000"/>
              </a:solidFill>
              <a:latin typeface="Arial"/>
            </a:endParaRPr>
          </a:p>
        </p:txBody>
      </p:sp>
      <p:pic>
        <p:nvPicPr>
          <p:cNvPr id="144" name="Picture 4" descr="heat1"/>
          <p:cNvPicPr/>
          <p:nvPr/>
        </p:nvPicPr>
        <p:blipFill>
          <a:blip r:embed="rId1"/>
          <a:stretch/>
        </p:blipFill>
        <p:spPr>
          <a:xfrm>
            <a:off x="1676520" y="1981080"/>
            <a:ext cx="5638680" cy="4496040"/>
          </a:xfrm>
          <a:prstGeom prst="rect">
            <a:avLst/>
          </a:prstGeom>
          <a:ln w="0">
            <a:noFill/>
          </a:ln>
        </p:spPr>
      </p:pic>
      <p:sp>
        <p:nvSpPr>
          <p:cNvPr id="14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45917CD-7937-4BE9-B874-407E06A1D80D}"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800" spc="-1" strike="noStrike">
                <a:solidFill>
                  <a:srgbClr val="ffff00"/>
                </a:solidFill>
                <a:latin typeface="Arial"/>
              </a:rPr>
              <a:t>Emergency Treatment of Heat Disorder</a:t>
            </a:r>
            <a:endParaRPr b="0" lang="en-US" sz="4800" spc="-1" strike="noStrike">
              <a:solidFill>
                <a:srgbClr val="000000"/>
              </a:solidFill>
              <a:latin typeface="Arial"/>
            </a:endParaRPr>
          </a:p>
        </p:txBody>
      </p:sp>
      <p:sp>
        <p:nvSpPr>
          <p:cNvPr id="147" name="PlaceHolder 2"/>
          <p:cNvSpPr>
            <a:spLocks noGrp="1"/>
          </p:cNvSpPr>
          <p:nvPr>
            <p:ph/>
          </p:nvPr>
        </p:nvSpPr>
        <p:spPr>
          <a:xfrm>
            <a:off x="685800" y="1905120"/>
            <a:ext cx="7772400" cy="4114800"/>
          </a:xfrm>
          <a:prstGeom prst="rect">
            <a:avLst/>
          </a:prstGeom>
          <a:noFill/>
          <a:ln w="0">
            <a:noFill/>
          </a:ln>
        </p:spPr>
        <p:txBody>
          <a:bodyPr anchor="t">
            <a:normAutofit/>
          </a:bodyPr>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Move the victim into the shade</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Call for medical help</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Remove or loosen boots &amp; clothing</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Pour water &amp; ice on the victim</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Fan the victim</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Elevate the victim’s legs</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Massage the victim’s arms &amp; legs</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If victim is conscious, give the victim lightly salted water or an electrolyte beverage</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Stay until medical help arrives </a:t>
            </a:r>
            <a:endParaRPr b="0" lang="en-US" sz="2000" spc="-1" strike="noStrike">
              <a:solidFill>
                <a:srgbClr val="000000"/>
              </a:solidFill>
              <a:latin typeface="Arial"/>
            </a:endParaRPr>
          </a:p>
          <a:p>
            <a:pPr marL="343080" indent="0">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000000"/>
              </a:solidFill>
              <a:latin typeface="Arial"/>
            </a:endParaRPr>
          </a:p>
          <a:p>
            <a:pPr marL="34308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OSHA Quick Card. “Protect rself from Heat Stress”.</a:t>
            </a:r>
            <a:endParaRPr b="0" lang="en-US" sz="800" spc="-1" strike="noStrike">
              <a:solidFill>
                <a:srgbClr val="000000"/>
              </a:solidFill>
              <a:latin typeface="Arial"/>
            </a:endParaRPr>
          </a:p>
        </p:txBody>
      </p:sp>
      <p:sp>
        <p:nvSpPr>
          <p:cNvPr id="14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32D22C6-7A6E-455E-BB78-2A7101C01DA1}"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Fatality Statistics</a:t>
            </a:r>
            <a:endParaRPr b="0" lang="en-US" sz="5400" spc="-1" strike="noStrike">
              <a:solidFill>
                <a:srgbClr val="000000"/>
              </a:solidFill>
              <a:latin typeface="Arial"/>
            </a:endParaRPr>
          </a:p>
        </p:txBody>
      </p:sp>
      <p:sp>
        <p:nvSpPr>
          <p:cNvPr id="150" name="PlaceHolder 2"/>
          <p:cNvSpPr>
            <a:spLocks noGrp="1"/>
          </p:cNvSpPr>
          <p:nvPr>
            <p:ph/>
          </p:nvPr>
        </p:nvSpPr>
        <p:spPr>
          <a:xfrm>
            <a:off x="4723920" y="2286000"/>
            <a:ext cx="3886200" cy="4114800"/>
          </a:xfrm>
          <a:prstGeom prst="rect">
            <a:avLst/>
          </a:prstGeom>
          <a:noFill/>
          <a:ln w="0">
            <a:noFill/>
          </a:ln>
        </p:spPr>
        <p:txBody>
          <a:bodyPr anchor="t">
            <a:normAutofit/>
          </a:bodyPr>
          <a:p>
            <a:pPr marL="343080" indent="-343080">
              <a:lnSpc>
                <a:spcPct val="90000"/>
              </a:lnSpc>
              <a:spcBef>
                <a:spcPts val="5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pc="-1" strike="noStrike">
                <a:solidFill>
                  <a:srgbClr val="ffffff"/>
                </a:solidFill>
                <a:latin typeface="Arial"/>
              </a:rPr>
              <a:t>OSHA investigated 50 fatalities between 1990 thru 2007 that were heat related.</a:t>
            </a:r>
            <a:endParaRPr b="0" lang="en-US" sz="2200" spc="-1" strike="noStrike">
              <a:solidFill>
                <a:srgbClr val="000000"/>
              </a:solidFill>
              <a:latin typeface="Arial"/>
            </a:endParaRPr>
          </a:p>
          <a:p>
            <a:pPr marL="343080" indent="0">
              <a:lnSpc>
                <a:spcPct val="90000"/>
              </a:lnSpc>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pc="-1" strike="noStrike">
              <a:solidFill>
                <a:srgbClr val="000000"/>
              </a:solidFill>
              <a:latin typeface="Arial"/>
            </a:endParaRPr>
          </a:p>
          <a:p>
            <a:pPr marL="343080" indent="-343080">
              <a:lnSpc>
                <a:spcPct val="90000"/>
              </a:lnSpc>
              <a:spcBef>
                <a:spcPts val="5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pc="-1" strike="noStrike">
                <a:solidFill>
                  <a:srgbClr val="ffffff"/>
                </a:solidFill>
                <a:latin typeface="Arial"/>
              </a:rPr>
              <a:t>Heat Stress - 17 cases </a:t>
            </a:r>
            <a:endParaRPr b="0" lang="en-US" sz="2200" spc="-1" strike="noStrike">
              <a:solidFill>
                <a:srgbClr val="000000"/>
              </a:solidFill>
              <a:latin typeface="Arial"/>
            </a:endParaRPr>
          </a:p>
          <a:p>
            <a:pPr marL="343080" indent="-343080">
              <a:lnSpc>
                <a:spcPct val="90000"/>
              </a:lnSpc>
              <a:spcBef>
                <a:spcPts val="5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pc="-1" strike="noStrike">
                <a:solidFill>
                  <a:srgbClr val="ffffff"/>
                </a:solidFill>
                <a:latin typeface="Arial"/>
              </a:rPr>
              <a:t>Heat Exhaustion – 5 cases</a:t>
            </a:r>
            <a:endParaRPr b="0" lang="en-US" sz="2200" spc="-1" strike="noStrike">
              <a:solidFill>
                <a:srgbClr val="000000"/>
              </a:solidFill>
              <a:latin typeface="Arial"/>
            </a:endParaRPr>
          </a:p>
          <a:p>
            <a:pPr marL="343080" indent="-343080">
              <a:lnSpc>
                <a:spcPct val="90000"/>
              </a:lnSpc>
              <a:spcBef>
                <a:spcPts val="5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pc="-1" strike="noStrike">
                <a:solidFill>
                  <a:srgbClr val="ffffff"/>
                </a:solidFill>
                <a:latin typeface="Arial"/>
              </a:rPr>
              <a:t>Heat Stroke – 28 cases</a:t>
            </a:r>
            <a:endParaRPr b="0" lang="en-US" sz="22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51" name="Picture 5" descr="Picture 1"/>
          <p:cNvPicPr/>
          <p:nvPr/>
        </p:nvPicPr>
        <p:blipFill>
          <a:blip r:embed="rId1"/>
          <a:stretch/>
        </p:blipFill>
        <p:spPr>
          <a:xfrm>
            <a:off x="914400" y="2286000"/>
            <a:ext cx="3406680" cy="3218040"/>
          </a:xfrm>
          <a:prstGeom prst="rect">
            <a:avLst/>
          </a:prstGeom>
          <a:ln w="0">
            <a:noFill/>
          </a:ln>
        </p:spPr>
      </p:pic>
      <p:sp>
        <p:nvSpPr>
          <p:cNvPr id="152" name="Rectangle 5"/>
          <p:cNvSpPr/>
          <p:nvPr/>
        </p:nvSpPr>
        <p:spPr>
          <a:xfrm>
            <a:off x="1371600" y="5715000"/>
            <a:ext cx="2195280" cy="20340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2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OSHA Fatality Statistics, 1990-2007</a:t>
            </a:r>
            <a:endParaRPr b="0" lang="en-US" sz="800" spc="-1" strike="noStrike">
              <a:solidFill>
                <a:srgbClr val="000000"/>
              </a:solidFill>
              <a:latin typeface="Arial"/>
            </a:endParaRPr>
          </a:p>
        </p:txBody>
      </p:sp>
      <p:sp>
        <p:nvSpPr>
          <p:cNvPr id="153"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8A9219B-957F-4480-BF8C-AB070038B702}"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OSHA</a:t>
            </a:r>
            <a:endParaRPr b="0" lang="en-US" sz="5400" spc="-1" strike="noStrike">
              <a:solidFill>
                <a:srgbClr val="000000"/>
              </a:solidFill>
              <a:latin typeface="Arial"/>
            </a:endParaRPr>
          </a:p>
        </p:txBody>
      </p:sp>
      <p:sp>
        <p:nvSpPr>
          <p:cNvPr id="155"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OSHA does not have any provisions that specifically address heat stress</a:t>
            </a:r>
            <a:endParaRPr b="0" lang="en-US" sz="24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2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http://www.osha.gov/SLTC/heatstress/</a:t>
            </a:r>
            <a:endParaRPr b="0" lang="en-US" sz="800" spc="-1" strike="noStrike">
              <a:solidFill>
                <a:srgbClr val="000000"/>
              </a:solidFill>
              <a:latin typeface="Arial"/>
            </a:endParaRPr>
          </a:p>
        </p:txBody>
      </p:sp>
      <p:sp>
        <p:nvSpPr>
          <p:cNvPr id="156"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DE94AE4-973B-4782-BF9A-A4F0B40C699F}"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Question Posed to OSHA</a:t>
            </a:r>
            <a:endParaRPr b="0" lang="en-US" sz="4400" spc="-1" strike="noStrike">
              <a:solidFill>
                <a:srgbClr val="000000"/>
              </a:solidFill>
              <a:latin typeface="Arial"/>
            </a:endParaRPr>
          </a:p>
        </p:txBody>
      </p:sp>
      <p:sp>
        <p:nvSpPr>
          <p:cNvPr id="158"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lnSpc>
                <a:spcPct val="80000"/>
              </a:lnSpc>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u="sng">
                <a:solidFill>
                  <a:srgbClr val="ffffff"/>
                </a:solidFill>
                <a:uFillTx/>
                <a:latin typeface="Arial"/>
              </a:rPr>
              <a:t>Scenario</a:t>
            </a:r>
            <a:r>
              <a:rPr b="0" lang="en-US" sz="2800" spc="-1" strike="noStrike">
                <a:solidFill>
                  <a:srgbClr val="ffffff"/>
                </a:solidFill>
                <a:latin typeface="Arial"/>
              </a:rPr>
              <a:t>: </a:t>
            </a:r>
            <a:r>
              <a:rPr b="0" lang="en-US" sz="1800" spc="-1" strike="noStrike">
                <a:solidFill>
                  <a:srgbClr val="ffffff"/>
                </a:solidFill>
                <a:latin typeface="Arial"/>
              </a:rPr>
              <a:t>I am an electrician with thirty years of experience.  Currently, I'm employed as an electrician by the Greater Orlando Aviation Authority, at Orlando International Airport, FL.  For the past ten years I have been wearing lightweight, light colored, loose fitting clothing while working in the heat and humidity.  However, my employer has now instituted the mandatory use of heavy flame resistant uniforms which has to be worn at all times despite the fact that most of the daily work activities involve relamping, and not working in front of an open hot electrical circuit. </a:t>
            </a:r>
            <a:endParaRPr b="0" lang="en-US" sz="1800" spc="-1" strike="noStrike">
              <a:solidFill>
                <a:srgbClr val="000000"/>
              </a:solidFill>
              <a:latin typeface="Arial"/>
            </a:endParaRPr>
          </a:p>
          <a:p>
            <a:pPr marL="343080" indent="-343080">
              <a:lnSpc>
                <a:spcPct val="80000"/>
              </a:lnSpc>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u="sng">
                <a:solidFill>
                  <a:srgbClr val="ffffff"/>
                </a:solidFill>
                <a:uFillTx/>
                <a:latin typeface="Arial"/>
              </a:rPr>
              <a:t>Question:</a:t>
            </a:r>
            <a:r>
              <a:rPr b="1" lang="en-US" sz="1800" spc="-1" strike="noStrike">
                <a:solidFill>
                  <a:srgbClr val="ffffff"/>
                </a:solidFill>
                <a:latin typeface="Arial"/>
              </a:rPr>
              <a:t> Why</a:t>
            </a:r>
            <a:r>
              <a:rPr b="0" lang="en-US" sz="1800" spc="-1" strike="noStrike">
                <a:solidFill>
                  <a:srgbClr val="ffffff"/>
                </a:solidFill>
                <a:latin typeface="Arial"/>
              </a:rPr>
              <a:t> can't the employees wear the regular loose fitting, lightweight clothing when relamping which is done 90 percent of the time, and wear the flame resistant clothing when we are called to work in front of the hot electrical circuit? </a:t>
            </a:r>
            <a:endParaRPr b="0" lang="en-US" sz="1800" spc="-1" strike="noStrike">
              <a:solidFill>
                <a:srgbClr val="000000"/>
              </a:solidFill>
              <a:latin typeface="Arial"/>
            </a:endParaRPr>
          </a:p>
          <a:p>
            <a:pPr marL="343080" indent="0">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Arial"/>
            </a:endParaRPr>
          </a:p>
          <a:p>
            <a:pPr marL="343080" indent="0">
              <a:lnSpc>
                <a:spcPct val="8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000000"/>
              </a:solidFill>
              <a:latin typeface="Arial"/>
            </a:endParaRPr>
          </a:p>
          <a:p>
            <a:pPr marL="343080" indent="0">
              <a:lnSpc>
                <a:spcPct val="8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000000"/>
              </a:solidFill>
              <a:latin typeface="Arial"/>
            </a:endParaRPr>
          </a:p>
          <a:p>
            <a:pPr marL="343080" indent="0">
              <a:lnSpc>
                <a:spcPct val="8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pc="-1" strike="noStrike">
                <a:solidFill>
                  <a:srgbClr val="ffffff"/>
                </a:solidFill>
                <a:latin typeface="Arial"/>
              </a:rPr>
              <a:t>Source: http://www.osha.gov/pls/oshaweb/owadisp.show_document?p_table=INTERPRETATIONS&amp;p_id=27578</a:t>
            </a:r>
            <a:endParaRPr b="0" lang="en-US" sz="1000" spc="-1" strike="noStrike">
              <a:solidFill>
                <a:srgbClr val="000000"/>
              </a:solidFill>
              <a:latin typeface="Arial"/>
            </a:endParaRPr>
          </a:p>
        </p:txBody>
      </p:sp>
      <p:sp>
        <p:nvSpPr>
          <p:cNvPr id="159"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B3207F8-DB2C-44E4-ADD0-53B0A761EAA7}"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OSHA response</a:t>
            </a:r>
            <a:endParaRPr b="0" lang="en-US" sz="4400" spc="-1" strike="noStrike">
              <a:solidFill>
                <a:srgbClr val="000000"/>
              </a:solidFill>
              <a:latin typeface="Arial"/>
            </a:endParaRPr>
          </a:p>
        </p:txBody>
      </p:sp>
      <p:sp>
        <p:nvSpPr>
          <p:cNvPr id="161"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u="sng">
                <a:solidFill>
                  <a:srgbClr val="ffffff"/>
                </a:solidFill>
                <a:uFillTx/>
                <a:latin typeface="Arial"/>
              </a:rPr>
              <a:t>Response</a:t>
            </a:r>
            <a:r>
              <a:rPr b="0" lang="en-US" sz="1600" spc="-1" strike="noStrike">
                <a:solidFill>
                  <a:srgbClr val="ffffff"/>
                </a:solidFill>
                <a:latin typeface="Arial"/>
              </a:rPr>
              <a:t>: OSHA's standards require employers to provide appropriate personal protective equipment (PPE) to protect employees exposed to electrical hazards encountered during the course of their duties.  See, e.g., 29 CFR 1910.132, 29 CFR 1910.137 and 29 CFR 1910.335(a). If the conditions under which the employees are working pose heat stress hazards, the employer needs to evaluate such hazards and determine what appropriate action needs to be taken while still protecting the employees from electrical hazards.  The employer could, for example, provide flame resistant clothing in lightweight, breathable fabric.</a:t>
            </a:r>
            <a:br>
              <a:rPr sz="1600"/>
            </a:br>
            <a:br>
              <a:rPr sz="1600"/>
            </a:br>
            <a:r>
              <a:rPr b="0" lang="en-US" sz="1600" spc="-1" strike="noStrike">
                <a:solidFill>
                  <a:srgbClr val="ffffff"/>
                </a:solidFill>
                <a:latin typeface="Arial"/>
              </a:rPr>
              <a:t>While OSHA does not have a specific standard covering heat stress hazards, the agency has previously cited employers who have allowed their employees to be exposed to serious physical harm from excessively hot work environments.  The General Duty Clause, Section 5(a)(1) of the Occupational Safety and Health Act of 1970 (the Act), requires each employer to, "furnish to each of his employees employment and a place of employment which are free from recognized hazards that are causing or are likely to cause death or serious physical harm."</a:t>
            </a:r>
            <a:br>
              <a:rPr sz="1600"/>
            </a:br>
            <a:br>
              <a:rPr sz="1600"/>
            </a:br>
            <a:r>
              <a:rPr b="0" lang="en-US" sz="1600" spc="-1" strike="noStrike">
                <a:solidFill>
                  <a:srgbClr val="000000"/>
                </a:solidFill>
                <a:latin typeface="Arial"/>
              </a:rPr>
              <a:t>of heat-related illness. </a:t>
            </a:r>
            <a:endParaRPr b="0" lang="en-US" sz="1600" spc="-1" strike="noStrike">
              <a:solidFill>
                <a:srgbClr val="000000"/>
              </a:solidFill>
              <a:latin typeface="Arial"/>
            </a:endParaRPr>
          </a:p>
          <a:p>
            <a:pPr marL="343080" indent="0">
              <a:lnSpc>
                <a:spcPct val="80000"/>
              </a:lnSpc>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pc="-1" strike="noStrike">
                <a:solidFill>
                  <a:srgbClr val="ffffff"/>
                </a:solidFill>
                <a:latin typeface="Arial"/>
              </a:rPr>
              <a:t>Source: http://www.osha.gov/pls/oshaweb/owadisp.show_document?p_table=INTERPRETATIONS&amp;p_id=27578</a:t>
            </a:r>
            <a:endParaRPr b="0" lang="en-US" sz="600" spc="-1" strike="noStrike">
              <a:solidFill>
                <a:srgbClr val="000000"/>
              </a:solidFill>
              <a:latin typeface="Arial"/>
            </a:endParaRPr>
          </a:p>
        </p:txBody>
      </p:sp>
      <p:sp>
        <p:nvSpPr>
          <p:cNvPr id="162"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939D01A-8DCD-4E7D-8EE7-A48DC9EC97EE}"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f00"/>
                </a:solidFill>
                <a:latin typeface="Arial"/>
              </a:rPr>
              <a:t>Heat is dangerous in construction</a:t>
            </a:r>
            <a:endParaRPr b="0" lang="en-US" sz="4600" spc="-1" strike="noStrike">
              <a:solidFill>
                <a:srgbClr val="000000"/>
              </a:solidFill>
              <a:latin typeface="Arial"/>
            </a:endParaRPr>
          </a:p>
        </p:txBody>
      </p:sp>
      <p:sp>
        <p:nvSpPr>
          <p:cNvPr id="49"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宋体"/>
              </a:rPr>
              <a:t>Emergency treatment after heat-related disorders appear is sometimes TOO LATE to save a life</a:t>
            </a:r>
            <a:endParaRPr b="0" lang="en-US" sz="3200" spc="-1" strike="noStrike">
              <a:solidFill>
                <a:srgbClr val="000000"/>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宋体"/>
              </a:rPr>
              <a:t>Heat affects construction workers most because they are MOSTLY exposed to the environment longer than many other occupations</a:t>
            </a:r>
            <a:endParaRPr b="0" lang="en-US" sz="3200" spc="-1" strike="noStrike">
              <a:solidFill>
                <a:srgbClr val="000000"/>
              </a:solidFill>
              <a:latin typeface="Arial"/>
            </a:endParaRPr>
          </a:p>
        </p:txBody>
      </p:sp>
      <p:sp>
        <p:nvSpPr>
          <p:cNvPr id="50"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418248B-FF71-4227-A121-30F384423F4A}"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OSHA response</a:t>
            </a:r>
            <a:endParaRPr b="0" lang="en-US" sz="4400" spc="-1" strike="noStrike">
              <a:solidFill>
                <a:srgbClr val="000000"/>
              </a:solidFill>
              <a:latin typeface="Arial"/>
            </a:endParaRPr>
          </a:p>
        </p:txBody>
      </p:sp>
      <p:sp>
        <p:nvSpPr>
          <p:cNvPr id="164"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u="sng">
                <a:solidFill>
                  <a:srgbClr val="ffffff"/>
                </a:solidFill>
                <a:uFillTx/>
                <a:latin typeface="Arial"/>
              </a:rPr>
              <a:t>Response</a:t>
            </a:r>
            <a:r>
              <a:rPr b="0" lang="en-US" sz="1600" spc="-1" strike="noStrike">
                <a:solidFill>
                  <a:srgbClr val="ffffff"/>
                </a:solidFill>
                <a:latin typeface="Arial"/>
              </a:rPr>
              <a:t>: Some methods of abating heat stress hazards in workplaces include, but are not limited to:</a:t>
            </a:r>
            <a:endParaRPr b="0" lang="en-US" sz="1600" spc="-1" strike="noStrike">
              <a:solidFill>
                <a:srgbClr val="000000"/>
              </a:solidFill>
              <a:latin typeface="Arial"/>
            </a:endParaRPr>
          </a:p>
          <a:p>
            <a:pPr marL="343080" indent="-34308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Permitting workers to drink water or cold liquids (e.g., sports drinks) at liberty;</a:t>
            </a:r>
            <a:endParaRPr b="0" lang="en-US" sz="1600" spc="-1" strike="noStrike">
              <a:solidFill>
                <a:srgbClr val="000000"/>
              </a:solidFill>
              <a:latin typeface="Arial"/>
            </a:endParaRPr>
          </a:p>
          <a:p>
            <a:pPr marL="343080" indent="-34308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Establishing provisions for a work/rest regimen so that exposure time to high temperatures and/or the work rate is decreased;</a:t>
            </a:r>
            <a:endParaRPr b="0" lang="en-US" sz="1600" spc="-1" strike="noStrike">
              <a:solidFill>
                <a:srgbClr val="000000"/>
              </a:solidFill>
              <a:latin typeface="Arial"/>
            </a:endParaRPr>
          </a:p>
          <a:p>
            <a:pPr marL="343080" indent="-34308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Developing a heat stress program which incorporates the following:</a:t>
            </a:r>
            <a:endParaRPr b="0" lang="en-US" sz="1600" spc="-1" strike="noStrike">
              <a:solidFill>
                <a:srgbClr val="000000"/>
              </a:solidFill>
              <a:latin typeface="Arial"/>
            </a:endParaRPr>
          </a:p>
          <a:p>
            <a:pPr lvl="1" marL="743040" indent="-28584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A training program informing employees about the effects of heat stress, and how to recognize heat-related illness symptoms and prevent heat-induced illnesses; </a:t>
            </a:r>
            <a:endParaRPr b="0" lang="en-US" sz="1600" spc="-1" strike="noStrike">
              <a:solidFill>
                <a:srgbClr val="000000"/>
              </a:solidFill>
              <a:latin typeface="Arial"/>
            </a:endParaRPr>
          </a:p>
          <a:p>
            <a:pPr lvl="1" marL="743040" indent="-28584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A screening program to identify health conditions aggravated by elevated environmental temperatures; </a:t>
            </a:r>
            <a:endParaRPr b="0" lang="en-US" sz="1600" spc="-1" strike="noStrike">
              <a:solidFill>
                <a:srgbClr val="000000"/>
              </a:solidFill>
              <a:latin typeface="Arial"/>
            </a:endParaRPr>
          </a:p>
          <a:p>
            <a:pPr lvl="1" marL="743040" indent="-28584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An acclimation program for new employees or employees returning to work from absences of three or more days; </a:t>
            </a:r>
            <a:endParaRPr b="0" lang="en-US" sz="1600" spc="-1" strike="noStrike">
              <a:solidFill>
                <a:srgbClr val="000000"/>
              </a:solidFill>
              <a:latin typeface="Arial"/>
            </a:endParaRPr>
          </a:p>
          <a:p>
            <a:pPr lvl="1" marL="743040" indent="-28584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Specific procedures to be followed for heat-related emergency situations; and </a:t>
            </a:r>
            <a:endParaRPr b="0" lang="en-US" sz="1600" spc="-1" strike="noStrike">
              <a:solidFill>
                <a:srgbClr val="000000"/>
              </a:solidFill>
              <a:latin typeface="Arial"/>
            </a:endParaRPr>
          </a:p>
          <a:p>
            <a:pPr lvl="1" marL="743040" indent="-285840">
              <a:lnSpc>
                <a:spcPct val="80000"/>
              </a:lnSpc>
              <a:spcBef>
                <a:spcPts val="4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Provisions that first aid be administered immediately to employees displaying symptoms of heat-related illness. </a:t>
            </a:r>
            <a:endParaRPr b="0" lang="en-US" sz="1600" spc="-1" strike="noStrike">
              <a:solidFill>
                <a:srgbClr val="000000"/>
              </a:solidFill>
              <a:latin typeface="Arial"/>
            </a:endParaRPr>
          </a:p>
          <a:p>
            <a:pPr lvl="1" marL="743040" indent="-285840">
              <a:lnSpc>
                <a:spcPct val="80000"/>
              </a:lnSpc>
              <a:spcBef>
                <a:spcPts val="27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br>
              <a:rPr sz="1100"/>
            </a:br>
            <a:r>
              <a:rPr b="0" lang="en-US" sz="1100" spc="-1" strike="noStrike">
                <a:solidFill>
                  <a:srgbClr val="000000"/>
                </a:solidFill>
                <a:latin typeface="Arial"/>
              </a:rPr>
              <a:t>of heat-related illness. </a:t>
            </a:r>
            <a:endParaRPr b="0" lang="en-US" sz="1100" spc="-1" strike="noStrike">
              <a:solidFill>
                <a:srgbClr val="000000"/>
              </a:solidFill>
              <a:latin typeface="Arial"/>
            </a:endParaRPr>
          </a:p>
          <a:p>
            <a:pPr marL="343080" indent="0">
              <a:lnSpc>
                <a:spcPct val="80000"/>
              </a:lnSpc>
              <a:spcBef>
                <a:spcPts val="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 spc="-1" strike="noStrike">
                <a:solidFill>
                  <a:srgbClr val="ffffff"/>
                </a:solidFill>
                <a:latin typeface="Arial"/>
              </a:rPr>
              <a:t>Source: http://www.osha.gov/pls/oshaweb/owadisp.show_document?p_table=INTERPRETATIONS&amp;p_id=27578</a:t>
            </a:r>
            <a:endParaRPr b="0" lang="en-US" sz="300" spc="-1" strike="noStrike">
              <a:solidFill>
                <a:srgbClr val="000000"/>
              </a:solidFill>
              <a:latin typeface="Arial"/>
            </a:endParaRPr>
          </a:p>
        </p:txBody>
      </p:sp>
      <p:sp>
        <p:nvSpPr>
          <p:cNvPr id="16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40CFF1-6B04-466A-B8AB-09CD852B18D1}"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Temperature classification used</a:t>
            </a:r>
            <a:endParaRPr b="0" lang="en-US" sz="4400" spc="-1" strike="noStrike">
              <a:solidFill>
                <a:srgbClr val="000000"/>
              </a:solidFill>
              <a:latin typeface="Arial"/>
            </a:endParaRPr>
          </a:p>
        </p:txBody>
      </p:sp>
      <p:sp>
        <p:nvSpPr>
          <p:cNvPr id="167" name="PlaceHolder 2"/>
          <p:cNvSpPr>
            <a:spLocks noGrp="1"/>
          </p:cNvSpPr>
          <p:nvPr>
            <p:ph/>
          </p:nvPr>
        </p:nvSpPr>
        <p:spPr>
          <a:xfrm>
            <a:off x="533520" y="2133360"/>
            <a:ext cx="7772400" cy="3733560"/>
          </a:xfrm>
          <a:prstGeom prst="rect">
            <a:avLst/>
          </a:prstGeom>
          <a:noFill/>
          <a:ln w="0">
            <a:noFill/>
          </a:ln>
        </p:spPr>
        <p:txBody>
          <a:bodyPr anchor="t">
            <a:normAutofit/>
          </a:bodyPr>
          <a:p>
            <a:pPr lvl="4" marL="2057400" indent="0">
              <a:spcBef>
                <a:spcPts val="499"/>
              </a:spcBef>
              <a:buNone/>
              <a:tabLst>
                <a:tab algn="l" pos="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Core  temp (rectal, esophageal, etc.)</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Hypothermia&lt;35.0 °C (95.0 °F)</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Normal36.5–37.5 °C (98–100 °F)</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Fever&gt;37.5–38.3 °C (100–101 °F)</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ff"/>
                </a:solidFill>
                <a:latin typeface="Arial"/>
              </a:rPr>
              <a:t>Hyperthermia</a:t>
            </a:r>
            <a:r>
              <a:rPr b="0" lang="en-US" sz="2000" spc="-1" strike="noStrike">
                <a:solidFill>
                  <a:srgbClr val="ffffff"/>
                </a:solidFill>
                <a:latin typeface="Arial"/>
              </a:rPr>
              <a:t>&gt;38.4–39.9 °C (101–104 °F)</a:t>
            </a:r>
            <a:endParaRPr b="0" lang="en-US" sz="2000" spc="-1" strike="noStrike">
              <a:solidFill>
                <a:srgbClr val="000000"/>
              </a:solidFill>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Hyperpyrexia&gt;40.0–41.5 °C (104–107 °F)</a:t>
            </a:r>
            <a:endParaRPr b="0" lang="en-US" sz="2000" spc="-1" strike="noStrike">
              <a:solidFill>
                <a:srgbClr val="000000"/>
              </a:solidFill>
              <a:latin typeface="Arial"/>
            </a:endParaRPr>
          </a:p>
        </p:txBody>
      </p:sp>
      <p:sp>
        <p:nvSpPr>
          <p:cNvPr id="16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9CD4748-EF62-4D90-9A38-E323D6B3B29E}"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800" spc="-1" strike="noStrike">
                <a:solidFill>
                  <a:srgbClr val="ffff00"/>
                </a:solidFill>
                <a:latin typeface="Arial"/>
              </a:rPr>
              <a:t>How Workers should do? </a:t>
            </a:r>
            <a:endParaRPr b="0" lang="en-US" sz="4800" spc="-1" strike="noStrike">
              <a:solidFill>
                <a:srgbClr val="000000"/>
              </a:solidFill>
              <a:latin typeface="Arial"/>
            </a:endParaRPr>
          </a:p>
        </p:txBody>
      </p:sp>
      <p:sp>
        <p:nvSpPr>
          <p:cNvPr id="170" name="PlaceHolder 2"/>
          <p:cNvSpPr>
            <a:spLocks noGrp="1"/>
          </p:cNvSpPr>
          <p:nvPr>
            <p:ph/>
          </p:nvPr>
        </p:nvSpPr>
        <p:spPr>
          <a:xfrm>
            <a:off x="1523520" y="1905120"/>
            <a:ext cx="6324840" cy="4952880"/>
          </a:xfrm>
          <a:prstGeom prst="rect">
            <a:avLst/>
          </a:prstGeom>
          <a:noFill/>
          <a:ln w="0">
            <a:noFill/>
          </a:ln>
        </p:spPr>
        <p:txBody>
          <a:bodyPr anchor="t">
            <a:normAutofit/>
          </a:bodyPr>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Gradually Acclimate to Work Environment</a:t>
            </a:r>
            <a:endParaRPr b="0" lang="en-US" sz="24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ffffff"/>
                </a:solidFill>
                <a:latin typeface="Arial"/>
                <a:ea typeface="Arial"/>
              </a:rPr>
              <a:t>Usually in 4-6 days a man can acclimate to a hot working environment</a:t>
            </a:r>
            <a:endParaRPr b="0" lang="en-US" sz="20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Be Aware of Environmental Heat</a:t>
            </a:r>
            <a:endParaRPr b="0" lang="en-US" sz="24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pc="-1" strike="noStrike">
                <a:solidFill>
                  <a:srgbClr val="ffffff"/>
                </a:solidFill>
                <a:latin typeface="Arial"/>
                <a:ea typeface="Arial"/>
              </a:rPr>
              <a:t>Proper trained to realize heat hazard (see attached case study)</a:t>
            </a:r>
            <a:endParaRPr b="0" lang="en-US" sz="18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Take Rest Breaks</a:t>
            </a:r>
            <a:endParaRPr b="0" lang="en-US" sz="24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pc="-1" strike="noStrike">
                <a:solidFill>
                  <a:srgbClr val="ffffff"/>
                </a:solidFill>
                <a:latin typeface="Arial"/>
                <a:ea typeface="Arial"/>
              </a:rPr>
              <a:t>Usually 2-3hours work should accompany with at least 15min rest in shaded place</a:t>
            </a:r>
            <a:endParaRPr b="0" lang="en-US" sz="18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Wear Light Colored Clothing</a:t>
            </a:r>
            <a:endParaRPr b="0" lang="en-US" sz="24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pc="-1" strike="noStrike">
                <a:solidFill>
                  <a:srgbClr val="ffffff"/>
                </a:solidFill>
                <a:latin typeface="Arial"/>
                <a:ea typeface="Arial"/>
              </a:rPr>
              <a:t>But do not compromise other safety requirement which need proper clothing</a:t>
            </a:r>
            <a:endParaRPr b="0" lang="en-US" sz="18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Drink Plenty of Water</a:t>
            </a:r>
            <a:endParaRPr b="0" lang="en-US" sz="24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pc="-1" strike="noStrike">
                <a:solidFill>
                  <a:srgbClr val="ffffff"/>
                </a:solidFill>
                <a:latin typeface="Arial"/>
                <a:ea typeface="Arial"/>
              </a:rPr>
              <a:t>Includes sport drinks such as Gatorade</a:t>
            </a:r>
            <a:endParaRPr b="0" lang="en-US" sz="18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Avoid Caffeine or Heavy Meals</a:t>
            </a:r>
            <a:endParaRPr b="0" lang="en-US" sz="2400" spc="-1" strike="noStrike">
              <a:solidFill>
                <a:srgbClr val="000000"/>
              </a:solidFill>
              <a:latin typeface="Arial"/>
            </a:endParaRPr>
          </a:p>
          <a:p>
            <a:pPr marL="343080" indent="-343080">
              <a:lnSpc>
                <a:spcPct val="80000"/>
              </a:lnSpc>
              <a:buClr>
                <a:srgbClr val="0099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pc="-1" strike="noStrike">
                <a:solidFill>
                  <a:srgbClr val="ffffff"/>
                </a:solidFill>
                <a:latin typeface="Arial"/>
                <a:ea typeface="Arial"/>
              </a:rPr>
              <a:t>No fast food or other heavy food</a:t>
            </a:r>
            <a:endParaRPr b="0" lang="en-US" sz="1800" spc="-1" strike="noStrike">
              <a:solidFill>
                <a:srgbClr val="000000"/>
              </a:solidFill>
              <a:latin typeface="Arial"/>
            </a:endParaRPr>
          </a:p>
          <a:p>
            <a:pPr marL="343080" indent="0">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pc="-1" strike="noStrike">
              <a:solidFill>
                <a:srgbClr val="000000"/>
              </a:solidFill>
              <a:latin typeface="Arial"/>
            </a:endParaRPr>
          </a:p>
          <a:p>
            <a:pPr marL="343080" indent="0">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Source: Center to Protect Workers’ Rights. “Heat Stress in Construction”. December 2005.</a:t>
            </a:r>
            <a:endParaRPr b="0" lang="en-US" sz="800" spc="-1" strike="noStrike">
              <a:solidFill>
                <a:srgbClr val="000000"/>
              </a:solidFill>
              <a:latin typeface="Arial"/>
            </a:endParaRPr>
          </a:p>
        </p:txBody>
      </p:sp>
      <p:sp>
        <p:nvSpPr>
          <p:cNvPr id="17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7EAA447-053F-4457-8050-E3FD5A9514E4}"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200" spc="-1" strike="noStrike">
                <a:solidFill>
                  <a:srgbClr val="ffff00"/>
                </a:solidFill>
                <a:latin typeface="Arial"/>
              </a:rPr>
              <a:t>Best Practices related to Heat</a:t>
            </a:r>
            <a:endParaRPr b="0" lang="en-US" sz="4200" spc="-1" strike="noStrike">
              <a:solidFill>
                <a:srgbClr val="000000"/>
              </a:solidFill>
              <a:latin typeface="Arial"/>
            </a:endParaRPr>
          </a:p>
        </p:txBody>
      </p:sp>
      <p:sp>
        <p:nvSpPr>
          <p:cNvPr id="173"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No specific form of equipment is mentioned that is required to be used by construction workers to avoid or mitigate heat-related hazards</a:t>
            </a:r>
            <a:endParaRPr b="0" lang="en-US" sz="2400" spc="-1" strike="noStrike">
              <a:solidFill>
                <a:srgbClr val="000000"/>
              </a:solidFill>
              <a:latin typeface="Arial"/>
            </a:endParaRPr>
          </a:p>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However, wearing light-colored and light-weighted clothing can reduce the possibility of being affected by heat-related hazards</a:t>
            </a:r>
            <a:endParaRPr b="0" lang="en-US" sz="2400" spc="-1" strike="noStrike">
              <a:solidFill>
                <a:srgbClr val="000000"/>
              </a:solidFill>
              <a:latin typeface="Arial"/>
            </a:endParaRPr>
          </a:p>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Take frequent, short breaks in a cool shaded place</a:t>
            </a:r>
            <a:endParaRPr b="0" lang="en-US" sz="2400" spc="-1" strike="noStrike">
              <a:solidFill>
                <a:srgbClr val="000000"/>
              </a:solidFill>
              <a:latin typeface="Arial"/>
            </a:endParaRPr>
          </a:p>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Eat dietary meals before working under an excessive heat environment</a:t>
            </a:r>
            <a:endParaRPr b="0" lang="en-US" sz="2400" spc="-1" strike="noStrike">
              <a:solidFill>
                <a:srgbClr val="000000"/>
              </a:solidFill>
              <a:latin typeface="Arial"/>
            </a:endParaRPr>
          </a:p>
          <a:p>
            <a:pPr marL="343080" indent="-34308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Drink large amounts of purified or cooled water frequently during exposure to sunlight</a:t>
            </a:r>
            <a:endParaRPr b="0" lang="en-US" sz="2400" spc="-1" strike="noStrike">
              <a:solidFill>
                <a:srgbClr val="000000"/>
              </a:solidFill>
              <a:latin typeface="Arial"/>
            </a:endParaRPr>
          </a:p>
          <a:p>
            <a:pPr marL="343080" indent="0">
              <a:lnSpc>
                <a:spcPct val="9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Arial"/>
            </a:endParaRPr>
          </a:p>
        </p:txBody>
      </p:sp>
      <p:sp>
        <p:nvSpPr>
          <p:cNvPr id="174"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3FFE2F8-F1E3-4FD1-B4AF-FEE92E42E06B}"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Clothing and PPE</a:t>
            </a:r>
            <a:endParaRPr b="0" lang="en-US" sz="5400" spc="-1" strike="noStrike">
              <a:solidFill>
                <a:srgbClr val="000000"/>
              </a:solidFill>
              <a:latin typeface="Arial"/>
            </a:endParaRPr>
          </a:p>
        </p:txBody>
      </p:sp>
      <p:sp>
        <p:nvSpPr>
          <p:cNvPr id="176" name="PlaceHolder 2"/>
          <p:cNvSpPr>
            <a:spLocks noGrp="1"/>
          </p:cNvSpPr>
          <p:nvPr>
            <p:ph/>
          </p:nvPr>
        </p:nvSpPr>
        <p:spPr>
          <a:xfrm>
            <a:off x="685440" y="2362320"/>
            <a:ext cx="3886200" cy="3124080"/>
          </a:xfrm>
          <a:prstGeom prst="rect">
            <a:avLst/>
          </a:prstGeom>
          <a:noFill/>
          <a:ln w="0">
            <a:noFill/>
          </a:ln>
        </p:spPr>
        <p:txBody>
          <a:bodyPr anchor="t">
            <a:normAutofit fontScale="84000"/>
          </a:bodyPr>
          <a:p>
            <a:pPr marL="288000" indent="-28800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Hard Hat with Wide Brim</a:t>
            </a:r>
            <a:endParaRPr b="0" lang="en-US" sz="2000" spc="-1" strike="noStrike">
              <a:solidFill>
                <a:srgbClr val="000000"/>
              </a:solidFill>
              <a:latin typeface="Arial"/>
            </a:endParaRPr>
          </a:p>
          <a:p>
            <a:pPr marL="28800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288000" indent="-28800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Cooling Vests &amp; Clothing</a:t>
            </a:r>
            <a:endParaRPr b="0" lang="en-US" sz="2000" spc="-1" strike="noStrike">
              <a:solidFill>
                <a:srgbClr val="000000"/>
              </a:solidFill>
              <a:latin typeface="Arial"/>
            </a:endParaRPr>
          </a:p>
          <a:p>
            <a:pPr marL="28800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288000" indent="-28800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Hard Hat Cool Pack</a:t>
            </a:r>
            <a:endParaRPr b="0" lang="en-US" sz="2000" spc="-1" strike="noStrike">
              <a:solidFill>
                <a:srgbClr val="000000"/>
              </a:solidFill>
              <a:latin typeface="Arial"/>
            </a:endParaRPr>
          </a:p>
          <a:p>
            <a:pPr marL="28800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288000" indent="-28800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Loose-fitting Clothing</a:t>
            </a:r>
            <a:endParaRPr b="0" lang="en-US" sz="2000" spc="-1" strike="noStrike">
              <a:solidFill>
                <a:srgbClr val="000000"/>
              </a:solidFill>
              <a:latin typeface="Arial"/>
            </a:endParaRPr>
          </a:p>
          <a:p>
            <a:pPr marL="28800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288000" indent="-28800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Reflective Clothing</a:t>
            </a:r>
            <a:endParaRPr b="0" lang="en-US" sz="2000" spc="-1" strike="noStrike">
              <a:solidFill>
                <a:srgbClr val="000000"/>
              </a:solidFill>
              <a:latin typeface="Arial"/>
            </a:endParaRPr>
          </a:p>
          <a:p>
            <a:pPr marL="28800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288000" indent="-28800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Wetted Clothing</a:t>
            </a:r>
            <a:endParaRPr b="0" lang="en-US" sz="2000" spc="-1" strike="noStrike">
              <a:solidFill>
                <a:srgbClr val="000000"/>
              </a:solidFill>
              <a:latin typeface="Arial"/>
            </a:endParaRPr>
          </a:p>
          <a:p>
            <a:pPr marL="28800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177" name="Picture 5" descr="Picture 8"/>
          <p:cNvPicPr/>
          <p:nvPr/>
        </p:nvPicPr>
        <p:blipFill>
          <a:blip r:embed="rId1"/>
          <a:stretch/>
        </p:blipFill>
        <p:spPr>
          <a:xfrm>
            <a:off x="5105520" y="1981080"/>
            <a:ext cx="2971800" cy="3962520"/>
          </a:xfrm>
          <a:prstGeom prst="rect">
            <a:avLst/>
          </a:prstGeom>
          <a:ln w="0">
            <a:noFill/>
          </a:ln>
        </p:spPr>
      </p:pic>
      <p:sp>
        <p:nvSpPr>
          <p:cNvPr id="17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11A4B00-E2E3-49B1-99DA-2AF4A29DCC6F}"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Conclusion</a:t>
            </a:r>
            <a:endParaRPr b="0" lang="en-US" sz="5400" spc="-1" strike="noStrike">
              <a:solidFill>
                <a:srgbClr val="000000"/>
              </a:solidFill>
              <a:latin typeface="Arial"/>
            </a:endParaRPr>
          </a:p>
        </p:txBody>
      </p:sp>
      <p:sp>
        <p:nvSpPr>
          <p:cNvPr id="180"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Heat stress illness and injuries can be prevented</a:t>
            </a: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Workers working under excessive temperature should wear loose clothes and hydrate frequently</a:t>
            </a: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Construction manager should realize the symptoms and prevention tips of different types of heat-related disorders</a:t>
            </a: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Call the doctor immediately if on-site emergency does not work</a:t>
            </a: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Management commitment is a must to heat safety</a:t>
            </a:r>
            <a:endParaRPr b="0" lang="en-US" sz="2000" spc="-1" strike="noStrike">
              <a:solidFill>
                <a:srgbClr val="000000"/>
              </a:solidFill>
              <a:latin typeface="Arial"/>
            </a:endParaRPr>
          </a:p>
          <a:p>
            <a:pPr marL="343080" indent="0">
              <a:spcBef>
                <a:spcPts val="2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http://www.osha.gov/SLTC/heatstress/</a:t>
            </a:r>
            <a:endParaRPr b="0" lang="en-US" sz="800" spc="-1" strike="noStrike">
              <a:solidFill>
                <a:srgbClr val="000000"/>
              </a:solidFill>
              <a:latin typeface="Arial"/>
            </a:endParaRPr>
          </a:p>
        </p:txBody>
      </p:sp>
      <p:sp>
        <p:nvSpPr>
          <p:cNvPr id="18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AEBE10-5081-4029-97C0-129AAADE932A}"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85800" y="609120"/>
            <a:ext cx="7772400" cy="541044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rPr>
              <a:t>Think Safety</a:t>
            </a:r>
            <a:br>
              <a:rPr sz="5400"/>
            </a:br>
            <a:br>
              <a:rPr sz="5400"/>
            </a:br>
            <a:r>
              <a:rPr b="1" lang="en-US" sz="5400" spc="-1" strike="noStrike">
                <a:solidFill>
                  <a:srgbClr val="ffff00"/>
                </a:solidFill>
                <a:latin typeface="Arial"/>
              </a:rPr>
              <a:t>Work Safely </a:t>
            </a:r>
            <a:endParaRPr b="0" lang="en-US" sz="5400" spc="-1" strike="noStrike">
              <a:solidFill>
                <a:srgbClr val="000000"/>
              </a:solidFill>
              <a:latin typeface="Arial"/>
            </a:endParaRPr>
          </a:p>
        </p:txBody>
      </p:sp>
      <p:sp>
        <p:nvSpPr>
          <p:cNvPr id="183"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4A6FCEB-2CBB-4117-9E91-394710B316B9}"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0" spc="-1" strike="noStrike">
                <a:solidFill>
                  <a:srgbClr val="ffff00"/>
                </a:solidFill>
                <a:latin typeface="Arial"/>
              </a:rPr>
              <a:t>Heat is dangerous</a:t>
            </a:r>
            <a:endParaRPr b="0" lang="en-US" sz="5000" spc="-1" strike="noStrike">
              <a:solidFill>
                <a:srgbClr val="000000"/>
              </a:solidFill>
              <a:latin typeface="Arial"/>
            </a:endParaRPr>
          </a:p>
        </p:txBody>
      </p:sp>
      <p:sp>
        <p:nvSpPr>
          <p:cNvPr id="52"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宋体"/>
              </a:rPr>
              <a:t>Extremely heavy physical workload accompanied with summertime heat can raise the occurrence possibility of heat-related incidents.</a:t>
            </a:r>
            <a:endParaRPr b="0" lang="en-US" sz="3200" spc="-1" strike="noStrike">
              <a:solidFill>
                <a:srgbClr val="000000"/>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宋体"/>
              </a:rPr>
              <a:t>Heat is sometimes ignored as a safety factor by construction personnel.</a:t>
            </a:r>
            <a:endParaRPr b="0" lang="en-US" sz="3200" spc="-1" strike="noStrike">
              <a:solidFill>
                <a:srgbClr val="000000"/>
              </a:solidFill>
              <a:latin typeface="Arial"/>
            </a:endParaRPr>
          </a:p>
        </p:txBody>
      </p:sp>
      <p:sp>
        <p:nvSpPr>
          <p:cNvPr id="53"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D65C91-E4F4-457C-9890-AED6AFD81551}"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f00"/>
                </a:solidFill>
                <a:latin typeface="Arial"/>
              </a:rPr>
              <a:t>Construction Trades Affected</a:t>
            </a:r>
            <a:endParaRPr b="0" lang="en-US" sz="4600" spc="-1" strike="noStrike">
              <a:solidFill>
                <a:srgbClr val="000000"/>
              </a:solidFill>
              <a:latin typeface="Arial"/>
            </a:endParaRPr>
          </a:p>
        </p:txBody>
      </p:sp>
      <p:sp>
        <p:nvSpPr>
          <p:cNvPr id="55" name="PlaceHolder 2"/>
          <p:cNvSpPr>
            <a:spLocks noGrp="1"/>
          </p:cNvSpPr>
          <p:nvPr>
            <p:ph/>
          </p:nvPr>
        </p:nvSpPr>
        <p:spPr>
          <a:xfrm>
            <a:off x="304560" y="1981080"/>
            <a:ext cx="3886200" cy="4114800"/>
          </a:xfrm>
          <a:prstGeom prst="rect">
            <a:avLst/>
          </a:prstGeom>
          <a:noFill/>
          <a:ln w="0">
            <a:noFill/>
          </a:ln>
        </p:spPr>
        <p:txBody>
          <a:bodyPr anchor="t">
            <a:normAutofit/>
          </a:bodyPr>
          <a:p>
            <a:pPr marL="343080" indent="-34308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Trades with high levels of sun exposure are the most common construction trades effected.</a:t>
            </a: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34308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Roofing Workers</a:t>
            </a:r>
            <a:endParaRPr b="0" lang="en-US" sz="2000" spc="-1" strike="noStrike">
              <a:solidFill>
                <a:srgbClr val="000000"/>
              </a:solidFill>
              <a:latin typeface="Arial"/>
            </a:endParaRPr>
          </a:p>
          <a:p>
            <a:pPr marL="343080" indent="-34308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Site Workers</a:t>
            </a:r>
            <a:endParaRPr b="0" lang="en-US" sz="2000" spc="-1" strike="noStrike">
              <a:solidFill>
                <a:srgbClr val="000000"/>
              </a:solidFill>
              <a:latin typeface="Arial"/>
            </a:endParaRPr>
          </a:p>
          <a:p>
            <a:pPr marL="343080" indent="-34308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Concrete Workers</a:t>
            </a:r>
            <a:endParaRPr b="0" lang="en-US" sz="2000" spc="-1" strike="noStrike">
              <a:solidFill>
                <a:srgbClr val="000000"/>
              </a:solidFill>
              <a:latin typeface="Arial"/>
            </a:endParaRPr>
          </a:p>
          <a:p>
            <a:pPr marL="343080" indent="-34308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Road Workers</a:t>
            </a:r>
            <a:endParaRPr b="0" lang="en-US" sz="2000" spc="-1" strike="noStrike">
              <a:solidFill>
                <a:srgbClr val="000000"/>
              </a:solidFill>
              <a:latin typeface="Arial"/>
            </a:endParaRPr>
          </a:p>
          <a:p>
            <a:pPr marL="343080" indent="-343080">
              <a:lnSpc>
                <a:spcPct val="9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Landscaping Workers</a:t>
            </a: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56" name="Picture 4" descr="Picture 3"/>
          <p:cNvPicPr/>
          <p:nvPr/>
        </p:nvPicPr>
        <p:blipFill>
          <a:blip r:embed="rId1"/>
          <a:stretch/>
        </p:blipFill>
        <p:spPr>
          <a:xfrm>
            <a:off x="4495680" y="2057400"/>
            <a:ext cx="3726000" cy="3152880"/>
          </a:xfrm>
          <a:prstGeom prst="rect">
            <a:avLst/>
          </a:prstGeom>
          <a:ln w="0">
            <a:noFill/>
          </a:ln>
        </p:spPr>
      </p:pic>
      <p:sp>
        <p:nvSpPr>
          <p:cNvPr id="57"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219454-094E-43F7-AC93-DB4807209FA0}"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0" spc="-1" strike="noStrike">
                <a:solidFill>
                  <a:srgbClr val="ffff00"/>
                </a:solidFill>
                <a:latin typeface="Arial"/>
              </a:rPr>
              <a:t>Construction trades affected</a:t>
            </a:r>
            <a:endParaRPr b="0" lang="en-US" sz="5000" spc="-1" strike="noStrike">
              <a:solidFill>
                <a:srgbClr val="000000"/>
              </a:solidFill>
              <a:latin typeface="Arial"/>
            </a:endParaRPr>
          </a:p>
        </p:txBody>
      </p:sp>
      <p:sp>
        <p:nvSpPr>
          <p:cNvPr id="59" name="Rectangle 3"/>
          <p:cNvSpPr/>
          <p:nvPr/>
        </p:nvSpPr>
        <p:spPr>
          <a:xfrm>
            <a:off x="990720" y="1905120"/>
            <a:ext cx="6933960" cy="825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Other Workers w/ high  exposure to heat</a:t>
            </a:r>
            <a:endParaRPr b="0" lang="en-US" sz="2400" spc="-1" strike="noStrike">
              <a:solidFill>
                <a:srgbClr val="000000"/>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Arial"/>
            </a:endParaRPr>
          </a:p>
        </p:txBody>
      </p:sp>
      <p:sp>
        <p:nvSpPr>
          <p:cNvPr id="60" name="Rectangle 5"/>
          <p:cNvSpPr/>
          <p:nvPr/>
        </p:nvSpPr>
        <p:spPr>
          <a:xfrm>
            <a:off x="5632200" y="5208480"/>
            <a:ext cx="348624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http://www.coloribus.com/focus/catchy-pain-relief-ads/11461905/</a:t>
            </a:r>
            <a:endParaRPr b="0" lang="en-US" sz="800" spc="-1" strike="noStrike">
              <a:solidFill>
                <a:srgbClr val="000000"/>
              </a:solidFill>
              <a:latin typeface="Arial"/>
            </a:endParaRPr>
          </a:p>
        </p:txBody>
      </p:sp>
      <p:pic>
        <p:nvPicPr>
          <p:cNvPr id="61" name="Picture 8" descr=""/>
          <p:cNvPicPr/>
          <p:nvPr/>
        </p:nvPicPr>
        <p:blipFill>
          <a:blip r:embed="rId1"/>
          <a:stretch/>
        </p:blipFill>
        <p:spPr>
          <a:xfrm>
            <a:off x="1143000" y="2743200"/>
            <a:ext cx="2476440" cy="1847880"/>
          </a:xfrm>
          <a:prstGeom prst="rect">
            <a:avLst/>
          </a:prstGeom>
          <a:ln w="0">
            <a:noFill/>
          </a:ln>
        </p:spPr>
      </p:pic>
      <p:pic>
        <p:nvPicPr>
          <p:cNvPr id="62" name="Picture 9" descr=""/>
          <p:cNvPicPr/>
          <p:nvPr/>
        </p:nvPicPr>
        <p:blipFill>
          <a:blip r:embed="rId2"/>
          <a:stretch/>
        </p:blipFill>
        <p:spPr>
          <a:xfrm>
            <a:off x="3733920" y="2743200"/>
            <a:ext cx="1685880" cy="2714760"/>
          </a:xfrm>
          <a:prstGeom prst="rect">
            <a:avLst/>
          </a:prstGeom>
          <a:ln w="0">
            <a:noFill/>
          </a:ln>
        </p:spPr>
      </p:pic>
      <p:pic>
        <p:nvPicPr>
          <p:cNvPr id="63" name="Picture 10" descr=""/>
          <p:cNvPicPr/>
          <p:nvPr/>
        </p:nvPicPr>
        <p:blipFill>
          <a:blip r:embed="rId3"/>
          <a:stretch/>
        </p:blipFill>
        <p:spPr>
          <a:xfrm>
            <a:off x="5562720" y="2743200"/>
            <a:ext cx="2609640" cy="1752480"/>
          </a:xfrm>
          <a:prstGeom prst="rect">
            <a:avLst/>
          </a:prstGeom>
          <a:ln w="0">
            <a:noFill/>
          </a:ln>
        </p:spPr>
      </p:pic>
      <p:sp>
        <p:nvSpPr>
          <p:cNvPr id="64" name="Rectangle 11"/>
          <p:cNvSpPr/>
          <p:nvPr/>
        </p:nvSpPr>
        <p:spPr>
          <a:xfrm>
            <a:off x="424080" y="4632480"/>
            <a:ext cx="32486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Wood structure worker</a:t>
            </a:r>
            <a:endParaRPr b="0" lang="en-US" sz="2400" spc="-1" strike="noStrike">
              <a:solidFill>
                <a:srgbClr val="000000"/>
              </a:solidFill>
              <a:latin typeface="Arial"/>
            </a:endParaRPr>
          </a:p>
        </p:txBody>
      </p:sp>
      <p:sp>
        <p:nvSpPr>
          <p:cNvPr id="65" name="Rectangle 12"/>
          <p:cNvSpPr/>
          <p:nvPr/>
        </p:nvSpPr>
        <p:spPr>
          <a:xfrm>
            <a:off x="3214080" y="5457960"/>
            <a:ext cx="32652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Steel Structure Worker</a:t>
            </a:r>
            <a:endParaRPr b="0" lang="en-US" sz="2400" spc="-1" strike="noStrike">
              <a:solidFill>
                <a:srgbClr val="000000"/>
              </a:solidFill>
              <a:latin typeface="Arial"/>
            </a:endParaRPr>
          </a:p>
        </p:txBody>
      </p:sp>
      <p:sp>
        <p:nvSpPr>
          <p:cNvPr id="66" name="Rectangle 13"/>
          <p:cNvSpPr/>
          <p:nvPr/>
        </p:nvSpPr>
        <p:spPr>
          <a:xfrm>
            <a:off x="5808240" y="4446720"/>
            <a:ext cx="282348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Signal person and </a:t>
            </a:r>
            <a:endParaRPr b="0" lang="en-US" sz="2400" spc="-1" strike="noStrike">
              <a:solidFill>
                <a:srgbClr val="000000"/>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equipment operator</a:t>
            </a:r>
            <a:endParaRPr b="0" lang="en-US" sz="2400" spc="-1" strike="noStrike">
              <a:solidFill>
                <a:srgbClr val="000000"/>
              </a:solidFill>
              <a:latin typeface="Arial"/>
            </a:endParaRPr>
          </a:p>
        </p:txBody>
      </p:sp>
      <p:sp>
        <p:nvSpPr>
          <p:cNvPr id="67" name="Rectangle 14"/>
          <p:cNvSpPr/>
          <p:nvPr/>
        </p:nvSpPr>
        <p:spPr>
          <a:xfrm>
            <a:off x="977760" y="5315040"/>
            <a:ext cx="252144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http://crooksandliars.com/node/37255/print/</a:t>
            </a:r>
            <a:endParaRPr b="0" lang="en-US" sz="800" spc="-1" strike="noStrike">
              <a:solidFill>
                <a:srgbClr val="000000"/>
              </a:solidFill>
              <a:latin typeface="Arial"/>
            </a:endParaRPr>
          </a:p>
        </p:txBody>
      </p:sp>
      <p:sp>
        <p:nvSpPr>
          <p:cNvPr id="68" name="Rectangle 15"/>
          <p:cNvSpPr/>
          <p:nvPr/>
        </p:nvSpPr>
        <p:spPr>
          <a:xfrm>
            <a:off x="2518200" y="5867280"/>
            <a:ext cx="423612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http://jobs.ezinemark.com/most-dangerous-jobs-in-the-world-77361e690ac6.html/</a:t>
            </a:r>
            <a:endParaRPr b="0" lang="en-US" sz="800" spc="-1" strike="noStrike">
              <a:solidFill>
                <a:srgbClr val="000000"/>
              </a:solidFill>
              <a:latin typeface="Arial"/>
            </a:endParaRPr>
          </a:p>
        </p:txBody>
      </p:sp>
      <p:sp>
        <p:nvSpPr>
          <p:cNvPr id="69"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9D4CF09-FB8C-440E-A1DB-F8995976D619}"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200" spc="-1" strike="noStrike">
                <a:solidFill>
                  <a:srgbClr val="ffff00"/>
                </a:solidFill>
                <a:latin typeface="Arial"/>
              </a:rPr>
              <a:t>Types of Heat-Related Disorders</a:t>
            </a:r>
            <a:endParaRPr b="0" lang="en-US" sz="4200" spc="-1" strike="noStrike">
              <a:solidFill>
                <a:srgbClr val="000000"/>
              </a:solidFill>
              <a:latin typeface="Arial"/>
            </a:endParaRPr>
          </a:p>
        </p:txBody>
      </p:sp>
      <p:sp>
        <p:nvSpPr>
          <p:cNvPr id="71" name="PlaceHolder 2"/>
          <p:cNvSpPr>
            <a:spLocks noGrp="1"/>
          </p:cNvSpPr>
          <p:nvPr>
            <p:ph/>
          </p:nvPr>
        </p:nvSpPr>
        <p:spPr>
          <a:xfrm>
            <a:off x="685800" y="1981080"/>
            <a:ext cx="7772400" cy="4114800"/>
          </a:xfrm>
          <a:prstGeom prst="rect">
            <a:avLst/>
          </a:prstGeom>
          <a:noFill/>
          <a:ln w="0">
            <a:noFill/>
          </a:ln>
        </p:spPr>
        <p:txBody>
          <a:bodyPr anchor="t">
            <a:normAutofit/>
          </a:bodyPr>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Dehydration</a:t>
            </a:r>
            <a:endParaRPr b="0" lang="en-US" sz="2400" spc="-1" strike="noStrike">
              <a:solidFill>
                <a:srgbClr val="000000"/>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Sunburn</a:t>
            </a:r>
            <a:endParaRPr b="0" lang="en-US" sz="2400" spc="-1" strike="noStrike">
              <a:solidFill>
                <a:srgbClr val="000000"/>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Heat Rash</a:t>
            </a:r>
            <a:endParaRPr b="0" lang="en-US" sz="2400" spc="-1" strike="noStrike">
              <a:solidFill>
                <a:srgbClr val="000000"/>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Heat Exhaustion</a:t>
            </a:r>
            <a:endParaRPr b="0" lang="en-US" sz="2400" spc="-1" strike="noStrike">
              <a:solidFill>
                <a:srgbClr val="000000"/>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Heat Cramps</a:t>
            </a:r>
            <a:endParaRPr b="0" lang="en-US" sz="2400" spc="-1" strike="noStrike">
              <a:solidFill>
                <a:srgbClr val="000000"/>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Heat Syncope</a:t>
            </a:r>
            <a:endParaRPr b="0" lang="en-US" sz="2400" spc="-1" strike="noStrike">
              <a:solidFill>
                <a:srgbClr val="000000"/>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Heat Stroke</a:t>
            </a:r>
            <a:endParaRPr b="0" lang="en-US" sz="2400" spc="-1" strike="noStrike">
              <a:solidFill>
                <a:srgbClr val="000000"/>
              </a:solidFill>
              <a:latin typeface="Arial"/>
            </a:endParaRPr>
          </a:p>
        </p:txBody>
      </p:sp>
      <p:sp>
        <p:nvSpPr>
          <p:cNvPr id="72"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F1361EE-65A9-4384-9902-CFF01A03D873}"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Dehydration</a:t>
            </a:r>
            <a:endParaRPr b="0" lang="en-US" sz="5400" spc="-1" strike="noStrike">
              <a:solidFill>
                <a:srgbClr val="000000"/>
              </a:solidFill>
              <a:latin typeface="Arial"/>
            </a:endParaRPr>
          </a:p>
        </p:txBody>
      </p:sp>
      <p:sp>
        <p:nvSpPr>
          <p:cNvPr id="74" name="PlaceHolder 2"/>
          <p:cNvSpPr>
            <a:spLocks noGrp="1"/>
          </p:cNvSpPr>
          <p:nvPr>
            <p:ph/>
          </p:nvPr>
        </p:nvSpPr>
        <p:spPr>
          <a:xfrm>
            <a:off x="75960" y="1523880"/>
            <a:ext cx="4800600" cy="4724640"/>
          </a:xfrm>
          <a:prstGeom prst="rect">
            <a:avLst/>
          </a:prstGeom>
          <a:noFill/>
          <a:ln w="0">
            <a:noFill/>
          </a:ln>
        </p:spPr>
        <p:txBody>
          <a:bodyPr anchor="t">
            <a:normAutofit fontScale="96000"/>
          </a:bodyPr>
          <a:p>
            <a:pPr marL="329040" indent="0">
              <a:lnSpc>
                <a:spcPct val="80000"/>
              </a:lnSpc>
              <a:spcBef>
                <a:spcPts val="2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Symptom</a:t>
            </a:r>
            <a:r>
              <a:rPr b="0" lang="en-US" sz="800" spc="-1" strike="noStrike">
                <a:solidFill>
                  <a:srgbClr val="ffffff"/>
                </a:solidFill>
                <a:latin typeface="Arial"/>
              </a:rPr>
              <a:t>:</a:t>
            </a:r>
            <a:endParaRPr b="0" lang="en-US" sz="800" spc="-1" strike="noStrike">
              <a:solidFill>
                <a:srgbClr val="000000"/>
              </a:solidFill>
              <a:latin typeface="Arial"/>
            </a:endParaRPr>
          </a:p>
          <a:p>
            <a:pPr marL="32904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Headache, muscle cramps, sudden exposure of visual snow, decreased blood pressure, dizzy and faint while standing up, unconsciousness or even death.</a:t>
            </a:r>
            <a:endParaRPr b="0" lang="en-US" sz="2000" spc="-1" strike="noStrike">
              <a:solidFill>
                <a:srgbClr val="000000"/>
              </a:solidFill>
              <a:latin typeface="Arial"/>
            </a:endParaRPr>
          </a:p>
          <a:p>
            <a:pPr marL="32904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Causes</a:t>
            </a:r>
            <a:r>
              <a:rPr b="0" lang="en-US" sz="2000" spc="-1" strike="noStrike">
                <a:solidFill>
                  <a:srgbClr val="ffffff"/>
                </a:solidFill>
                <a:latin typeface="Arial"/>
              </a:rPr>
              <a:t>:</a:t>
            </a:r>
            <a:endParaRPr b="0" lang="en-US" sz="2000" spc="-1" strike="noStrike">
              <a:solidFill>
                <a:srgbClr val="000000"/>
              </a:solidFill>
              <a:latin typeface="Arial"/>
            </a:endParaRPr>
          </a:p>
          <a:p>
            <a:pPr marL="32904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fffff"/>
                </a:solidFill>
                <a:latin typeface="Arial"/>
              </a:rPr>
              <a:t>Rapid lose of water within a short period. </a:t>
            </a:r>
            <a:endParaRPr b="0" lang="en-US" sz="2000" spc="-1" strike="noStrike">
              <a:solidFill>
                <a:srgbClr val="000000"/>
              </a:solidFill>
              <a:latin typeface="Arial"/>
            </a:endParaRPr>
          </a:p>
          <a:p>
            <a:pPr marL="329040" indent="-32904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Losing over 2% of the normal water volume can cause thirst and discomfort, while losing </a:t>
            </a:r>
            <a:endParaRPr b="0" lang="en-US" sz="2000" spc="-1" strike="noStrike">
              <a:solidFill>
                <a:srgbClr val="000000"/>
              </a:solidFill>
              <a:latin typeface="Arial"/>
            </a:endParaRPr>
          </a:p>
          <a:p>
            <a:pPr marL="329040" indent="-32904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5%-6% will result in sleepiness, nausea, paresthesia. </a:t>
            </a:r>
            <a:endParaRPr b="0" lang="en-US" sz="2000" spc="-1" strike="noStrike">
              <a:solidFill>
                <a:srgbClr val="000000"/>
              </a:solidFill>
              <a:latin typeface="Arial"/>
            </a:endParaRPr>
          </a:p>
          <a:p>
            <a:pPr marL="329040" indent="-32904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10%-15%, will result muscle spastic, dim vision and delirium, </a:t>
            </a:r>
            <a:endParaRPr b="0" lang="en-US" sz="2000" spc="-1" strike="noStrike">
              <a:solidFill>
                <a:srgbClr val="000000"/>
              </a:solidFill>
              <a:latin typeface="Arial"/>
            </a:endParaRPr>
          </a:p>
          <a:p>
            <a:pPr marL="329040" indent="-32904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over 15%, it is life threatening and should be avoided</a:t>
            </a:r>
            <a:endParaRPr b="0" lang="en-US" sz="2000" spc="-1" strike="noStrike">
              <a:solidFill>
                <a:srgbClr val="000000"/>
              </a:solidFill>
              <a:latin typeface="Arial"/>
            </a:endParaRPr>
          </a:p>
          <a:p>
            <a:pPr marL="32904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75" name="Picture 6" descr=""/>
          <p:cNvPicPr/>
          <p:nvPr/>
        </p:nvPicPr>
        <p:blipFill>
          <a:blip r:embed="rId1"/>
          <a:stretch/>
        </p:blipFill>
        <p:spPr>
          <a:xfrm>
            <a:off x="4952880" y="1905120"/>
            <a:ext cx="3962520" cy="2695320"/>
          </a:xfrm>
          <a:prstGeom prst="rect">
            <a:avLst/>
          </a:prstGeom>
          <a:ln w="0">
            <a:noFill/>
          </a:ln>
        </p:spPr>
      </p:pic>
      <p:sp>
        <p:nvSpPr>
          <p:cNvPr id="76"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3FB63C9-9764-4FDE-B6A1-0CEDFD2F6410}"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Dehydration</a:t>
            </a:r>
            <a:endParaRPr b="0" lang="en-US" sz="5400" spc="-1" strike="noStrike">
              <a:solidFill>
                <a:srgbClr val="000000"/>
              </a:solidFill>
              <a:latin typeface="Arial"/>
            </a:endParaRPr>
          </a:p>
        </p:txBody>
      </p:sp>
      <p:sp>
        <p:nvSpPr>
          <p:cNvPr id="78" name="PlaceHolder 2"/>
          <p:cNvSpPr>
            <a:spLocks noGrp="1"/>
          </p:cNvSpPr>
          <p:nvPr>
            <p:ph/>
          </p:nvPr>
        </p:nvSpPr>
        <p:spPr>
          <a:xfrm>
            <a:off x="380520" y="1904760"/>
            <a:ext cx="4496040" cy="4343400"/>
          </a:xfrm>
          <a:prstGeom prst="rect">
            <a:avLst/>
          </a:prstGeom>
          <a:noFill/>
          <a:ln w="0">
            <a:noFill/>
          </a:ln>
        </p:spPr>
        <p:txBody>
          <a:bodyPr anchor="t">
            <a:normAutofit/>
          </a:bodyPr>
          <a:p>
            <a:pPr marL="343080" indent="0">
              <a:lnSpc>
                <a:spcPct val="8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Prevention tips:</a:t>
            </a:r>
            <a:endParaRPr b="0" lang="en-US" sz="24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Replenish Fluids and Electrolyte Levels</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Drink Sufficient Amount of Water Regularly (About 1 cup every 15 minutes) </a:t>
            </a:r>
            <a:endParaRPr b="0" lang="en-US" sz="2000" spc="-1" strike="noStrike">
              <a:solidFill>
                <a:srgbClr val="000000"/>
              </a:solidFill>
              <a:latin typeface="Arial"/>
            </a:endParaRPr>
          </a:p>
          <a:p>
            <a:pPr marL="343080" indent="-34308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If the urine is only lightly colored or colorless, chances are that dehydration is not occurring; if urine is deeply colored or urination occurs only after many hours or not at all, water intake may not be adequate to maintain proper hydration </a:t>
            </a:r>
            <a:endParaRPr b="0" lang="en-US" sz="2000" spc="-1" strike="noStrike">
              <a:solidFill>
                <a:srgbClr val="000000"/>
              </a:solidFill>
              <a:latin typeface="Arial"/>
            </a:endParaRPr>
          </a:p>
          <a:p>
            <a:pPr marL="343080" indent="-343080">
              <a:lnSpc>
                <a:spcPct val="80000"/>
              </a:lnSpc>
              <a:spcBef>
                <a:spcPts val="2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www.wikipedia.com</a:t>
            </a:r>
            <a:endParaRPr b="0" lang="en-US" sz="800" spc="-1" strike="noStrike">
              <a:solidFill>
                <a:srgbClr val="000000"/>
              </a:solidFill>
              <a:latin typeface="Arial"/>
            </a:endParaRPr>
          </a:p>
          <a:p>
            <a:pPr marL="343080" indent="0">
              <a:lnSpc>
                <a:spcPct val="80000"/>
              </a:lnSpc>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000000"/>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Arial"/>
            </a:endParaRPr>
          </a:p>
        </p:txBody>
      </p:sp>
      <p:pic>
        <p:nvPicPr>
          <p:cNvPr id="79" name="Picture 4" descr=""/>
          <p:cNvPicPr/>
          <p:nvPr/>
        </p:nvPicPr>
        <p:blipFill>
          <a:blip r:embed="rId1"/>
          <a:stretch/>
        </p:blipFill>
        <p:spPr>
          <a:xfrm>
            <a:off x="4952880" y="1905120"/>
            <a:ext cx="3962520" cy="2695320"/>
          </a:xfrm>
          <a:prstGeom prst="rect">
            <a:avLst/>
          </a:prstGeom>
          <a:ln w="0">
            <a:noFill/>
          </a:ln>
        </p:spPr>
      </p:pic>
      <p:sp>
        <p:nvSpPr>
          <p:cNvPr id="80"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FAC28B1-D47C-4DB2-B56A-8A5668858817}"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656</TotalTime>
  <Application>LibreOffice/7.5.2.2$MacOSX_X86_64 LibreOffice_project/53bb9681a964705cf672590721dbc85eb4d0c3a2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2010-04-08T19:27:04Z</dcterms:created>
  <dc:creator>Devon Toohey</dc:creator>
  <dc:description/>
  <dc:language>en-US</dc:language>
  <cp:lastModifiedBy>Jimmie</cp:lastModifiedBy>
  <dcterms:modified xsi:type="dcterms:W3CDTF">2013-03-24T18:03:08Z</dcterms:modified>
  <cp:revision>47</cp:revision>
  <dc:subject/>
  <dc:title>Heat</dc:title>
</cp:coreProperties>
</file>