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71" r:id="rId5"/>
    <p:sldId id="272" r:id="rId6"/>
    <p:sldId id="285" r:id="rId7"/>
    <p:sldId id="278" r:id="rId8"/>
    <p:sldId id="279" r:id="rId9"/>
    <p:sldId id="260" r:id="rId10"/>
    <p:sldId id="261" r:id="rId11"/>
    <p:sldId id="273" r:id="rId12"/>
    <p:sldId id="280" r:id="rId13"/>
    <p:sldId id="281" r:id="rId14"/>
    <p:sldId id="282" r:id="rId15"/>
    <p:sldId id="284" r:id="rId16"/>
    <p:sldId id="262" r:id="rId17"/>
    <p:sldId id="270" r:id="rId18"/>
    <p:sldId id="276" r:id="rId19"/>
    <p:sldId id="283" r:id="rId20"/>
    <p:sldId id="277" r:id="rId21"/>
    <p:sldId id="286" r:id="rId22"/>
    <p:sldId id="263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1" autoAdjust="0"/>
    <p:restoredTop sz="90935" autoAdjust="0"/>
  </p:normalViewPr>
  <p:slideViewPr>
    <p:cSldViewPr>
      <p:cViewPr>
        <p:scale>
          <a:sx n="50" d="100"/>
          <a:sy n="50" d="100"/>
        </p:scale>
        <p:origin x="-6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F87D28D-DF0E-4CE7-B06D-D3CC0F5B38D5}" type="datetimeFigureOut">
              <a:rPr lang="en-US"/>
              <a:pPr>
                <a:defRPr/>
              </a:pPr>
              <a:t>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A349381-7B58-4050-A7C2-CC937D06D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81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03325-82E2-49A6-9424-B6DC000700CF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119A8-C768-4A3F-9A0B-8A07114AC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119A8-C768-4A3F-9A0B-8A07114ACE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61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119A8-C768-4A3F-9A0B-8A07114ACE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61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119A8-C768-4A3F-9A0B-8A07114ACEF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08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119A8-C768-4A3F-9A0B-8A07114ACEF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82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AC0D9-20AC-414B-B5EE-73080AF4B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F3BDA-B18B-4EDB-9605-8669A0C4E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7DAA1-5052-42F0-AA19-6C30144BF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5FD72-35D1-4D15-A772-CBE9BF7BE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E6D16-1B88-4A8D-ADDB-7D76D98CA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857A-6FA3-4E51-8D4C-E9717B5E8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E1F92-0289-4D04-9954-978FA4424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BA7ED-E29F-4476-9492-DC2AA442B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2425C-504E-47F5-84F3-7E8E798F5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7E878-53D8-446B-9759-86DC2A355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5BB46-209A-4CE8-8B67-72D3275BF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F952E1CC-6C18-4154-9B74-83D8C2981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FF00"/>
                </a:solidFill>
                <a:latin typeface="Arial" charset="0"/>
              </a:rPr>
              <a:t>Hand Trucks</a:t>
            </a:r>
          </a:p>
        </p:txBody>
      </p:sp>
      <p:pic>
        <p:nvPicPr>
          <p:cNvPr id="205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4900" y="1371600"/>
            <a:ext cx="6934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2286000" y="5334000"/>
            <a:ext cx="457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Assortment of Heavy Duty Hand Trucks: These durable, yet lightweight hand trucks are built to handle loads of up to 600 lbs. </a:t>
            </a:r>
          </a:p>
        </p:txBody>
      </p:sp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1074738" y="6324600"/>
            <a:ext cx="6629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Source: Wheeled Hand Truck." </a:t>
            </a:r>
            <a:r>
              <a:rPr lang="en-US" sz="800" i="1"/>
              <a:t>HandTrucks.com, the leading source for Hand Trucks, Utility Carts, Dollies, Hand Truck Wheels and Pallet Jacks</a:t>
            </a:r>
            <a:r>
              <a:rPr lang="en-US" sz="800"/>
              <a:t>. Web. 12 Apr 2011. &lt;http://www.handtrucks.com/&gt;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AC0D9-20AC-414B-B5EE-73080AF4BC1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</a:rPr>
              <a:t>OSHA Regulations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The OSHA regulations do not specifically mention the use of hand trucks.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Powered hand trucks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077200" cy="41148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ost dangerous kind of hand truck.</a:t>
            </a: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perators must be trained to use them.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Potential for back injuries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strains, sprains and contusions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if </a:t>
            </a:r>
            <a:r>
              <a:rPr lang="en-US" sz="2400" dirty="0">
                <a:solidFill>
                  <a:schemeClr val="bg1"/>
                </a:solidFill>
                <a:latin typeface="Arial" charset="0"/>
              </a:rPr>
              <a:t>used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incorrectly due to capacity to handle and lift bigger loads.</a:t>
            </a: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When an individual is descending along a decline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the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load has the potential to get away from the hand truck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operator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This places additional stress on the operator to restrain the truck and control the rate of descent. </a:t>
            </a:r>
          </a:p>
          <a:p>
            <a:pPr marL="0" indent="0">
              <a:buFontTx/>
              <a:buNone/>
              <a:defRPr/>
            </a:pP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buFontTx/>
              <a:buNone/>
              <a:defRPr/>
            </a:pPr>
            <a:endParaRPr lang="en-US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en-US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Source: Materials Handling and Storage Preparation." </a:t>
            </a:r>
            <a:r>
              <a:rPr lang="en-US" sz="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awdc.net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N.p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n.d.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Web. 12 Apr 2011. 			  	&lt;http://www.awdc.net/awdc_files/file/OSHA-Lessons/37_Materials_Handling_and_Storage.pdf&gt;.</a:t>
            </a:r>
          </a:p>
          <a:p>
            <a:pPr marL="0" indent="0">
              <a:buFontTx/>
              <a:buNone/>
              <a:defRPr/>
            </a:pPr>
            <a:endParaRPr lang="en-US" sz="2400" dirty="0" smtClean="0">
              <a:solidFill>
                <a:schemeClr val="bg1"/>
              </a:solidFill>
              <a:latin typeface="Arial" charset="0"/>
            </a:endParaRPr>
          </a:p>
          <a:p>
            <a:pPr marL="0" indent="0">
              <a:buFontTx/>
              <a:buNone/>
              <a:defRPr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52450" y="4419600"/>
            <a:ext cx="7772400" cy="1143000"/>
          </a:xfrm>
        </p:spPr>
        <p:txBody>
          <a:bodyPr/>
          <a:lstStyle/>
          <a:p>
            <a:r>
              <a:rPr lang="en-US" sz="1600" smtClean="0">
                <a:solidFill>
                  <a:schemeClr val="bg1"/>
                </a:solidFill>
                <a:latin typeface="Arial" charset="0"/>
                <a:cs typeface="Arial" charset="0"/>
              </a:rPr>
              <a:t>Powered Stair Climbing Hand truck</a:t>
            </a:r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762000"/>
            <a:ext cx="38481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Box 1"/>
          <p:cNvSpPr txBox="1">
            <a:spLocks noChangeArrowheads="1"/>
          </p:cNvSpPr>
          <p:nvPr/>
        </p:nvSpPr>
        <p:spPr bwMode="auto">
          <a:xfrm>
            <a:off x="1371600" y="6172200"/>
            <a:ext cx="601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800"/>
          </a:p>
          <a:p>
            <a:r>
              <a:rPr lang="en-US" sz="800"/>
              <a:t>Source: “Powered Hand Truck." </a:t>
            </a:r>
            <a:r>
              <a:rPr lang="en-US" sz="800" i="1"/>
              <a:t>HandTrucks.com, the leading source for Hand Trucks, Utility Carts, Dollies, Hand Truck Wheels and Pallet Jacks</a:t>
            </a:r>
            <a:r>
              <a:rPr lang="en-US" sz="800"/>
              <a:t>. Web. 12 Apr 2011. &lt;http://www.handtrucks.com/&gt;</a:t>
            </a:r>
          </a:p>
          <a:p>
            <a:endParaRPr lang="en-US" sz="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Safe Work Practices: </a:t>
            </a:r>
            <a:b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Powered Hand Trucks</a:t>
            </a:r>
            <a:endParaRPr lang="en-US" b="1" smtClean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Things to keep in mind when using powered hand trucks: </a:t>
            </a:r>
          </a:p>
          <a:p>
            <a:pPr marL="0" indent="0">
              <a:buFontTx/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Never operate a powered truck with wet or greasy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hands.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Always keep a hand on the handle and face the direction of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travel.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Enter elevators by backing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in.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Stay alert for pedestrians and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obstructions.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Stop at intersections to avoid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collisions.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Never ride or permit others to ride on the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truck.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FontTx/>
              <a:buNone/>
              <a:defRPr/>
            </a:pP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marL="0" indent="0">
              <a:buFontTx/>
              <a:buNone/>
              <a:defRPr/>
            </a:pP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Source: Safety Meeting Presentation HAND TRUCK SAFETY." </a:t>
            </a:r>
            <a:r>
              <a:rPr lang="en-US" sz="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ncsu.edu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N.p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n.d.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Web. 12 Apr 2011. 		 	&lt;http://www.ncsu.edu/ehs/www99/right/training/meeting/handtruc.html&gt;. 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Arial" charset="0"/>
              </a:rPr>
              <a:t>General Safety Practices</a:t>
            </a:r>
            <a:endParaRPr lang="en-US" b="1" smtClean="0">
              <a:solidFill>
                <a:srgbClr val="FFFF00"/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2863" y="2057400"/>
            <a:ext cx="3609975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Personal Protective Equipment Requirements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/>
          <a:p>
            <a:pPr marL="342900" indent="-342900" algn="l"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Always wear gloves to protect hands from getting caught in between the handles and nearby objects/structures.  Gloves also help secure a stronger grip and thus help decrease the chances of the hand truck slipping underneath the hands.</a:t>
            </a:r>
          </a:p>
          <a:p>
            <a:pPr marL="342900" indent="-342900" algn="l"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Wear proper shoes. No open-toed shoes should be worn when operating a hand truck. This reduces risk of toe injury in the event a load or the hand truck itself were to fall on top of the feet.</a:t>
            </a:r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2286000" y="6273800"/>
            <a:ext cx="4572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800">
              <a:cs typeface="Arial" charset="0"/>
            </a:endParaRPr>
          </a:p>
          <a:p>
            <a:r>
              <a:rPr lang="en-US" sz="800">
                <a:cs typeface="Arial" charset="0"/>
              </a:rPr>
              <a:t>Source: Materials Handling and Storage Preparation." </a:t>
            </a:r>
            <a:r>
              <a:rPr lang="en-US" sz="800" i="1">
                <a:cs typeface="Arial" charset="0"/>
              </a:rPr>
              <a:t>awdc.net</a:t>
            </a:r>
            <a:r>
              <a:rPr lang="en-US" sz="800">
                <a:cs typeface="Arial" charset="0"/>
              </a:rPr>
              <a:t>. N.p., n.d. Web. 12 Apr 2011. &lt;http://www.awdc.net/awdc_files/file/OSHA-Lessons/37_Materials_Handling_and_Storage.pdf&gt;.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AC0D9-20AC-414B-B5EE-73080AF4BC1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</a:rPr>
              <a:t>General Safety Practices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Size up the load to  be moved.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Devise a clear path for moving the hand truck.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Work in teams in congested areas.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Check load positioning, angle, stability.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Make sure tires are inflated.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Use a hand truck that is appropriate for the job and the load to be carried.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When stacking items on the truck, keep the heaviest load on the bottom to lower the center of gravity.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Balance the load forward on the axle of the hand truck, so the handle will not carry the weight.</a:t>
            </a:r>
          </a:p>
          <a:p>
            <a:pPr marL="0" indent="0" eaLnBrk="1" hangingPunct="1">
              <a:buFontTx/>
              <a:buNone/>
              <a:defRPr/>
            </a:pPr>
            <a:endParaRPr lang="en-US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Source: Safety </a:t>
            </a: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Meeting Presentation HAND TRUCK SAFETY." </a:t>
            </a:r>
            <a:r>
              <a:rPr lang="en-US" sz="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ncsu.edu</a:t>
            </a: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N.p</a:t>
            </a: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n.d.</a:t>
            </a: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Web. 12 Apr 2011. 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 	&lt;</a:t>
            </a: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http://www.ncsu.edu/ehs/www99/right/training/meeting/handtruc.html&gt;. </a:t>
            </a:r>
            <a:endParaRPr lang="en-US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-7938" y="457200"/>
            <a:ext cx="9144001" cy="1295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Safe Work Practices: </a:t>
            </a:r>
            <a:br>
              <a:rPr lang="en-US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Two and Four-wheeled Hand Trucks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41148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Follow proper lifting techniques to place the load on the hand truck.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Place the heaviest objects on the bottom.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Do not lift heavy items to place them on the hand truck, but rather slip the lip of the hand truck under the load.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Position the load so it rests on the axles so the weight will be carried by the truck and not the handles.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Make sure the load will not slip, shift or fall. This may require securing it to the truck.</a:t>
            </a:r>
          </a:p>
          <a:p>
            <a:pPr marL="0" indent="0">
              <a:buFontTx/>
              <a:buNone/>
              <a:defRPr/>
            </a:pPr>
            <a:endParaRPr lang="en-US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buFontTx/>
              <a:buNone/>
              <a:defRPr/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Source: Safety Meeting Presentation HAND TRUCK SAFETY." </a:t>
            </a:r>
            <a:r>
              <a:rPr lang="en-US" sz="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ncsu.edu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N.p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n.d.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Web. 12 Apr 2011. 		 	&lt;http://www.ncsu.edu/ehs/www99/right/training/meeting/handtruc.html&gt;. </a:t>
            </a:r>
          </a:p>
          <a:p>
            <a:pPr>
              <a:defRPr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endParaRPr lang="en-US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Never stack items so high so visibility will be impeded.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When carrying multiple boxes side by side, attempt to stagger them to “lock in” the boxes.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 sure the items to be transported on the hand truck are sturdy enough to be moved in this manner.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Secure any bulky, awkward or delicate objects to the truck.</a:t>
            </a:r>
          </a:p>
          <a:p>
            <a:pPr marL="0" indent="0">
              <a:buFontTx/>
              <a:buNone/>
              <a:defRPr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marL="0" indent="0">
              <a:buFontTx/>
              <a:buNone/>
              <a:defRPr/>
            </a:pP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en-US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Source</a:t>
            </a: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Safety Meeting Presentation HAND TRUCK SAFETY." </a:t>
            </a:r>
            <a:r>
              <a:rPr lang="en-US" sz="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ncsu.edu</a:t>
            </a: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N.p</a:t>
            </a: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n.d.</a:t>
            </a: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Web. 12 Apr 2011. 		 	&lt;http://www.ncsu.edu/ehs/www99/right/training/meeting/handtruc.html&gt;. </a:t>
            </a:r>
          </a:p>
          <a:p>
            <a:pPr marL="0" indent="0">
              <a:buFontTx/>
              <a:buNone/>
              <a:defRPr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772400" cy="4114800"/>
          </a:xfrm>
        </p:spPr>
        <p:txBody>
          <a:bodyPr/>
          <a:lstStyle/>
          <a:p>
            <a:endParaRPr lang="en-US" dirty="0" smtClean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13997"/>
            <a:ext cx="313471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28600"/>
            <a:ext cx="381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Box 3"/>
          <p:cNvSpPr txBox="1">
            <a:spLocks noChangeArrowheads="1"/>
          </p:cNvSpPr>
          <p:nvPr/>
        </p:nvSpPr>
        <p:spPr bwMode="auto">
          <a:xfrm>
            <a:off x="2133600" y="5181600"/>
            <a:ext cx="487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/>
              <a:t>Proper Lifting Techniques for 2 and </a:t>
            </a:r>
            <a:r>
              <a:rPr lang="en-US" sz="1600" dirty="0" smtClean="0"/>
              <a:t>4-wheel </a:t>
            </a:r>
            <a:r>
              <a:rPr lang="en-US" sz="1600" dirty="0"/>
              <a:t>Hand trucks</a:t>
            </a:r>
          </a:p>
        </p:txBody>
      </p:sp>
      <p:sp>
        <p:nvSpPr>
          <p:cNvPr id="18439" name="TextBox 7"/>
          <p:cNvSpPr txBox="1">
            <a:spLocks noChangeArrowheads="1"/>
          </p:cNvSpPr>
          <p:nvPr/>
        </p:nvSpPr>
        <p:spPr bwMode="auto">
          <a:xfrm>
            <a:off x="1074738" y="6324600"/>
            <a:ext cx="6629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Source: 2 and 4 Wheeled Hand Trucks." </a:t>
            </a:r>
            <a:r>
              <a:rPr lang="en-US" sz="800" i="1"/>
              <a:t>HandTrucks.com, the leading source for Hand Trucks, Utility Carts, Dollies, Hand Truck Wheels and Pallet Jacks</a:t>
            </a:r>
            <a:r>
              <a:rPr lang="en-US" sz="800"/>
              <a:t>. Web. 12 Apr 2011. &lt;http://www.handtrucks.com/&gt;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</a:rPr>
              <a:t>Description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4290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Two or four wheels</a:t>
            </a:r>
          </a:p>
          <a:p>
            <a:pPr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Handle used as a lever</a:t>
            </a:r>
          </a:p>
          <a:p>
            <a:pPr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Made from tube steel, aluminum, or high impact plastics</a:t>
            </a:r>
          </a:p>
          <a:p>
            <a:pPr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Can be motorized.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40386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9963" y="4037013"/>
            <a:ext cx="22002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0463" y="3562350"/>
            <a:ext cx="174307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Box 1"/>
          <p:cNvSpPr txBox="1">
            <a:spLocks noChangeArrowheads="1"/>
          </p:cNvSpPr>
          <p:nvPr/>
        </p:nvSpPr>
        <p:spPr bwMode="auto">
          <a:xfrm>
            <a:off x="3048000" y="6402388"/>
            <a:ext cx="3733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Common Types of Hand Trucks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685800" y="304800"/>
            <a:ext cx="7772400" cy="4572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4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	</a:t>
            </a:r>
            <a:r>
              <a:rPr lang="en-US" sz="4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Always Remember!</a:t>
            </a:r>
            <a:endParaRPr lang="en-US" sz="4400" b="1" dirty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0" indent="0">
              <a:buFontTx/>
              <a:buNone/>
              <a:defRPr/>
            </a:pPr>
            <a:endParaRPr lang="en-US" sz="24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Hand truck injuries typically occur by getting the hands pinched between the handles and a nearby stationary object or structure.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Be careful when moving through tight spaces. The use of gloves can provide extra protection.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Make sure to park the trucks in a designated area, never in aisles or other places where they may cause a trip hazard.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 general, proper use of hand trucks can reduce one of the nations' leading workplace safety issues - back injuries.</a:t>
            </a:r>
          </a:p>
          <a:p>
            <a:pPr marL="0" indent="0">
              <a:buFontTx/>
              <a:buNone/>
              <a:defRPr/>
            </a:pP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marL="0" indent="0">
              <a:buFontTx/>
              <a:buNone/>
              <a:defRPr/>
            </a:pP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Source: Safety Meeting Presentation HAND TRUCK SAFETY." </a:t>
            </a:r>
            <a:r>
              <a:rPr lang="en-US" sz="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ncsu.edu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N.p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n.d.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Web. 12 Apr 2011. 		 	&lt;http://www.ncsu.edu/ehs/www99/right/training/meeting/handtruc.html&gt;. </a:t>
            </a: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685800" y="304800"/>
            <a:ext cx="7772400" cy="4572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4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	</a:t>
            </a:r>
            <a:r>
              <a:rPr lang="en-US" sz="4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Always Remember!</a:t>
            </a:r>
            <a:endParaRPr lang="en-US" sz="4400" b="1" dirty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0" indent="0">
              <a:buFontTx/>
              <a:buNone/>
              <a:defRPr/>
            </a:pPr>
            <a:endParaRPr lang="en-US" sz="24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Hand trucks, especially the two-wheeled hand trucks, can be quite unstable  without a load on them.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Be sure to maintain full control of the hand truck from the time it is empty up to the time a load is placed on it and transported.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Similarly be aware of the instability of hand trucks during storage. Store the hand trucks so they will not fall accidently in the storage  area.</a:t>
            </a: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marL="0" indent="0">
              <a:buFontTx/>
              <a:buNone/>
              <a:defRPr/>
            </a:pP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Source: Safety Meeting Presentation HAND TRUCK SAFETY." </a:t>
            </a:r>
            <a:r>
              <a:rPr lang="en-US" sz="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ncsu.edu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N.p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n.d.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Web. 12 Apr 2011. 		 	&lt;http://www.ncsu.edu/ehs/www99/right/training/meeting/handtruc.html&gt;.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20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828800"/>
            <a:ext cx="7772400" cy="289560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sz="5400" b="1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sz="5400" b="1" dirty="0" smtClean="0">
                <a:solidFill>
                  <a:srgbClr val="FFFF00"/>
                </a:solidFill>
                <a:latin typeface="Arial" charset="0"/>
              </a:rPr>
              <a:t>Think Safety</a:t>
            </a:r>
            <a:br>
              <a:rPr lang="en-US" sz="5400" b="1" dirty="0" smtClean="0">
                <a:solidFill>
                  <a:srgbClr val="FFFF00"/>
                </a:solidFill>
                <a:latin typeface="Arial" charset="0"/>
              </a:rPr>
            </a:br>
            <a:r>
              <a:rPr lang="en-US" sz="5400" b="1" u="sng" dirty="0" smtClean="0">
                <a:solidFill>
                  <a:srgbClr val="FFFF00"/>
                </a:solidFill>
                <a:latin typeface="Arial" charset="0"/>
              </a:rPr>
              <a:t/>
            </a:r>
            <a:br>
              <a:rPr lang="en-US" sz="5400" b="1" u="sng" dirty="0" smtClean="0">
                <a:solidFill>
                  <a:srgbClr val="FFFF00"/>
                </a:solidFill>
                <a:latin typeface="Arial" charset="0"/>
              </a:rPr>
            </a:br>
            <a:r>
              <a:rPr lang="en-US" sz="5400" b="1" dirty="0" smtClean="0">
                <a:solidFill>
                  <a:srgbClr val="FFFF00"/>
                </a:solidFill>
                <a:latin typeface="Arial" charset="0"/>
              </a:rPr>
              <a:t>Work Safely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AC0D9-20AC-414B-B5EE-73080AF4BC1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</a:rPr>
              <a:t>Standard Usage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86000"/>
            <a:ext cx="7772400" cy="32004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     General utility device to carry:</a:t>
            </a:r>
          </a:p>
          <a:p>
            <a:pPr lvl="1"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Boxes</a:t>
            </a:r>
          </a:p>
          <a:p>
            <a:pPr lvl="1"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Bulky and Heavy objects (refrigerators, etc.)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sz="24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Commonly used in:</a:t>
            </a:r>
          </a:p>
          <a:p>
            <a:pPr lvl="1"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Beverage and food service deliveries</a:t>
            </a:r>
          </a:p>
          <a:p>
            <a:pPr lvl="1"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Miscellaneous applications</a:t>
            </a:r>
          </a:p>
          <a:p>
            <a:pPr lvl="1"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Two-wheeled hand truck hazards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2590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principal causes of the injuries are the mishaps resulting from improper lifting, failing to use available equipment and unsafe work practices</a:t>
            </a:r>
            <a:r>
              <a:rPr lang="en-US" sz="2400" dirty="0" smtClean="0"/>
              <a:t>..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Load falling over.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Back problems if used incorrectly.</a:t>
            </a:r>
          </a:p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buFontTx/>
              <a:buNone/>
              <a:defRPr/>
            </a:pP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buFontTx/>
              <a:buNone/>
              <a:defRPr/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Source: Materials Handling and Storage Preparation." </a:t>
            </a:r>
            <a:r>
              <a:rPr lang="en-US" sz="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awdc.net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N.p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n.d.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Web. 12 Apr 2011. 				&lt;http://www.awdc.net/awdc_files/file/OSHA-Lessons/37_Materials_Handling_and_Storage.pdf&gt;.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Four-wheeled hand trucks hazards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Similar to the two-wheeled versions.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However, pay extra attention to loading procedures. Four-wheeled trucks can be easily tipped, so make sure that the load is balanced and secure.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These should generally be pushed instead of pulled, except for those trucks equipped with a fifth wheel and a pulling handle.</a:t>
            </a: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Objects and loads may fall and injure hands, feet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 legs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en-US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en-US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Source: Materials Handling and Storage Preparation." </a:t>
            </a:r>
            <a:r>
              <a:rPr lang="en-US" sz="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awdc.net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N.p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n.d.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Web. 12 Apr 2011. 				&lt;http://www.awdc.net/awdc_files/file/OSHA-Lessons/37_Materials_Handling_and_Storage.pdf&gt;.</a:t>
            </a:r>
          </a:p>
          <a:p>
            <a:pPr marL="0" indent="0">
              <a:buFontTx/>
              <a:buNone/>
              <a:defRPr/>
            </a:pPr>
            <a:endParaRPr lang="en-US" sz="24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Selection of hand truck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Important to choose right size and design to handle specific load. 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Curved bed trucks, for example, are designed to handle drums.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Think about loading and operating the hand truck safely.</a:t>
            </a:r>
          </a:p>
          <a:p>
            <a:pPr marL="0" indent="0">
              <a:buFontTx/>
              <a:buNone/>
              <a:defRPr/>
            </a:pP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buFontTx/>
              <a:buNone/>
              <a:defRPr/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Source: Materials Handling and Storage Preparation." </a:t>
            </a:r>
            <a:r>
              <a:rPr lang="en-US" sz="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awdc.net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N.p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n.d.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Web. 12 Apr 2011. 				&lt;http://www.awdc.net/awdc_files/file/OSHA-Lessons/37_Materials_Handling_and_Storage.pdf&gt;.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93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400" y="5410200"/>
            <a:ext cx="7086600" cy="533400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2-Wheel Industrial Hand Truck— 800-Lb. Capacity, Includes Plate Extender</a:t>
            </a:r>
            <a:b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en-US" sz="1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 </a:t>
            </a:r>
            <a:br>
              <a:rPr lang="en-US" sz="1400" dirty="0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endParaRPr lang="en-US" sz="14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1538" y="533400"/>
            <a:ext cx="4495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1"/>
          <p:cNvSpPr txBox="1">
            <a:spLocks noChangeArrowheads="1"/>
          </p:cNvSpPr>
          <p:nvPr/>
        </p:nvSpPr>
        <p:spPr bwMode="auto">
          <a:xfrm>
            <a:off x="1074738" y="6324600"/>
            <a:ext cx="6629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dirty="0"/>
              <a:t>Source: 2 Wheeled Hand Truck." </a:t>
            </a:r>
            <a:r>
              <a:rPr lang="en-US" sz="800" i="1" dirty="0"/>
              <a:t>HandTrucks.com, the leading source for Hand Trucks, Utility Carts, Dollies, Hand Truck Wheels and Pallet Jacks</a:t>
            </a:r>
            <a:r>
              <a:rPr lang="en-US" sz="800" dirty="0"/>
              <a:t>. Web. 12 Apr 2011. &lt;http://www.handtrucks.com/&gt;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716213" y="4876800"/>
            <a:ext cx="3581400" cy="1143000"/>
          </a:xfrm>
        </p:spPr>
        <p:txBody>
          <a:bodyPr/>
          <a:lstStyle/>
          <a:p>
            <a:r>
              <a:rPr lang="de-DE" sz="1600" smtClean="0">
                <a:solidFill>
                  <a:schemeClr val="bg1"/>
                </a:solidFill>
                <a:latin typeface="Arial" charset="0"/>
                <a:cs typeface="Arial" charset="0"/>
              </a:rPr>
              <a:t>4 Wheel Standard Drum Truck- 1000 lb Capacity</a:t>
            </a:r>
            <a:endParaRPr lang="en-US" sz="160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295400"/>
            <a:ext cx="2438399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Box 1"/>
          <p:cNvSpPr txBox="1">
            <a:spLocks noChangeArrowheads="1"/>
          </p:cNvSpPr>
          <p:nvPr/>
        </p:nvSpPr>
        <p:spPr bwMode="auto">
          <a:xfrm>
            <a:off x="1295400" y="6019800"/>
            <a:ext cx="5943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800"/>
          </a:p>
          <a:p>
            <a:endParaRPr lang="en-US" sz="800"/>
          </a:p>
          <a:p>
            <a:r>
              <a:rPr lang="en-US" sz="800"/>
              <a:t>Source: 4 Wheeled Hand Truck." </a:t>
            </a:r>
            <a:r>
              <a:rPr lang="en-US" sz="800" i="1"/>
              <a:t>HandTrucks.com, the leading source for Hand Trucks, Utility Carts, Dollies, Hand Truck Wheels and Pallet Jacks</a:t>
            </a:r>
            <a:r>
              <a:rPr lang="en-US" sz="800"/>
              <a:t>. Web. 12 Apr 2011. &lt;http://www.handtrucks.com/&gt;</a:t>
            </a:r>
          </a:p>
          <a:p>
            <a:endParaRPr lang="en-US" sz="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</a:rPr>
              <a:t>Fatalities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667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No known fatalities were investigated by OSHA that pertained to the use of hand trucks.</a:t>
            </a:r>
            <a:endParaRPr lang="en-US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2286000" y="5924550"/>
            <a:ext cx="739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>
                <a:cs typeface="Arial" charset="0"/>
                <a:sym typeface="Tahoma" pitchFamily="34" charset="0"/>
              </a:rPr>
              <a:t>Source: Information extracted from OSHA construction worker fatality data (1990-2009)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5FD72-35D1-4D15-A772-CBE9BF7BE06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1069</Words>
  <Application>Microsoft Office PowerPoint</Application>
  <PresentationFormat>On-screen Show (4:3)</PresentationFormat>
  <Paragraphs>155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Hand Trucks</vt:lpstr>
      <vt:lpstr>Description</vt:lpstr>
      <vt:lpstr>Standard Usage</vt:lpstr>
      <vt:lpstr>Two-wheeled hand truck hazards</vt:lpstr>
      <vt:lpstr>Four-wheeled hand trucks hazards </vt:lpstr>
      <vt:lpstr>Selection of hand truck</vt:lpstr>
      <vt:lpstr>2-Wheel Industrial Hand Truck— 800-Lb. Capacity, Includes Plate Extender   </vt:lpstr>
      <vt:lpstr>4 Wheel Standard Drum Truck- 1000 lb Capacity</vt:lpstr>
      <vt:lpstr>Fatalities</vt:lpstr>
      <vt:lpstr>OSHA Regulations</vt:lpstr>
      <vt:lpstr>Powered hand trucks Hazards</vt:lpstr>
      <vt:lpstr>Powered Stair Climbing Hand truck</vt:lpstr>
      <vt:lpstr>Safe Work Practices:  Powered Hand Trucks</vt:lpstr>
      <vt:lpstr>General Safety Practices</vt:lpstr>
      <vt:lpstr>Personal Protective Equipment Requirements</vt:lpstr>
      <vt:lpstr>General Safety Practices</vt:lpstr>
      <vt:lpstr>Safe Work Practices:  Two and Four-wheeled Hand Trucks</vt:lpstr>
      <vt:lpstr>PowerPoint Presentation</vt:lpstr>
      <vt:lpstr>PowerPoint Presentation</vt:lpstr>
      <vt:lpstr>PowerPoint Presentation</vt:lpstr>
      <vt:lpstr>PowerPoint Presentation</vt:lpstr>
      <vt:lpstr> Think Safety  Work Safely</vt:lpstr>
    </vt:vector>
  </TitlesOfParts>
  <Company>bcn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Trucks</dc:title>
  <dc:creator>bcn</dc:creator>
  <cp:lastModifiedBy>Hinze</cp:lastModifiedBy>
  <cp:revision>52</cp:revision>
  <dcterms:created xsi:type="dcterms:W3CDTF">2009-12-02T14:31:40Z</dcterms:created>
  <dcterms:modified xsi:type="dcterms:W3CDTF">2013-02-17T00:18:17Z</dcterms:modified>
</cp:coreProperties>
</file>