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3" r:id="rId17"/>
    <p:sldId id="271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950D7-2439-433B-A0D0-894C6DFF8E4B}" type="datetimeFigureOut">
              <a:rPr lang="en-US" smtClean="0"/>
              <a:t>3/9/2013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6EA2D-3C8D-49B1-92DE-AE54A4FC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46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7B3F-9397-4E30-9C84-83F79D84F3F3}" type="datetime1">
              <a:rPr lang="en-US" smtClean="0"/>
              <a:t>3/9/2013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EE3-6821-4AB2-845D-AEF17E5593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BC7E-1468-4DD4-81FE-57C83584D681}" type="datetime1">
              <a:rPr lang="en-US" smtClean="0"/>
              <a:t>3/9/2013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EE3-6821-4AB2-845D-AEF17E5593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A0D9-2A18-4438-8D00-DA57E8CB2D7D}" type="datetime1">
              <a:rPr lang="en-US" smtClean="0"/>
              <a:t>3/9/2013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EE3-6821-4AB2-845D-AEF17E5593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3E15-1BAC-45AD-9CE0-6A6C47F5AFC4}" type="datetime1">
              <a:rPr lang="en-US" smtClean="0"/>
              <a:t>3/9/2013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EE3-6821-4AB2-845D-AEF17E5593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425C-6B3A-4ACA-8E61-0995995A7CDD}" type="datetime1">
              <a:rPr lang="en-US" smtClean="0"/>
              <a:t>3/9/2013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EE3-6821-4AB2-845D-AEF17E5593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D613-B19D-479B-9DCF-D4691536B8D8}" type="datetime1">
              <a:rPr lang="en-US" smtClean="0"/>
              <a:t>3/9/2013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EE3-6821-4AB2-845D-AEF17E5593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230C-AF54-43EE-A4C3-B5CB774B3FEE}" type="datetime1">
              <a:rPr lang="en-US" smtClean="0"/>
              <a:t>3/9/2013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EE3-6821-4AB2-845D-AEF17E5593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1DD6-DD18-4830-B258-E9A6E6FE8F32}" type="datetime1">
              <a:rPr lang="en-US" smtClean="0"/>
              <a:t>3/9/2013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EE3-6821-4AB2-845D-AEF17E5593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711C-9EA2-480A-A5A1-6B6B615B7839}" type="datetime1">
              <a:rPr lang="en-US" smtClean="0"/>
              <a:t>3/9/2013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EE3-6821-4AB2-845D-AEF17E5593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6230-3C41-4138-9B8A-A59DFABB5A43}" type="datetime1">
              <a:rPr lang="en-US" smtClean="0"/>
              <a:t>3/9/2013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EE3-6821-4AB2-845D-AEF17E5593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CE5E6CF-E9B1-4B28-A553-94371776517F}" type="datetime1">
              <a:rPr lang="en-US" smtClean="0"/>
              <a:t>3/9/2013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21B1EE3-6821-4AB2-845D-AEF17E5593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66211408-06AC-499C-8730-FF89055A0897}" type="datetime1">
              <a:rPr lang="en-US" smtClean="0"/>
              <a:t>3/9/2013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C21B1EE3-6821-4AB2-845D-AEF17E5593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cap="small" dirty="0" smtClean="0">
                <a:solidFill>
                  <a:srgbClr val="FFD25D"/>
                </a:solidFill>
                <a:latin typeface="Arial" pitchFamily="34" charset="0"/>
                <a:cs typeface="Arial" pitchFamily="34" charset="0"/>
              </a:rPr>
              <a:t>HACKSAWS</a:t>
            </a:r>
            <a:endParaRPr lang="en-US" sz="5400" cap="small" dirty="0">
              <a:solidFill>
                <a:srgbClr val="FFD25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4043362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EE3-6821-4AB2-845D-AEF17E55932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D25D"/>
                </a:solidFill>
                <a:latin typeface="Arial" pitchFamily="34" charset="0"/>
                <a:cs typeface="Arial" pitchFamily="34" charset="0"/>
              </a:rPr>
              <a:t>Power Hacksaw Precautions</a:t>
            </a:r>
            <a:endParaRPr lang="en-US" dirty="0">
              <a:solidFill>
                <a:srgbClr val="FFD2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cap="small" dirty="0" smtClean="0">
                <a:solidFill>
                  <a:srgbClr val="FFD25D"/>
                </a:solidFill>
                <a:latin typeface="Arial" pitchFamily="34" charset="0"/>
                <a:cs typeface="Arial" pitchFamily="34" charset="0"/>
              </a:rPr>
              <a:t>always</a:t>
            </a:r>
            <a:r>
              <a:rPr lang="en-US" cap="sm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ensure the machine is switched off before making adjustments to the machine</a:t>
            </a:r>
          </a:p>
          <a:p>
            <a:r>
              <a:rPr lang="en-US" b="1" cap="small" dirty="0" smtClean="0">
                <a:solidFill>
                  <a:srgbClr val="FFD25D"/>
                </a:solidFill>
                <a:latin typeface="Arial" pitchFamily="34" charset="0"/>
                <a:cs typeface="Arial" pitchFamily="34" charset="0"/>
              </a:rPr>
              <a:t>Beware</a:t>
            </a:r>
            <a:r>
              <a:rPr lang="en-US" cap="sm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of blade breakage</a:t>
            </a:r>
          </a:p>
          <a:p>
            <a:r>
              <a:rPr lang="en-US" b="1" cap="small" dirty="0" smtClean="0">
                <a:solidFill>
                  <a:srgbClr val="FFD25D"/>
                </a:solidFill>
                <a:latin typeface="Arial" pitchFamily="34" charset="0"/>
                <a:cs typeface="Arial" pitchFamily="34" charset="0"/>
              </a:rPr>
              <a:t>Hazard</a:t>
            </a:r>
            <a:r>
              <a:rPr lang="en-US" b="1" cap="sm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cap="sm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check all guards are in position</a:t>
            </a:r>
          </a:p>
          <a:p>
            <a:r>
              <a:rPr lang="en-US" b="1" cap="small" dirty="0" smtClean="0">
                <a:solidFill>
                  <a:srgbClr val="FFD25D"/>
                </a:solidFill>
                <a:latin typeface="Arial" pitchFamily="34" charset="0"/>
                <a:cs typeface="Arial" pitchFamily="34" charset="0"/>
              </a:rPr>
              <a:t>Ensure</a:t>
            </a:r>
            <a:r>
              <a:rPr lang="en-US" b="1" cap="sm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cap="sm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vice and table are firmly locked before switching on the machine</a:t>
            </a:r>
          </a:p>
          <a:p>
            <a:r>
              <a:rPr lang="en-US" b="1" cap="small" dirty="0" smtClean="0">
                <a:solidFill>
                  <a:srgbClr val="FFD25D"/>
                </a:solidFill>
                <a:latin typeface="Arial" pitchFamily="34" charset="0"/>
                <a:cs typeface="Arial" pitchFamily="34" charset="0"/>
              </a:rPr>
              <a:t>Do not </a:t>
            </a:r>
            <a:r>
              <a:rPr lang="en-US" cap="sm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wear loose clothing or </a:t>
            </a:r>
            <a:r>
              <a:rPr lang="en-US" cap="sm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jewelry</a:t>
            </a:r>
            <a:endParaRPr lang="en-US" cap="small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EE3-6821-4AB2-845D-AEF17E55932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D25D"/>
                </a:solidFill>
                <a:latin typeface="Arial" pitchFamily="34" charset="0"/>
                <a:cs typeface="Arial" pitchFamily="34" charset="0"/>
              </a:rPr>
              <a:t>Power Hacksaw Precautions</a:t>
            </a:r>
            <a:endParaRPr lang="en-US" dirty="0">
              <a:solidFill>
                <a:srgbClr val="FFD2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Hazard </a:t>
            </a:r>
            <a:r>
              <a:rPr lang="en-US" b="1" cap="sm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cap="sm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adjust the feed speed before starting the machine</a:t>
            </a:r>
          </a:p>
          <a:p>
            <a:r>
              <a:rPr lang="en-US" b="1" cap="small" dirty="0" smtClean="0">
                <a:solidFill>
                  <a:srgbClr val="FFD25D"/>
                </a:solidFill>
                <a:latin typeface="Arial" pitchFamily="34" charset="0"/>
                <a:cs typeface="Arial" pitchFamily="34" charset="0"/>
              </a:rPr>
              <a:t>Use</a:t>
            </a:r>
            <a:r>
              <a:rPr lang="en-US" cap="small" dirty="0" smtClean="0">
                <a:solidFill>
                  <a:srgbClr val="FFD25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cap="sm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cutting fluid</a:t>
            </a:r>
          </a:p>
          <a:p>
            <a:r>
              <a:rPr lang="en-US" b="1" cap="small" dirty="0" smtClean="0">
                <a:solidFill>
                  <a:srgbClr val="FFD25D"/>
                </a:solidFill>
                <a:latin typeface="Arial" pitchFamily="34" charset="0"/>
                <a:cs typeface="Arial" pitchFamily="34" charset="0"/>
              </a:rPr>
              <a:t>Do not</a:t>
            </a:r>
            <a:r>
              <a:rPr lang="en-US" b="1" cap="small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cap="small" dirty="0" smtClean="0">
                <a:latin typeface="Arial" pitchFamily="34" charset="0"/>
                <a:cs typeface="Arial" pitchFamily="34" charset="0"/>
              </a:rPr>
              <a:t>wear gloves while operating this equipment</a:t>
            </a:r>
          </a:p>
          <a:p>
            <a:r>
              <a:rPr lang="en-US" b="1" cap="small" dirty="0" smtClean="0">
                <a:solidFill>
                  <a:srgbClr val="FFD25D"/>
                </a:solidFill>
                <a:latin typeface="Arial" pitchFamily="34" charset="0"/>
                <a:cs typeface="Arial" pitchFamily="34" charset="0"/>
              </a:rPr>
              <a:t>Never</a:t>
            </a:r>
            <a:r>
              <a:rPr lang="en-US" b="1" cap="sm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cap="sm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attempt to </a:t>
            </a:r>
            <a:r>
              <a:rPr lang="en-US" cap="sm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cut non </a:t>
            </a:r>
            <a:r>
              <a:rPr lang="en-US" cap="smal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linear cuts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EE3-6821-4AB2-845D-AEF17E559328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small" dirty="0" smtClean="0">
                <a:solidFill>
                  <a:srgbClr val="FFD25D"/>
                </a:solidFill>
                <a:latin typeface="Arial" pitchFamily="34" charset="0"/>
                <a:cs typeface="Arial" pitchFamily="34" charset="0"/>
              </a:rPr>
              <a:t>Hand-held Hacksaw Hazards</a:t>
            </a:r>
            <a:endParaRPr lang="en-US" cap="small" dirty="0">
              <a:solidFill>
                <a:srgbClr val="FFD2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cap="small" dirty="0" smtClean="0">
                <a:latin typeface="Arial" pitchFamily="34" charset="0"/>
                <a:cs typeface="Arial" pitchFamily="34" charset="0"/>
              </a:rPr>
              <a:t>Cutting hazard</a:t>
            </a:r>
          </a:p>
          <a:p>
            <a:r>
              <a:rPr lang="en-US" cap="small" dirty="0" smtClean="0">
                <a:latin typeface="Arial" pitchFamily="34" charset="0"/>
                <a:cs typeface="Arial" pitchFamily="34" charset="0"/>
              </a:rPr>
              <a:t>Twisting/breaking hazard</a:t>
            </a:r>
          </a:p>
          <a:p>
            <a:r>
              <a:rPr lang="en-US" cap="small" dirty="0" smtClean="0">
                <a:latin typeface="Arial" pitchFamily="34" charset="0"/>
                <a:cs typeface="Arial" pitchFamily="34" charset="0"/>
              </a:rPr>
              <a:t>Loose blade hazard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EE3-6821-4AB2-845D-AEF17E55932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cap="small" dirty="0" smtClean="0">
                <a:solidFill>
                  <a:srgbClr val="FFD25D"/>
                </a:solidFill>
                <a:latin typeface="Arial" pitchFamily="34" charset="0"/>
                <a:cs typeface="Arial" pitchFamily="34" charset="0"/>
              </a:rPr>
              <a:t>Hand-held Hacksaw Precautions</a:t>
            </a:r>
            <a:endParaRPr lang="en-US" cap="small" dirty="0">
              <a:solidFill>
                <a:srgbClr val="FFD2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cap="small" dirty="0" smtClean="0">
                <a:latin typeface="Arial" pitchFamily="34" charset="0"/>
                <a:cs typeface="Arial" pitchFamily="34" charset="0"/>
              </a:rPr>
              <a:t>Choose the right blade for the right job</a:t>
            </a:r>
          </a:p>
          <a:p>
            <a:pPr lvl="1"/>
            <a:r>
              <a:rPr lang="en-US" cap="small" dirty="0" smtClean="0">
                <a:latin typeface="Arial" pitchFamily="34" charset="0"/>
                <a:cs typeface="Arial" pitchFamily="34" charset="0"/>
              </a:rPr>
              <a:t>Coarse tooth blades make for faster work</a:t>
            </a:r>
          </a:p>
          <a:p>
            <a:pPr lvl="1"/>
            <a:r>
              <a:rPr lang="en-US" cap="small" dirty="0" smtClean="0">
                <a:latin typeface="Arial" pitchFamily="34" charset="0"/>
                <a:cs typeface="Arial" pitchFamily="34" charset="0"/>
              </a:rPr>
              <a:t>Finer blades are needed for cutting thinner metal</a:t>
            </a:r>
          </a:p>
          <a:p>
            <a:r>
              <a:rPr lang="en-US" cap="small" dirty="0" smtClean="0">
                <a:latin typeface="Arial" pitchFamily="34" charset="0"/>
                <a:cs typeface="Arial" pitchFamily="34" charset="0"/>
              </a:rPr>
              <a:t>Use a vice to secure metal to be cut</a:t>
            </a:r>
          </a:p>
          <a:p>
            <a:r>
              <a:rPr lang="en-US" cap="small" dirty="0" smtClean="0">
                <a:latin typeface="Arial" pitchFamily="34" charset="0"/>
                <a:cs typeface="Arial" pitchFamily="34" charset="0"/>
              </a:rPr>
              <a:t>Move </a:t>
            </a:r>
            <a:r>
              <a:rPr lang="en-US" cap="small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cap="small" dirty="0" smtClean="0">
                <a:latin typeface="Arial" pitchFamily="34" charset="0"/>
                <a:cs typeface="Arial" pitchFamily="34" charset="0"/>
              </a:rPr>
              <a:t>body forward and back as </a:t>
            </a:r>
            <a:r>
              <a:rPr lang="en-US" cap="small" dirty="0" smtClean="0">
                <a:latin typeface="Arial" pitchFamily="34" charset="0"/>
                <a:cs typeface="Arial" pitchFamily="34" charset="0"/>
              </a:rPr>
              <a:t>a cut is made</a:t>
            </a:r>
            <a:endParaRPr lang="en-US" cap="small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EE3-6821-4AB2-845D-AEF17E55932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cap="small" dirty="0" smtClean="0">
                <a:solidFill>
                  <a:srgbClr val="FFD25D"/>
                </a:solidFill>
                <a:latin typeface="Arial" pitchFamily="34" charset="0"/>
                <a:cs typeface="Arial" pitchFamily="34" charset="0"/>
              </a:rPr>
              <a:t>Hand-held Hacksaw Precautions</a:t>
            </a:r>
            <a:endParaRPr lang="en-US" cap="small" dirty="0">
              <a:solidFill>
                <a:srgbClr val="FFD2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cap="small" dirty="0" smtClean="0">
                <a:latin typeface="Arial" pitchFamily="34" charset="0"/>
                <a:cs typeface="Arial" pitchFamily="34" charset="0"/>
              </a:rPr>
              <a:t>Use long even strokes</a:t>
            </a:r>
          </a:p>
          <a:p>
            <a:r>
              <a:rPr lang="en-US" cap="small" dirty="0" smtClean="0">
                <a:latin typeface="Arial" pitchFamily="34" charset="0"/>
                <a:cs typeface="Arial" pitchFamily="34" charset="0"/>
              </a:rPr>
              <a:t>Do not put too much pressure on blade</a:t>
            </a:r>
          </a:p>
          <a:p>
            <a:r>
              <a:rPr lang="en-US" cap="small" dirty="0" smtClean="0">
                <a:latin typeface="Arial" pitchFamily="34" charset="0"/>
                <a:cs typeface="Arial" pitchFamily="34" charset="0"/>
              </a:rPr>
              <a:t>When the cut is nearly complete, ease up to prevent the severed section from causing harm.</a:t>
            </a:r>
          </a:p>
          <a:p>
            <a:r>
              <a:rPr lang="en-US" cap="small" dirty="0" smtClean="0">
                <a:latin typeface="Arial" pitchFamily="34" charset="0"/>
                <a:cs typeface="Arial" pitchFamily="34" charset="0"/>
              </a:rPr>
              <a:t>Clean and store saw appropriately after 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EE3-6821-4AB2-845D-AEF17E55932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small" dirty="0" smtClean="0">
                <a:solidFill>
                  <a:srgbClr val="FFD25D"/>
                </a:solidFill>
                <a:latin typeface="Arial" pitchFamily="34" charset="0"/>
                <a:cs typeface="Arial" pitchFamily="34" charset="0"/>
              </a:rPr>
              <a:t>Injury Statistics</a:t>
            </a:r>
            <a:endParaRPr lang="en-US" cap="small" dirty="0">
              <a:solidFill>
                <a:srgbClr val="FFD2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cap="small" dirty="0" smtClean="0">
                <a:latin typeface="Arial" pitchFamily="34" charset="0"/>
                <a:cs typeface="Arial" pitchFamily="34" charset="0"/>
              </a:rPr>
              <a:t>Name of study: “Occupational injuries among construction workers treated in major metropolitan emergency department in the United States.”</a:t>
            </a:r>
          </a:p>
          <a:p>
            <a:r>
              <a:rPr lang="en-US" cap="small" dirty="0" smtClean="0">
                <a:latin typeface="Arial" pitchFamily="34" charset="0"/>
                <a:cs typeface="Arial" pitchFamily="34" charset="0"/>
              </a:rPr>
              <a:t>By: Laura S Welch, MD, Katherine L Hunting, PHD, Judith Anderson Marawski, MSc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EE3-6821-4AB2-845D-AEF17E55932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small" dirty="0" smtClean="0">
                <a:solidFill>
                  <a:srgbClr val="FFD25D"/>
                </a:solidFill>
                <a:latin typeface="Arial" pitchFamily="34" charset="0"/>
                <a:cs typeface="Arial" pitchFamily="34" charset="0"/>
              </a:rPr>
              <a:t>Study Objective</a:t>
            </a:r>
            <a:endParaRPr lang="en-US" cap="small" dirty="0">
              <a:solidFill>
                <a:srgbClr val="FFD2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cap="small" dirty="0" smtClean="0">
                <a:latin typeface="Arial" pitchFamily="34" charset="0"/>
                <a:cs typeface="Arial" pitchFamily="34" charset="0"/>
              </a:rPr>
              <a:t>Objective: The aim of this study was to profile construction </a:t>
            </a:r>
            <a:r>
              <a:rPr lang="en-US" cap="small" dirty="0" smtClean="0">
                <a:latin typeface="Arial" pitchFamily="34" charset="0"/>
                <a:cs typeface="Arial" pitchFamily="34" charset="0"/>
              </a:rPr>
              <a:t>worker </a:t>
            </a:r>
            <a:r>
              <a:rPr lang="en-US" cap="small" dirty="0" smtClean="0">
                <a:latin typeface="Arial" pitchFamily="34" charset="0"/>
                <a:cs typeface="Arial" pitchFamily="34" charset="0"/>
              </a:rPr>
              <a:t>injuries for more information about causes of nonfatal injuries and </a:t>
            </a:r>
            <a:r>
              <a:rPr lang="en-US" cap="small" dirty="0" smtClean="0">
                <a:latin typeface="Arial" pitchFamily="34" charset="0"/>
                <a:cs typeface="Arial" pitchFamily="34" charset="0"/>
              </a:rPr>
              <a:t>to identify </a:t>
            </a:r>
            <a:r>
              <a:rPr lang="en-US" cap="small" dirty="0" smtClean="0">
                <a:latin typeface="Arial" pitchFamily="34" charset="0"/>
                <a:cs typeface="Arial" pitchFamily="34" charset="0"/>
              </a:rPr>
              <a:t>injury trends for further investigations and prevention programs.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6477000"/>
            <a:ext cx="632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Scand J Work Environ Health 2005; 31 suppl 2:11-21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EE3-6821-4AB2-845D-AEF17E559328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28600"/>
            <a:ext cx="5547162" cy="9784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cap="small" dirty="0" smtClean="0">
                <a:solidFill>
                  <a:srgbClr val="FFD25D"/>
                </a:solidFill>
                <a:latin typeface="Arial" pitchFamily="34" charset="0"/>
                <a:cs typeface="Arial" pitchFamily="34" charset="0"/>
              </a:rPr>
              <a:t>Injury Statistics Results</a:t>
            </a:r>
            <a:endParaRPr lang="en-US" sz="4400" b="1" cap="small" dirty="0">
              <a:solidFill>
                <a:srgbClr val="FFD25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95600" y="1524000"/>
            <a:ext cx="5867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cap="small" dirty="0" smtClean="0">
                <a:latin typeface="Arial" pitchFamily="34" charset="0"/>
                <a:cs typeface="Arial" pitchFamily="34" charset="0"/>
              </a:rPr>
              <a:t>Injuries </a:t>
            </a:r>
            <a:r>
              <a:rPr lang="en-US" sz="2400" cap="small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sz="2400" cap="small" dirty="0" smtClean="0">
                <a:latin typeface="Arial" pitchFamily="34" charset="0"/>
                <a:cs typeface="Arial" pitchFamily="34" charset="0"/>
              </a:rPr>
              <a:t>sharp objects posed the most worker injuries in this study</a:t>
            </a:r>
            <a:endParaRPr lang="en-US" sz="2400" cap="sm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6477000"/>
            <a:ext cx="632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Scand J Work Environ Health 2005; 31 suppl 2:11-21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EE3-6821-4AB2-845D-AEF17E55932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D25D"/>
                </a:solidFill>
                <a:latin typeface="Arial" pitchFamily="34" charset="0"/>
                <a:cs typeface="Arial" pitchFamily="34" charset="0"/>
              </a:rPr>
              <a:t>Injury Statistics Results</a:t>
            </a:r>
            <a:endParaRPr lang="en-US" dirty="0">
              <a:solidFill>
                <a:srgbClr val="FFD2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cap="small" dirty="0" smtClean="0">
                <a:latin typeface="Arial" pitchFamily="34" charset="0"/>
                <a:cs typeface="Arial" pitchFamily="34" charset="0"/>
              </a:rPr>
              <a:t>Injury </a:t>
            </a:r>
            <a:r>
              <a:rPr lang="en-US" cap="small" dirty="0" smtClean="0">
                <a:latin typeface="Arial" pitchFamily="34" charset="0"/>
                <a:cs typeface="Arial" pitchFamily="34" charset="0"/>
              </a:rPr>
              <a:t>from sharp </a:t>
            </a:r>
            <a:r>
              <a:rPr lang="en-US" cap="small" dirty="0" smtClean="0">
                <a:latin typeface="Arial" pitchFamily="34" charset="0"/>
                <a:cs typeface="Arial" pitchFamily="34" charset="0"/>
              </a:rPr>
              <a:t>objects was </a:t>
            </a:r>
            <a:r>
              <a:rPr lang="en-US" cap="small" dirty="0" smtClean="0">
                <a:latin typeface="Arial" pitchFamily="34" charset="0"/>
                <a:cs typeface="Arial" pitchFamily="34" charset="0"/>
              </a:rPr>
              <a:t>the number </a:t>
            </a:r>
            <a:r>
              <a:rPr lang="en-US" cap="small" dirty="0" smtClean="0">
                <a:solidFill>
                  <a:srgbClr val="FFD25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cap="small" dirty="0" smtClean="0">
                <a:latin typeface="Arial" pitchFamily="34" charset="0"/>
                <a:cs typeface="Arial" pitchFamily="34" charset="0"/>
              </a:rPr>
              <a:t> ranked source </a:t>
            </a:r>
            <a:r>
              <a:rPr lang="en-US" cap="small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cap="small" dirty="0" smtClean="0">
                <a:latin typeface="Arial" pitchFamily="34" charset="0"/>
                <a:cs typeface="Arial" pitchFamily="34" charset="0"/>
              </a:rPr>
              <a:t>injury</a:t>
            </a:r>
          </a:p>
          <a:p>
            <a:r>
              <a:rPr lang="en-US" cap="small" dirty="0" smtClean="0">
                <a:solidFill>
                  <a:srgbClr val="FFD25D"/>
                </a:solidFill>
                <a:latin typeface="Arial" pitchFamily="34" charset="0"/>
                <a:cs typeface="Arial" pitchFamily="34" charset="0"/>
              </a:rPr>
              <a:t>26% </a:t>
            </a:r>
            <a:r>
              <a:rPr lang="en-US" cap="small" dirty="0" smtClean="0">
                <a:latin typeface="Arial" pitchFamily="34" charset="0"/>
                <a:cs typeface="Arial" pitchFamily="34" charset="0"/>
              </a:rPr>
              <a:t>of construction workers studied were injured by </a:t>
            </a:r>
            <a:r>
              <a:rPr lang="en-US" cap="small" dirty="0" smtClean="0">
                <a:latin typeface="Arial" pitchFamily="34" charset="0"/>
                <a:cs typeface="Arial" pitchFamily="34" charset="0"/>
              </a:rPr>
              <a:t>a sharp </a:t>
            </a:r>
            <a:r>
              <a:rPr lang="en-US" cap="small" dirty="0" smtClean="0">
                <a:latin typeface="Arial" pitchFamily="34" charset="0"/>
                <a:cs typeface="Arial" pitchFamily="34" charset="0"/>
              </a:rPr>
              <a:t>object </a:t>
            </a:r>
          </a:p>
          <a:p>
            <a:r>
              <a:rPr lang="en-US" cap="small" dirty="0" smtClean="0">
                <a:latin typeface="Arial" pitchFamily="34" charset="0"/>
                <a:cs typeface="Arial" pitchFamily="34" charset="0"/>
              </a:rPr>
              <a:t>There were </a:t>
            </a:r>
            <a:r>
              <a:rPr lang="en-US" cap="small" dirty="0" smtClean="0">
                <a:solidFill>
                  <a:srgbClr val="FFD25D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US" cap="small" dirty="0" smtClean="0">
                <a:latin typeface="Arial" pitchFamily="34" charset="0"/>
                <a:cs typeface="Arial" pitchFamily="34" charset="0"/>
              </a:rPr>
              <a:t> incidents of injuries related to HACKSAWS</a:t>
            </a:r>
            <a:endParaRPr lang="en-US" cap="sm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5791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6477000"/>
            <a:ext cx="632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Scand J Work Environ Health 2005; 31 suppl 2:11-21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EE3-6821-4AB2-845D-AEF17E559328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small" dirty="0" smtClean="0">
                <a:solidFill>
                  <a:srgbClr val="FFD25D"/>
                </a:solidFill>
                <a:latin typeface="Arial" pitchFamily="34" charset="0"/>
                <a:cs typeface="Arial" pitchFamily="34" charset="0"/>
              </a:rPr>
              <a:t>Osha regulations</a:t>
            </a:r>
            <a:endParaRPr lang="en-US" cap="small" dirty="0">
              <a:solidFill>
                <a:srgbClr val="FFD2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cap="small" dirty="0" smtClean="0">
                <a:latin typeface="Arial" pitchFamily="34" charset="0"/>
                <a:cs typeface="Arial" pitchFamily="34" charset="0"/>
              </a:rPr>
              <a:t>1926.301 Hand tools</a:t>
            </a:r>
          </a:p>
          <a:p>
            <a:r>
              <a:rPr lang="en-US" cap="small" dirty="0" smtClean="0">
                <a:latin typeface="Arial" pitchFamily="34" charset="0"/>
                <a:cs typeface="Arial" pitchFamily="34" charset="0"/>
              </a:rPr>
              <a:t>1926.302 Power-operated hand tools</a:t>
            </a:r>
            <a:endParaRPr lang="en-US" cap="sm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EE3-6821-4AB2-845D-AEF17E559328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Description</a:t>
            </a:r>
            <a:endParaRPr lang="en-US" cap="small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cap="small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cap="small" dirty="0" smtClean="0">
                <a:latin typeface="Arial" pitchFamily="34" charset="0"/>
                <a:cs typeface="Arial" pitchFamily="34" charset="0"/>
              </a:rPr>
              <a:t>hacksaw is a </a:t>
            </a:r>
            <a:r>
              <a:rPr lang="en-US" cap="small" dirty="0" smtClean="0">
                <a:latin typeface="Arial" pitchFamily="34" charset="0"/>
                <a:cs typeface="Arial" pitchFamily="34" charset="0"/>
              </a:rPr>
              <a:t>fine-toothed </a:t>
            </a:r>
            <a:r>
              <a:rPr lang="en-US" cap="small" dirty="0" smtClean="0">
                <a:latin typeface="Arial" pitchFamily="34" charset="0"/>
                <a:cs typeface="Arial" pitchFamily="34" charset="0"/>
              </a:rPr>
              <a:t>saw with a blade under tension in a frame.</a:t>
            </a:r>
          </a:p>
          <a:p>
            <a:r>
              <a:rPr lang="en-US" cap="small" dirty="0" smtClean="0">
                <a:latin typeface="Arial" pitchFamily="34" charset="0"/>
                <a:cs typeface="Arial" pitchFamily="34" charset="0"/>
              </a:rPr>
              <a:t>Used for cutting materials such as metal or bone.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5334000"/>
            <a:ext cx="3505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Standard Hacksaws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3505200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EE3-6821-4AB2-845D-AEF17E55932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D25D"/>
                </a:solidFill>
                <a:latin typeface="Arial" pitchFamily="34" charset="0"/>
                <a:cs typeface="Arial" pitchFamily="34" charset="0"/>
              </a:rPr>
              <a:t>Safety Procedures</a:t>
            </a:r>
            <a:endParaRPr lang="en-US" dirty="0">
              <a:solidFill>
                <a:srgbClr val="FFD2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Use the right blade for the right job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Use a vice to secure metal to be cut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Move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body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forward and back as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 cut is made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Use long even strokes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EE3-6821-4AB2-845D-AEF17E559328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D25D"/>
                </a:solidFill>
                <a:latin typeface="Arial" pitchFamily="34" charset="0"/>
                <a:cs typeface="Arial" pitchFamily="34" charset="0"/>
              </a:rPr>
              <a:t>Safety Procedures</a:t>
            </a:r>
            <a:endParaRPr lang="en-US" dirty="0">
              <a:solidFill>
                <a:srgbClr val="FFD2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Do not put too much pressure on blade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When the cut is nearly complete, ease up to prevent the severed section from</a:t>
            </a:r>
          </a:p>
          <a:p>
            <a:pPr marL="118872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causing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harm.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Clean and store saw appropriately after use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If using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 Power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Hacksaw, do not cut round stock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EE3-6821-4AB2-845D-AEF17E559328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8077200" cy="1673352"/>
          </a:xfrm>
        </p:spPr>
        <p:txBody>
          <a:bodyPr>
            <a:noAutofit/>
          </a:bodyPr>
          <a:lstStyle/>
          <a:p>
            <a:pPr algn="ctr"/>
            <a:r>
              <a:rPr lang="en-US" sz="5400" cap="small" dirty="0" smtClean="0">
                <a:solidFill>
                  <a:srgbClr val="FFD25D"/>
                </a:solidFill>
                <a:latin typeface="Arial" pitchFamily="34" charset="0"/>
                <a:cs typeface="Arial" pitchFamily="34" charset="0"/>
              </a:rPr>
              <a:t>Think Safety</a:t>
            </a:r>
            <a:br>
              <a:rPr lang="en-US" sz="5400" cap="small" dirty="0" smtClean="0">
                <a:solidFill>
                  <a:srgbClr val="FFD25D"/>
                </a:solidFill>
                <a:latin typeface="Arial" pitchFamily="34" charset="0"/>
                <a:cs typeface="Arial" pitchFamily="34" charset="0"/>
              </a:rPr>
            </a:br>
            <a:r>
              <a:rPr lang="en-US" sz="5400" cap="small" dirty="0" smtClean="0">
                <a:solidFill>
                  <a:srgbClr val="FFD25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5400" cap="small" dirty="0" smtClean="0">
                <a:solidFill>
                  <a:srgbClr val="FFD25D"/>
                </a:solidFill>
                <a:latin typeface="Arial" pitchFamily="34" charset="0"/>
                <a:cs typeface="Arial" pitchFamily="34" charset="0"/>
              </a:rPr>
            </a:br>
            <a:r>
              <a:rPr lang="en-US" sz="5400" cap="small" dirty="0" smtClean="0">
                <a:solidFill>
                  <a:srgbClr val="FFD25D"/>
                </a:solidFill>
                <a:latin typeface="Arial" pitchFamily="34" charset="0"/>
                <a:cs typeface="Arial" pitchFamily="34" charset="0"/>
              </a:rPr>
              <a:t>Work Safely</a:t>
            </a:r>
            <a:endParaRPr lang="en-US" sz="5400" cap="small" dirty="0">
              <a:solidFill>
                <a:srgbClr val="FFD2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EE3-6821-4AB2-845D-AEF17E559328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small" dirty="0" smtClean="0">
                <a:solidFill>
                  <a:srgbClr val="FFD25D"/>
                </a:solidFill>
                <a:latin typeface="Arial" pitchFamily="34" charset="0"/>
                <a:cs typeface="Arial" pitchFamily="34" charset="0"/>
              </a:rPr>
              <a:t>Hand-Held Hacksaws</a:t>
            </a:r>
            <a:endParaRPr lang="en-US" cap="small" dirty="0">
              <a:solidFill>
                <a:srgbClr val="FFD2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cap="small" dirty="0" smtClean="0">
                <a:latin typeface="Arial" pitchFamily="34" charset="0"/>
                <a:cs typeface="Arial" pitchFamily="34" charset="0"/>
              </a:rPr>
              <a:t>Consists of :</a:t>
            </a:r>
          </a:p>
          <a:p>
            <a:pPr lvl="1"/>
            <a:r>
              <a:rPr lang="en-US" cap="small" dirty="0" smtClean="0">
                <a:latin typeface="Arial" pitchFamily="34" charset="0"/>
                <a:cs typeface="Arial" pitchFamily="34" charset="0"/>
              </a:rPr>
              <a:t> metal arch and handle</a:t>
            </a:r>
          </a:p>
          <a:p>
            <a:pPr lvl="1"/>
            <a:r>
              <a:rPr lang="en-US" cap="small" dirty="0" smtClean="0">
                <a:latin typeface="Arial" pitchFamily="34" charset="0"/>
                <a:cs typeface="Arial" pitchFamily="34" charset="0"/>
              </a:rPr>
              <a:t>Pins (for attaching a narrow disposable blade)</a:t>
            </a:r>
          </a:p>
          <a:p>
            <a:pPr lvl="1"/>
            <a:r>
              <a:rPr lang="en-US" cap="small" dirty="0" smtClean="0">
                <a:latin typeface="Arial" pitchFamily="34" charset="0"/>
                <a:cs typeface="Arial" pitchFamily="34" charset="0"/>
              </a:rPr>
              <a:t>Screw (used to put thin blade under tension)</a:t>
            </a:r>
          </a:p>
          <a:p>
            <a:pPr lvl="1"/>
            <a:r>
              <a:rPr lang="en-US" cap="small" dirty="0" smtClean="0">
                <a:latin typeface="Arial" pitchFamily="34" charset="0"/>
                <a:cs typeface="Arial" pitchFamily="34" charset="0"/>
              </a:rPr>
              <a:t>Blade (can be installed </a:t>
            </a:r>
            <a:r>
              <a:rPr lang="en-US" cap="small" dirty="0" smtClean="0">
                <a:latin typeface="Arial" pitchFamily="34" charset="0"/>
                <a:cs typeface="Arial" pitchFamily="34" charset="0"/>
              </a:rPr>
              <a:t>to cut toward </a:t>
            </a:r>
            <a:r>
              <a:rPr lang="en-US" cap="small" dirty="0" smtClean="0">
                <a:latin typeface="Arial" pitchFamily="34" charset="0"/>
                <a:cs typeface="Arial" pitchFamily="34" charset="0"/>
              </a:rPr>
              <a:t>or away from handle)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2180431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0" y="63246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http://www.creativecrash.com/system/photos/000/061/377/61377/big/hacksaw02d_show2.jpg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EE3-6821-4AB2-845D-AEF17E55932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small" dirty="0" smtClean="0">
                <a:solidFill>
                  <a:srgbClr val="FFD25D"/>
                </a:solidFill>
                <a:latin typeface="Arial" pitchFamily="34" charset="0"/>
                <a:cs typeface="Arial" pitchFamily="34" charset="0"/>
              </a:rPr>
              <a:t>Hand-Held Hacksaws (Blade)</a:t>
            </a:r>
            <a:endParaRPr lang="en-US" cap="small" dirty="0">
              <a:solidFill>
                <a:srgbClr val="FFD2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cap="small" dirty="0" smtClean="0">
                <a:latin typeface="Arial" pitchFamily="34" charset="0"/>
                <a:cs typeface="Arial" pitchFamily="34" charset="0"/>
              </a:rPr>
              <a:t>Blades are available in standardized lengths</a:t>
            </a:r>
          </a:p>
          <a:p>
            <a:r>
              <a:rPr lang="en-US" cap="small" dirty="0" smtClean="0">
                <a:latin typeface="Arial" pitchFamily="34" charset="0"/>
                <a:cs typeface="Arial" pitchFamily="34" charset="0"/>
              </a:rPr>
              <a:t>Available by tooth count. </a:t>
            </a:r>
          </a:p>
          <a:p>
            <a:r>
              <a:rPr lang="en-US" cap="small" dirty="0" smtClean="0">
                <a:latin typeface="Arial" pitchFamily="34" charset="0"/>
                <a:cs typeface="Arial" pitchFamily="34" charset="0"/>
              </a:rPr>
              <a:t>Choose blade based on:</a:t>
            </a:r>
          </a:p>
          <a:p>
            <a:pPr lvl="1"/>
            <a:r>
              <a:rPr lang="en-US" cap="small" dirty="0" smtClean="0">
                <a:latin typeface="Arial" pitchFamily="34" charset="0"/>
                <a:cs typeface="Arial" pitchFamily="34" charset="0"/>
              </a:rPr>
              <a:t>Thickness of material</a:t>
            </a:r>
          </a:p>
          <a:p>
            <a:pPr lvl="2"/>
            <a:r>
              <a:rPr lang="en-US" cap="small" dirty="0" smtClean="0">
                <a:latin typeface="Arial" pitchFamily="34" charset="0"/>
                <a:cs typeface="Arial" pitchFamily="34" charset="0"/>
              </a:rPr>
              <a:t>Min. of 3 teeth in material</a:t>
            </a:r>
            <a:endParaRPr lang="en-US" cap="smal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2180431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0" y="6324601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http://www.creativecrash.com/system/photos/000/061/376/61376/big/hacksaw02d_show.jpg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EE3-6821-4AB2-845D-AEF17E55932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small" dirty="0" smtClean="0">
                <a:solidFill>
                  <a:srgbClr val="FFD25D"/>
                </a:solidFill>
                <a:latin typeface="Arial" pitchFamily="34" charset="0"/>
                <a:cs typeface="Arial" pitchFamily="34" charset="0"/>
              </a:rPr>
              <a:t>Panel Hacksaws</a:t>
            </a:r>
            <a:endParaRPr lang="en-US" cap="small" dirty="0">
              <a:solidFill>
                <a:srgbClr val="FFD2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cap="small" dirty="0" smtClean="0">
                <a:latin typeface="Arial" pitchFamily="34" charset="0"/>
                <a:cs typeface="Arial" pitchFamily="34" charset="0"/>
              </a:rPr>
              <a:t>Eliminates the frame</a:t>
            </a:r>
          </a:p>
          <a:p>
            <a:r>
              <a:rPr lang="en-US" cap="small" dirty="0" smtClean="0">
                <a:latin typeface="Arial" pitchFamily="34" charset="0"/>
                <a:cs typeface="Arial" pitchFamily="34" charset="0"/>
              </a:rPr>
              <a:t>Saw can cut into panels of sheet metal with no restriction from frame</a:t>
            </a:r>
            <a:endParaRPr lang="en-US" cap="smal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0"/>
            <a:ext cx="4038600" cy="116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48200" y="35052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http://upload.wikimedia.org/wikipedia/commons/6/61/Panel_hacksaw.JPG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EE3-6821-4AB2-845D-AEF17E55932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small" dirty="0" smtClean="0">
                <a:solidFill>
                  <a:srgbClr val="FFD25D"/>
                </a:solidFill>
                <a:latin typeface="Arial" pitchFamily="34" charset="0"/>
                <a:cs typeface="Arial" pitchFamily="34" charset="0"/>
              </a:rPr>
              <a:t>Power Hacksaws</a:t>
            </a:r>
            <a:endParaRPr lang="en-US" cap="small" dirty="0">
              <a:solidFill>
                <a:srgbClr val="FFD2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cap="small" dirty="0" smtClean="0">
                <a:latin typeface="Arial" pitchFamily="34" charset="0"/>
                <a:cs typeface="Arial" pitchFamily="34" charset="0"/>
              </a:rPr>
              <a:t>Type of hacksaw that is powered by electric motor.</a:t>
            </a:r>
          </a:p>
          <a:p>
            <a:r>
              <a:rPr lang="en-US" cap="small" dirty="0" smtClean="0">
                <a:latin typeface="Arial" pitchFamily="34" charset="0"/>
                <a:cs typeface="Arial" pitchFamily="34" charset="0"/>
              </a:rPr>
              <a:t>Stationary machine (mostly)</a:t>
            </a:r>
          </a:p>
          <a:p>
            <a:r>
              <a:rPr lang="en-US" cap="small" dirty="0" smtClean="0">
                <a:latin typeface="Arial" pitchFamily="34" charset="0"/>
                <a:cs typeface="Arial" pitchFamily="34" charset="0"/>
              </a:rPr>
              <a:t>Used in place of band saw for cutting metal stock to length</a:t>
            </a:r>
          </a:p>
          <a:p>
            <a:pPr lvl="1"/>
            <a:r>
              <a:rPr lang="en-US" cap="small" dirty="0" smtClean="0">
                <a:latin typeface="Arial" pitchFamily="34" charset="0"/>
                <a:cs typeface="Arial" pitchFamily="34" charset="0"/>
              </a:rPr>
              <a:t>Provides a cleaner cut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50044"/>
            <a:ext cx="4038600" cy="447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0" y="6400800"/>
            <a:ext cx="419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http://upload.wikimedia.org/wikipedia/commons/c/c2/SawMachine.jpg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EE3-6821-4AB2-845D-AEF17E55932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small" dirty="0" smtClean="0">
                <a:solidFill>
                  <a:srgbClr val="FFD25D"/>
                </a:solidFill>
                <a:latin typeface="Arial" pitchFamily="34" charset="0"/>
                <a:cs typeface="Arial" pitchFamily="34" charset="0"/>
              </a:rPr>
              <a:t>History</a:t>
            </a:r>
            <a:endParaRPr lang="en-US" cap="small" dirty="0">
              <a:solidFill>
                <a:srgbClr val="FFD2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cap="small" dirty="0" smtClean="0">
                <a:latin typeface="Arial" pitchFamily="34" charset="0"/>
                <a:cs typeface="Arial" pitchFamily="34" charset="0"/>
              </a:rPr>
              <a:t>Hacksaws were first fabricated in 1915.</a:t>
            </a:r>
          </a:p>
          <a:p>
            <a:r>
              <a:rPr lang="en-US" cap="small" dirty="0" smtClean="0">
                <a:latin typeface="Arial" pitchFamily="34" charset="0"/>
                <a:cs typeface="Arial" pitchFamily="34" charset="0"/>
              </a:rPr>
              <a:t>They were </a:t>
            </a:r>
            <a:r>
              <a:rPr lang="en-US" cap="small" dirty="0" smtClean="0">
                <a:latin typeface="Arial" pitchFamily="34" charset="0"/>
                <a:cs typeface="Arial" pitchFamily="34" charset="0"/>
              </a:rPr>
              <a:t>products first </a:t>
            </a:r>
            <a:r>
              <a:rPr lang="en-US" cap="small" dirty="0" smtClean="0">
                <a:latin typeface="Arial" pitchFamily="34" charset="0"/>
                <a:cs typeface="Arial" pitchFamily="34" charset="0"/>
              </a:rPr>
              <a:t>manufactured by Lenox. </a:t>
            </a:r>
            <a:endParaRPr lang="en-US" cap="sm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5486400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http://us.123rf.com/400wm/400/400/svlumagraphica/svlumagraphica0812/svlumagraphica081200058/3991708.jpg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514600"/>
            <a:ext cx="4076835" cy="27051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EE3-6821-4AB2-845D-AEF17E55932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/>
          <a:lstStyle/>
          <a:p>
            <a:pPr algn="ctr"/>
            <a:r>
              <a:rPr lang="en-US" cap="small" dirty="0" smtClean="0">
                <a:solidFill>
                  <a:srgbClr val="FFD25D"/>
                </a:solidFill>
                <a:latin typeface="Arial" pitchFamily="34" charset="0"/>
                <a:cs typeface="Arial" pitchFamily="34" charset="0"/>
              </a:rPr>
              <a:t>Power Hacksaw Hazards</a:t>
            </a:r>
            <a:endParaRPr lang="en-US" cap="small" dirty="0">
              <a:solidFill>
                <a:srgbClr val="FFD2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cap="small" dirty="0" smtClean="0">
                <a:latin typeface="Arial" pitchFamily="34" charset="0"/>
                <a:cs typeface="Arial" pitchFamily="34" charset="0"/>
              </a:rPr>
              <a:t>Cuts</a:t>
            </a:r>
          </a:p>
          <a:p>
            <a:r>
              <a:rPr lang="en-US" cap="small" dirty="0" smtClean="0">
                <a:latin typeface="Arial" pitchFamily="34" charset="0"/>
                <a:cs typeface="Arial" pitchFamily="34" charset="0"/>
              </a:rPr>
              <a:t>Reciprocating blade</a:t>
            </a:r>
          </a:p>
          <a:p>
            <a:r>
              <a:rPr lang="en-US" cap="small" dirty="0" smtClean="0">
                <a:latin typeface="Arial" pitchFamily="34" charset="0"/>
                <a:cs typeface="Arial" pitchFamily="34" charset="0"/>
              </a:rPr>
              <a:t>Electrical Shock</a:t>
            </a:r>
          </a:p>
          <a:p>
            <a:r>
              <a:rPr lang="en-US" cap="small" dirty="0" smtClean="0">
                <a:latin typeface="Arial" pitchFamily="34" charset="0"/>
                <a:cs typeface="Arial" pitchFamily="34" charset="0"/>
              </a:rPr>
              <a:t>Noise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EE3-6821-4AB2-845D-AEF17E55932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small" dirty="0" smtClean="0">
                <a:solidFill>
                  <a:srgbClr val="FFD25D"/>
                </a:solidFill>
                <a:latin typeface="Arial" pitchFamily="34" charset="0"/>
                <a:cs typeface="Arial" pitchFamily="34" charset="0"/>
              </a:rPr>
              <a:t>Hacksaw </a:t>
            </a:r>
            <a:r>
              <a:rPr lang="en-US" sz="4800" cap="small" dirty="0" smtClean="0">
                <a:solidFill>
                  <a:srgbClr val="FFD25D"/>
                </a:solidFill>
                <a:latin typeface="Arial" pitchFamily="34" charset="0"/>
                <a:cs typeface="Arial" pitchFamily="34" charset="0"/>
              </a:rPr>
              <a:t>PPE</a:t>
            </a:r>
            <a:endParaRPr lang="en-US" sz="4800" cap="small" dirty="0">
              <a:solidFill>
                <a:srgbClr val="FFD25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81200"/>
            <a:ext cx="6962416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4400" y="4023437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Safety Gloves</a:t>
            </a:r>
          </a:p>
          <a:p>
            <a:pPr>
              <a:buFont typeface="Arial" pitchFamily="34" charset="0"/>
              <a:buChar char="•"/>
            </a:pPr>
            <a:r>
              <a:rPr lang="en-US" sz="3600" b="1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Safety Glasses</a:t>
            </a:r>
          </a:p>
          <a:p>
            <a:pPr>
              <a:buFont typeface="Arial" pitchFamily="34" charset="0"/>
              <a:buChar char="•"/>
            </a:pPr>
            <a:r>
              <a:rPr lang="en-US" sz="3600" b="1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Hearing Protection (if applicable)  </a:t>
            </a:r>
            <a:endParaRPr lang="en-US" sz="3600" b="1" cap="smal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EE3-6821-4AB2-845D-AEF17E55932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352</TotalTime>
  <Words>652</Words>
  <Application>Microsoft Office PowerPoint</Application>
  <PresentationFormat>On-screen Show (4:3)</PresentationFormat>
  <Paragraphs>120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Module</vt:lpstr>
      <vt:lpstr>HACKSAWS</vt:lpstr>
      <vt:lpstr>Description</vt:lpstr>
      <vt:lpstr>Hand-Held Hacksaws</vt:lpstr>
      <vt:lpstr>Hand-Held Hacksaws (Blade)</vt:lpstr>
      <vt:lpstr>Panel Hacksaws</vt:lpstr>
      <vt:lpstr>Power Hacksaws</vt:lpstr>
      <vt:lpstr>History</vt:lpstr>
      <vt:lpstr>Power Hacksaw Hazards</vt:lpstr>
      <vt:lpstr>Hacksaw PPE</vt:lpstr>
      <vt:lpstr>Power Hacksaw Precautions</vt:lpstr>
      <vt:lpstr>Power Hacksaw Precautions</vt:lpstr>
      <vt:lpstr>Hand-held Hacksaw Hazards</vt:lpstr>
      <vt:lpstr>Hand-held Hacksaw Precautions</vt:lpstr>
      <vt:lpstr>Hand-held Hacksaw Precautions</vt:lpstr>
      <vt:lpstr>Injury Statistics</vt:lpstr>
      <vt:lpstr>Study Objective</vt:lpstr>
      <vt:lpstr>Injury Statistics Results</vt:lpstr>
      <vt:lpstr>Injury Statistics Results</vt:lpstr>
      <vt:lpstr>Osha regulations</vt:lpstr>
      <vt:lpstr>Safety Procedures</vt:lpstr>
      <vt:lpstr>Safety Procedures</vt:lpstr>
      <vt:lpstr>Think Safety  Work Safely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HACKSAWS</dc:title>
  <dc:creator>Kin Chan</dc:creator>
  <cp:lastModifiedBy>Hinze</cp:lastModifiedBy>
  <cp:revision>17</cp:revision>
  <dcterms:created xsi:type="dcterms:W3CDTF">2011-04-15T01:49:47Z</dcterms:created>
  <dcterms:modified xsi:type="dcterms:W3CDTF">2013-03-10T02:05:59Z</dcterms:modified>
</cp:coreProperties>
</file>