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4.png" ContentType="image/png"/>
  <Override PartName="/ppt/media/image2.jpeg" ContentType="image/jpeg"/>
  <Override PartName="/ppt/media/image25.jpeg" ContentType="image/jpeg"/>
  <Override PartName="/ppt/media/image9.png" ContentType="image/png"/>
  <Override PartName="/ppt/media/image19.png" ContentType="image/png"/>
  <Override PartName="/ppt/media/image3.jpeg" ContentType="image/jpeg"/>
  <Override PartName="/ppt/media/image26.jpeg" ContentType="image/jpeg"/>
  <Override PartName="/ppt/media/image7.png" ContentType="image/png"/>
  <Override PartName="/ppt/media/image11.jpeg" ContentType="image/jpeg"/>
  <Override PartName="/ppt/media/image4.png" ContentType="image/png"/>
  <Override PartName="/ppt/media/image33.jpeg" ContentType="image/jpeg"/>
  <Override PartName="/ppt/media/image14.png" ContentType="image/png"/>
  <Override PartName="/ppt/media/image5.png" ContentType="image/png"/>
  <Override PartName="/ppt/media/image20.wmf" ContentType="image/x-wmf"/>
  <Override PartName="/ppt/media/image6.png" ContentType="image/png"/>
  <Override PartName="/ppt/media/image15.wmf" ContentType="image/x-wmf"/>
  <Override PartName="/ppt/media/image8.png" ContentType="image/png"/>
  <Override PartName="/ppt/media/image17.wmf" ContentType="image/x-wmf"/>
  <Override PartName="/ppt/media/image10.png" ContentType="image/png"/>
  <Override PartName="/ppt/media/image13.png" ContentType="image/png"/>
  <Override PartName="/ppt/media/image21.jpeg" ContentType="image/jpeg"/>
  <Override PartName="/ppt/media/image30.png" ContentType="image/png"/>
  <Override PartName="/ppt/media/image23.jpeg" ContentType="image/jpeg"/>
  <Override PartName="/ppt/media/image31.jpeg" ContentType="image/jpeg"/>
  <Override PartName="/ppt/media/image29.jpeg" ContentType="image/jpeg"/>
  <Override PartName="/ppt/media/image27.jpeg" ContentType="image/jpeg"/>
  <Override PartName="/ppt/media/image18.jpeg" ContentType="image/jpeg"/>
  <Override PartName="/ppt/media/image16.jpeg" ContentType="image/jpeg"/>
  <Override PartName="/ppt/media/image28.jpeg" ContentType="image/jpeg"/>
  <Override PartName="/ppt/media/image22.png" ContentType="image/png"/>
  <Override PartName="/ppt/media/image12.png" ContentType="image/png"/>
  <Override PartName="/ppt/media/image32.jpeg" ContentType="image/jpeg"/>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_rels/slideLayout3.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7.xml.rels" ContentType="application/vnd.openxmlformats-package.relationships+xml"/>
  <Override PartName="/ppt/slideLayouts/_rels/slideLayout1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Masters/_rels/slideMaster1.xml.rels" ContentType="application/vnd.openxmlformats-package.relationships+xml"/>
  <Override PartName="/ppt/slideMasters/slideMaster1.xml" ContentType="application/vnd.openxmlformats-officedocument.presentationml.slideMaster+xml"/>
  <Override PartName="/ppt/embeddings/oleObject1.xlsx" ContentType="application/vnd.openxmlformats-officedocument.spreadsheetml.sheet"/>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_rels/slide29.xml.rels" ContentType="application/vnd.openxmlformats-package.relationships+xml"/>
  <Override PartName="/ppt/slides/_rels/slide28.xml.rels" ContentType="application/vnd.openxmlformats-package.relationships+xml"/>
  <Override PartName="/ppt/slides/_rels/slide9.xml.rels" ContentType="application/vnd.openxmlformats-package.relationships+xml"/>
  <Override PartName="/ppt/slides/_rels/slide2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7.xml.rels" ContentType="application/vnd.openxmlformats-package.relationships+xml"/>
  <Override PartName="/ppt/slides/_rels/slide11.xml.rels" ContentType="application/vnd.openxmlformats-package.relationships+xml"/>
  <Override PartName="/ppt/slides/_rels/slide13.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Slides/_rels/notesSlide24.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26.xml.rels" ContentType="application/vnd.openxmlformats-package.relationships+xml"/>
  <Override PartName="/ppt/notesSlides/_rels/notesSlide2.xml.rels" ContentType="application/vnd.openxmlformats-package.relationships+xml"/>
  <Override PartName="/ppt/notesSlides/_rels/notesSlide14.xml.rels" ContentType="application/vnd.openxmlformats-package.relationships+xml"/>
  <Override PartName="/ppt/notesSlides/_rels/notesSlide5.xml.rels" ContentType="application/vnd.openxmlformats-package.relationships+xml"/>
  <Override PartName="/ppt/notesSlides/_rels/notesSlide8.xml.rels" ContentType="application/vnd.openxmlformats-package.relationships+xml"/>
  <Override PartName="/ppt/notesSlides/_rels/notesSlide18.xml.rels" ContentType="application/vnd.openxmlformats-package.relationships+xml"/>
  <Override PartName="/ppt/notesSlides/_rels/notesSlide20.xml.rels" ContentType="application/vnd.openxmlformats-package.relationships+xml"/>
  <Override PartName="/ppt/notesSlides/_rels/notesSlide6.xml.rels" ContentType="application/vnd.openxmlformats-package.relationships+xml"/>
  <Override PartName="/ppt/notesSlides/_rels/notesSlide28.xml.rels" ContentType="application/vnd.openxmlformats-package.relationships+xml"/>
  <Override PartName="/ppt/notesSlides/_rels/notesSlide7.xml.rels" ContentType="application/vnd.openxmlformats-package.relationships+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26.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2400" spc="-1" strike="noStrike">
              <a:solidFill>
                <a:srgbClr val="ffffff"/>
              </a:solidFill>
              <a:latin typeface="Arial"/>
            </a:endParaRPr>
          </a:p>
        </p:txBody>
      </p:sp>
      <p:sp>
        <p:nvSpPr>
          <p:cNvPr id="42"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p:txBody>
      </p:sp>
      <p:sp>
        <p:nvSpPr>
          <p:cNvPr id="43"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000000"/>
                </a:solidFill>
                <a:latin typeface="Times New Roman"/>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Times New Roman"/>
              </a:rPr>
              <a:t>&lt;date/time&gt;</a:t>
            </a:r>
            <a:endParaRPr b="0" lang="en-US" sz="1200" spc="-1" strike="noStrike">
              <a:solidFill>
                <a:srgbClr val="000000"/>
              </a:solidFill>
              <a:latin typeface="Arial"/>
            </a:endParaRPr>
          </a:p>
        </p:txBody>
      </p:sp>
      <p:sp>
        <p:nvSpPr>
          <p:cNvPr id="44" name="PlaceHolder 3"/>
          <p:cNvSpPr>
            <a:spLocks noGrp="1"/>
          </p:cNvSpPr>
          <p:nvPr>
            <p:ph type="sldImg"/>
          </p:nvPr>
        </p:nvSpPr>
        <p:spPr>
          <a:xfrm>
            <a:off x="1143000" y="685440"/>
            <a:ext cx="4572000" cy="3429000"/>
          </a:xfrm>
          <a:prstGeom prst="rect">
            <a:avLst/>
          </a:prstGeom>
          <a:noFill/>
          <a:ln w="1260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Times New Roman"/>
              </a:rPr>
              <a:t>Click to move the slide</a:t>
            </a:r>
            <a:endParaRPr b="0" lang="en-US" sz="4400" spc="-1" strike="noStrike">
              <a:solidFill>
                <a:srgbClr val="ffff00"/>
              </a:solidFill>
              <a:latin typeface="Times New Roman"/>
            </a:endParaRPr>
          </a:p>
        </p:txBody>
      </p:sp>
      <p:sp>
        <p:nvSpPr>
          <p:cNvPr id="45"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Click to edit the notes format</a:t>
            </a:r>
            <a:endParaRPr b="0" lang="en-US" sz="1200" spc="-1" strike="noStrike">
              <a:solidFill>
                <a:srgbClr val="000000"/>
              </a:solidFill>
              <a:latin typeface="Calibri"/>
            </a:endParaRPr>
          </a:p>
        </p:txBody>
      </p:sp>
      <p:sp>
        <p:nvSpPr>
          <p:cNvPr id="46"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p:txBody>
      </p:sp>
      <p:sp>
        <p:nvSpPr>
          <p:cNvPr id="47"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000000"/>
                </a:solidFill>
                <a:latin typeface="Times New Roman"/>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EFAC5EF-F811-4DE9-AD0D-FD5250A506C6}" type="slidenum">
              <a:rPr b="0" lang="en-US" sz="1200" spc="-1" strike="noStrike">
                <a:solidFill>
                  <a:srgbClr val="000000"/>
                </a:solidFill>
                <a:latin typeface="Times New Roman"/>
              </a:rPr>
              <a:t>&lt;number&gt;</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1143000" y="685800"/>
            <a:ext cx="4572000" cy="3429000"/>
          </a:xfrm>
          <a:prstGeom prst="rect">
            <a:avLst/>
          </a:prstGeom>
          <a:ln w="0">
            <a:noFill/>
          </a:ln>
        </p:spPr>
      </p:sp>
      <p:sp>
        <p:nvSpPr>
          <p:cNvPr id="207"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208"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19A8FB3-A73E-4F4D-BBEA-F8E28F82D143}"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Rectangle 7"/>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DF28171-26F0-415C-8B41-D68118B72245}" type="slidenum">
              <a:rPr b="0" lang="en-US" sz="1200" spc="-1" strike="noStrike">
                <a:solidFill>
                  <a:srgbClr val="ffffff"/>
                </a:solidFill>
                <a:latin typeface="Arial"/>
                <a:ea typeface="Arial"/>
              </a:rPr>
              <a:t>&lt;number&gt;</a:t>
            </a:fld>
            <a:endParaRPr b="0" lang="en-US" sz="1200" spc="-1" strike="noStrike">
              <a:solidFill>
                <a:srgbClr val="ffffff"/>
              </a:solidFill>
              <a:latin typeface="Arial"/>
            </a:endParaRPr>
          </a:p>
        </p:txBody>
      </p:sp>
      <p:sp>
        <p:nvSpPr>
          <p:cNvPr id="210" name="PlaceHolder 1"/>
          <p:cNvSpPr>
            <a:spLocks noGrp="1"/>
          </p:cNvSpPr>
          <p:nvPr>
            <p:ph type="sldImg"/>
          </p:nvPr>
        </p:nvSpPr>
        <p:spPr>
          <a:xfrm>
            <a:off x="1143000" y="685800"/>
            <a:ext cx="4572000" cy="3429000"/>
          </a:xfrm>
          <a:prstGeom prst="rect">
            <a:avLst/>
          </a:prstGeom>
          <a:ln w="0">
            <a:noFill/>
          </a:ln>
        </p:spPr>
      </p:sp>
      <p:sp>
        <p:nvSpPr>
          <p:cNvPr id="211"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Rectangle 7"/>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57778BB-1A92-4A12-82DB-E2D8D1A06BFF}" type="slidenum">
              <a:rPr b="0" lang="en-US" sz="1200" spc="-1" strike="noStrike">
                <a:solidFill>
                  <a:srgbClr val="000000"/>
                </a:solidFill>
                <a:latin typeface="Arial"/>
                <a:ea typeface="Arial"/>
              </a:rPr>
              <a:t>&lt;number&gt;</a:t>
            </a:fld>
            <a:endParaRPr b="0" lang="en-US" sz="1200" spc="-1" strike="noStrike">
              <a:solidFill>
                <a:srgbClr val="ffffff"/>
              </a:solidFill>
              <a:latin typeface="Arial"/>
            </a:endParaRPr>
          </a:p>
        </p:txBody>
      </p:sp>
      <p:sp>
        <p:nvSpPr>
          <p:cNvPr id="213" name="PlaceHolder 1"/>
          <p:cNvSpPr>
            <a:spLocks noGrp="1"/>
          </p:cNvSpPr>
          <p:nvPr>
            <p:ph type="sldImg"/>
          </p:nvPr>
        </p:nvSpPr>
        <p:spPr>
          <a:xfrm>
            <a:off x="1143000" y="685800"/>
            <a:ext cx="4572000" cy="3429000"/>
          </a:xfrm>
          <a:prstGeom prst="rect">
            <a:avLst/>
          </a:prstGeom>
          <a:ln w="0">
            <a:noFill/>
          </a:ln>
        </p:spPr>
      </p:sp>
      <p:sp>
        <p:nvSpPr>
          <p:cNvPr id="214"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1143000" y="685800"/>
            <a:ext cx="4572000" cy="3429000"/>
          </a:xfrm>
          <a:prstGeom prst="rect">
            <a:avLst/>
          </a:prstGeom>
          <a:ln w="0">
            <a:noFill/>
          </a:ln>
        </p:spPr>
      </p:sp>
      <p:sp>
        <p:nvSpPr>
          <p:cNvPr id="189"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190"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C111466-B0FB-45A1-8DB5-74BF1AD6C2C6}"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sldImg"/>
          </p:nvPr>
        </p:nvSpPr>
        <p:spPr>
          <a:xfrm>
            <a:off x="1143000" y="685800"/>
            <a:ext cx="4572000" cy="3429000"/>
          </a:xfrm>
          <a:prstGeom prst="rect">
            <a:avLst/>
          </a:prstGeom>
          <a:ln w="0">
            <a:noFill/>
          </a:ln>
        </p:spPr>
      </p:sp>
      <p:sp>
        <p:nvSpPr>
          <p:cNvPr id="216"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217"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BFA9685-D59E-429D-A89B-AB33FDB700E0}"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1143000" y="685800"/>
            <a:ext cx="4572000" cy="3429000"/>
          </a:xfrm>
          <a:prstGeom prst="rect">
            <a:avLst/>
          </a:prstGeom>
          <a:ln w="0">
            <a:noFill/>
          </a:ln>
        </p:spPr>
      </p:sp>
      <p:sp>
        <p:nvSpPr>
          <p:cNvPr id="219"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220"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D3D691D-A3EB-4DAC-ADD7-081815057FEE}"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1143000" y="685800"/>
            <a:ext cx="4572000" cy="3429000"/>
          </a:xfrm>
          <a:prstGeom prst="rect">
            <a:avLst/>
          </a:prstGeom>
          <a:ln w="0">
            <a:noFill/>
          </a:ln>
        </p:spPr>
      </p:sp>
      <p:sp>
        <p:nvSpPr>
          <p:cNvPr id="222"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223"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CE28D90-CCCE-4050-A496-4F8B8ABCF7DE}"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Rectangle 7"/>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7F10027-220A-4B31-BF49-C7624BC2A541}" type="slidenum">
              <a:rPr b="0" lang="en-US" sz="1200" spc="-1" strike="noStrike">
                <a:solidFill>
                  <a:srgbClr val="ffffff"/>
                </a:solidFill>
                <a:latin typeface="Arial"/>
                <a:ea typeface="Arial"/>
              </a:rPr>
              <a:t>&lt;number&gt;</a:t>
            </a:fld>
            <a:endParaRPr b="0" lang="en-US" sz="1200" spc="-1" strike="noStrike">
              <a:solidFill>
                <a:srgbClr val="ffffff"/>
              </a:solidFill>
              <a:latin typeface="Arial"/>
            </a:endParaRPr>
          </a:p>
        </p:txBody>
      </p:sp>
      <p:sp>
        <p:nvSpPr>
          <p:cNvPr id="225" name="PlaceHolder 1"/>
          <p:cNvSpPr>
            <a:spLocks noGrp="1"/>
          </p:cNvSpPr>
          <p:nvPr>
            <p:ph type="sldImg"/>
          </p:nvPr>
        </p:nvSpPr>
        <p:spPr>
          <a:xfrm>
            <a:off x="1143000" y="685800"/>
            <a:ext cx="4572000" cy="3429000"/>
          </a:xfrm>
          <a:prstGeom prst="rect">
            <a:avLst/>
          </a:prstGeom>
          <a:ln w="0">
            <a:noFill/>
          </a:ln>
        </p:spPr>
      </p:sp>
      <p:sp>
        <p:nvSpPr>
          <p:cNvPr id="226"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1143000" y="685800"/>
            <a:ext cx="4572000" cy="3429000"/>
          </a:xfrm>
          <a:prstGeom prst="rect">
            <a:avLst/>
          </a:prstGeom>
          <a:ln w="0">
            <a:noFill/>
          </a:ln>
        </p:spPr>
      </p:sp>
      <p:sp>
        <p:nvSpPr>
          <p:cNvPr id="192"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193"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0C1CD41-6080-4247-8EDB-A5D91C792CA3}"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1143000" y="685800"/>
            <a:ext cx="4572000" cy="3429000"/>
          </a:xfrm>
          <a:prstGeom prst="rect">
            <a:avLst/>
          </a:prstGeom>
          <a:ln w="0">
            <a:noFill/>
          </a:ln>
        </p:spPr>
      </p:sp>
      <p:sp>
        <p:nvSpPr>
          <p:cNvPr id="195"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196"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244848C-8B5C-42AF-889C-CCA1A0E0C23E}"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1143000" y="685800"/>
            <a:ext cx="4572000" cy="3429000"/>
          </a:xfrm>
          <a:prstGeom prst="rect">
            <a:avLst/>
          </a:prstGeom>
          <a:ln w="0">
            <a:noFill/>
          </a:ln>
        </p:spPr>
      </p:sp>
      <p:sp>
        <p:nvSpPr>
          <p:cNvPr id="198"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199"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CC8CF6E-B8F4-478B-8B39-300EBE6E6D1A}"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1143000" y="685800"/>
            <a:ext cx="4572000" cy="3429000"/>
          </a:xfrm>
          <a:prstGeom prst="rect">
            <a:avLst/>
          </a:prstGeom>
          <a:ln w="0">
            <a:noFill/>
          </a:ln>
        </p:spPr>
      </p:sp>
      <p:sp>
        <p:nvSpPr>
          <p:cNvPr id="201"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202"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978F06C-0BAA-4F2B-B9D8-6AC0607D8D14}"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1143000" y="685800"/>
            <a:ext cx="4572000" cy="3429000"/>
          </a:xfrm>
          <a:prstGeom prst="rect">
            <a:avLst/>
          </a:prstGeom>
          <a:ln w="0">
            <a:noFill/>
          </a:ln>
        </p:spPr>
      </p:sp>
      <p:sp>
        <p:nvSpPr>
          <p:cNvPr id="204"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205"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7C5E8F0-DC02-4798-B5D8-7DDC081DB206}" type="slidenum">
              <a:rPr b="0" lang="en-US" sz="1200" spc="-1" strike="noStrike">
                <a:solidFill>
                  <a:srgbClr val="ffffff"/>
                </a:solidFill>
                <a:latin typeface="Times New Roman"/>
              </a:rPr>
              <a:t>&lt;number&gt;</a:t>
            </a:fld>
            <a:endParaRPr b="0" lang="en-US" sz="1200" spc="-1" strike="noStrike">
              <a:solidFill>
                <a:srgbClr val="ffffff"/>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146E3C6-11F0-4C41-AF90-60D7CD181CD8}"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27" name="PlaceHolder 2"/>
          <p:cNvSpPr>
            <a:spLocks noGrp="1"/>
          </p:cNvSpPr>
          <p:nvPr>
            <p:ph/>
          </p:nvPr>
        </p:nvSpPr>
        <p:spPr>
          <a:xfrm>
            <a:off x="685800" y="1981080"/>
            <a:ext cx="77724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28" name="PlaceHolder 3"/>
          <p:cNvSpPr>
            <a:spLocks noGrp="1"/>
          </p:cNvSpPr>
          <p:nvPr>
            <p:ph/>
          </p:nvPr>
        </p:nvSpPr>
        <p:spPr>
          <a:xfrm>
            <a:off x="685800" y="4130640"/>
            <a:ext cx="77724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2BBE0BB-7595-4BE9-B78D-4B571972298B}"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30" name="PlaceHolder 2"/>
          <p:cNvSpPr>
            <a:spLocks noGrp="1"/>
          </p:cNvSpPr>
          <p:nvPr>
            <p:ph/>
          </p:nvPr>
        </p:nvSpPr>
        <p:spPr>
          <a:xfrm>
            <a:off x="68580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31" name="PlaceHolder 3"/>
          <p:cNvSpPr>
            <a:spLocks noGrp="1"/>
          </p:cNvSpPr>
          <p:nvPr>
            <p:ph/>
          </p:nvPr>
        </p:nvSpPr>
        <p:spPr>
          <a:xfrm>
            <a:off x="466848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32" name="PlaceHolder 4"/>
          <p:cNvSpPr>
            <a:spLocks noGrp="1"/>
          </p:cNvSpPr>
          <p:nvPr>
            <p:ph/>
          </p:nvPr>
        </p:nvSpPr>
        <p:spPr>
          <a:xfrm>
            <a:off x="685800" y="413064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33" name="PlaceHolder 5"/>
          <p:cNvSpPr>
            <a:spLocks noGrp="1"/>
          </p:cNvSpPr>
          <p:nvPr>
            <p:ph/>
          </p:nvPr>
        </p:nvSpPr>
        <p:spPr>
          <a:xfrm>
            <a:off x="4668480" y="413064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397CDF12-CA4B-40AB-83D9-9C0034127F71}"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35" name="PlaceHolder 2"/>
          <p:cNvSpPr>
            <a:spLocks noGrp="1"/>
          </p:cNvSpPr>
          <p:nvPr>
            <p:ph/>
          </p:nvPr>
        </p:nvSpPr>
        <p:spPr>
          <a:xfrm>
            <a:off x="685800" y="198108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36" name="PlaceHolder 3"/>
          <p:cNvSpPr>
            <a:spLocks noGrp="1"/>
          </p:cNvSpPr>
          <p:nvPr>
            <p:ph/>
          </p:nvPr>
        </p:nvSpPr>
        <p:spPr>
          <a:xfrm>
            <a:off x="3313800" y="198108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37" name="PlaceHolder 4"/>
          <p:cNvSpPr>
            <a:spLocks noGrp="1"/>
          </p:cNvSpPr>
          <p:nvPr>
            <p:ph/>
          </p:nvPr>
        </p:nvSpPr>
        <p:spPr>
          <a:xfrm>
            <a:off x="5941440" y="198108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38" name="PlaceHolder 5"/>
          <p:cNvSpPr>
            <a:spLocks noGrp="1"/>
          </p:cNvSpPr>
          <p:nvPr>
            <p:ph/>
          </p:nvPr>
        </p:nvSpPr>
        <p:spPr>
          <a:xfrm>
            <a:off x="685800" y="413064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39" name="PlaceHolder 6"/>
          <p:cNvSpPr>
            <a:spLocks noGrp="1"/>
          </p:cNvSpPr>
          <p:nvPr>
            <p:ph/>
          </p:nvPr>
        </p:nvSpPr>
        <p:spPr>
          <a:xfrm>
            <a:off x="3313800" y="413064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40" name="PlaceHolder 7"/>
          <p:cNvSpPr>
            <a:spLocks noGrp="1"/>
          </p:cNvSpPr>
          <p:nvPr>
            <p:ph/>
          </p:nvPr>
        </p:nvSpPr>
        <p:spPr>
          <a:xfrm>
            <a:off x="5941440" y="4130640"/>
            <a:ext cx="250236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A6CB01E4-648A-4F61-99E9-52F4098E88B6}"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6" name="PlaceHolder 2"/>
          <p:cNvSpPr>
            <a:spLocks noGrp="1"/>
          </p:cNvSpPr>
          <p:nvPr>
            <p:ph type="subTitle"/>
          </p:nvPr>
        </p:nvSpPr>
        <p:spPr>
          <a:xfrm>
            <a:off x="685800" y="1981080"/>
            <a:ext cx="7772400" cy="4114800"/>
          </a:xfrm>
          <a:prstGeom prst="rect">
            <a:avLst/>
          </a:prstGeom>
          <a:noFill/>
          <a:ln w="0">
            <a:noFill/>
          </a:ln>
        </p:spPr>
        <p:txBody>
          <a:bodyPr lIns="0" rIns="0" tIns="0" bIns="0" anchor="ctr">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A9B9A8B-CA0B-4384-B9EB-62BE6C3A390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8"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255675B-2164-40B4-8060-A1C6AE8AB5E0}"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10"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11"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B88E4A2-2424-479E-961B-86243762B771}"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2A90C7E-72B5-49D2-AEC7-22B1D32F6A98}"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CFAE594-E98F-4213-A477-2FC721D4B392}"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15" name="PlaceHolder 2"/>
          <p:cNvSpPr>
            <a:spLocks noGrp="1"/>
          </p:cNvSpPr>
          <p:nvPr>
            <p:ph/>
          </p:nvPr>
        </p:nvSpPr>
        <p:spPr>
          <a:xfrm>
            <a:off x="68580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16"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17" name="PlaceHolder 4"/>
          <p:cNvSpPr>
            <a:spLocks noGrp="1"/>
          </p:cNvSpPr>
          <p:nvPr>
            <p:ph/>
          </p:nvPr>
        </p:nvSpPr>
        <p:spPr>
          <a:xfrm>
            <a:off x="685800" y="413064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89BFD78-2D46-4AFD-9E58-FF7F4E6A2687}"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1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20" name="PlaceHolder 3"/>
          <p:cNvSpPr>
            <a:spLocks noGrp="1"/>
          </p:cNvSpPr>
          <p:nvPr>
            <p:ph/>
          </p:nvPr>
        </p:nvSpPr>
        <p:spPr>
          <a:xfrm>
            <a:off x="466848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21" name="PlaceHolder 4"/>
          <p:cNvSpPr>
            <a:spLocks noGrp="1"/>
          </p:cNvSpPr>
          <p:nvPr>
            <p:ph/>
          </p:nvPr>
        </p:nvSpPr>
        <p:spPr>
          <a:xfrm>
            <a:off x="4668480" y="413064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54DF75F-DCE6-4D72-B677-A7CAB0443F29}"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00"/>
              </a:solidFill>
              <a:latin typeface="Times New Roman"/>
            </a:endParaRPr>
          </a:p>
        </p:txBody>
      </p:sp>
      <p:sp>
        <p:nvSpPr>
          <p:cNvPr id="23" name="PlaceHolder 2"/>
          <p:cNvSpPr>
            <a:spLocks noGrp="1"/>
          </p:cNvSpPr>
          <p:nvPr>
            <p:ph/>
          </p:nvPr>
        </p:nvSpPr>
        <p:spPr>
          <a:xfrm>
            <a:off x="68580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24" name="PlaceHolder 3"/>
          <p:cNvSpPr>
            <a:spLocks noGrp="1"/>
          </p:cNvSpPr>
          <p:nvPr>
            <p:ph/>
          </p:nvPr>
        </p:nvSpPr>
        <p:spPr>
          <a:xfrm>
            <a:off x="4668480" y="1981080"/>
            <a:ext cx="37926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25" name="PlaceHolder 4"/>
          <p:cNvSpPr>
            <a:spLocks noGrp="1"/>
          </p:cNvSpPr>
          <p:nvPr>
            <p:ph/>
          </p:nvPr>
        </p:nvSpPr>
        <p:spPr>
          <a:xfrm>
            <a:off x="685800" y="4130640"/>
            <a:ext cx="7772400" cy="19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9DF8075-EA9A-445A-9937-F5C4CA076D0F}"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Times New Roman"/>
              </a:rPr>
              <a:t>Click to edit the title text format</a:t>
            </a:r>
            <a:endParaRPr b="0" lang="en-US" sz="4400" spc="-1" strike="noStrike">
              <a:solidFill>
                <a:srgbClr val="ffff00"/>
              </a:solidFill>
              <a:latin typeface="Times New Roman"/>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Times New Roman"/>
              </a:rPr>
              <a:t>Click to edit the outline text format</a:t>
            </a:r>
            <a:endParaRPr b="0" lang="en-US" sz="3200" spc="-1" strike="noStrike">
              <a:solidFill>
                <a:srgbClr val="ffffff"/>
              </a:solidFill>
              <a:latin typeface="Times New Roman"/>
            </a:endParaRPr>
          </a:p>
          <a:p>
            <a:pPr lvl="1" marL="743040" indent="-28584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Times New Roman"/>
              </a:rPr>
              <a:t>Second Outline Level</a:t>
            </a:r>
            <a:endParaRPr b="0" lang="en-US" sz="3200" spc="-1" strike="noStrike">
              <a:solidFill>
                <a:srgbClr val="ffffff"/>
              </a:solidFill>
              <a:latin typeface="Times New Roman"/>
            </a:endParaRPr>
          </a:p>
          <a:p>
            <a:pPr lvl="2" marL="11430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Times New Roman"/>
              </a:rPr>
              <a:t>Third Outline Level</a:t>
            </a:r>
            <a:endParaRPr b="0" lang="en-US" sz="3200" spc="-1" strike="noStrike">
              <a:solidFill>
                <a:srgbClr val="ffffff"/>
              </a:solidFill>
              <a:latin typeface="Times New Roman"/>
            </a:endParaRPr>
          </a:p>
          <a:p>
            <a:pPr lvl="3" marL="16002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Times New Roman"/>
              </a:rPr>
              <a:t>Fourth Outline Level</a:t>
            </a:r>
            <a:endParaRPr b="0" lang="en-US" sz="3200" spc="-1" strike="noStrike">
              <a:solidFill>
                <a:srgbClr val="ffffff"/>
              </a:solidFill>
              <a:latin typeface="Times New Roman"/>
            </a:endParaRPr>
          </a:p>
          <a:p>
            <a:pPr lvl="4" marL="20574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Times New Roman"/>
              </a:rPr>
              <a:t>Fifth Outline Level</a:t>
            </a:r>
            <a:endParaRPr b="0" lang="en-US" sz="3200" spc="-1" strike="noStrike">
              <a:solidFill>
                <a:srgbClr val="ffffff"/>
              </a:solidFill>
              <a:latin typeface="Times New Roman"/>
            </a:endParaRPr>
          </a:p>
          <a:p>
            <a:pPr lvl="5" marL="20574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Times New Roman"/>
              </a:rPr>
              <a:t>Sixth Outline Level</a:t>
            </a:r>
            <a:endParaRPr b="0" lang="en-US" sz="3200" spc="-1" strike="noStrike">
              <a:solidFill>
                <a:srgbClr val="ffffff"/>
              </a:solidFill>
              <a:latin typeface="Times New Roman"/>
            </a:endParaRPr>
          </a:p>
          <a:p>
            <a:pPr lvl="6" marL="20574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Times New Roman"/>
              </a:rPr>
              <a:t>Seventh Outline Level</a:t>
            </a:r>
            <a:endParaRPr b="0" lang="en-US" sz="3200" spc="-1" strike="noStrike">
              <a:solidFill>
                <a:srgbClr val="ffffff"/>
              </a:solidFill>
              <a:latin typeface="Times New Roman"/>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pc="-1" strike="noStrike">
                <a:solidFill>
                  <a:srgbClr val="ffffff"/>
                </a:solidFill>
                <a:latin typeface="Times New Roman"/>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16AC00E-768A-4E8E-BC80-71A0C09B9A34}" type="slidenum">
              <a:rPr b="0" lang="en-US" sz="1400" spc="-1" strike="noStrike">
                <a:solidFill>
                  <a:srgbClr val="ffffff"/>
                </a:solidFill>
                <a:latin typeface="Times New Roman"/>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nairanaira.com/" TargetMode="External"/><Relationship Id="rId2" Type="http://schemas.openxmlformats.org/officeDocument/2006/relationships/image" Target="../media/image1.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jpeg"/><Relationship Id="rId3" Type="http://schemas.openxmlformats.org/officeDocument/2006/relationships/hyperlink" Target="http://actrav.itcilo.org/actrav-english/telearn/osh/noise/nomain.htm" TargetMode="External"/><Relationship Id="rId4" Type="http://schemas.openxmlformats.org/officeDocument/2006/relationships/slideLayout" Target="../slideLayouts/slideLayout1.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hyperlink" Target="http://www.diymedicalnetwork.com/" TargetMode="External"/><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hyperlink" Target="http://www.galtmile.com/images/wilmagen.jpg" TargetMode="External"/><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hyperlink" Target="http://www.amtonline.com/" TargetMode="External"/><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peakpowertools.com/PhotoGallery.asp?ProductCode=GBS30210" TargetMode="External"/><Relationship Id="rId3" Type="http://schemas.openxmlformats.org/officeDocument/2006/relationships/image" Target="../media/image3.jpeg"/><Relationship Id="rId4" Type="http://schemas.openxmlformats.org/officeDocument/2006/relationships/hyperlink" Target="http://www.peakpowertools.com/PhotoGallery.asp?ProductCode=GAP6500SDG" TargetMode="External"/><Relationship Id="rId5" Type="http://schemas.openxmlformats.org/officeDocument/2006/relationships/image" Target="../media/image4.png"/><Relationship Id="rId6" Type="http://schemas.openxmlformats.org/officeDocument/2006/relationships/hyperlink" Target="http://www.bouncehousesplano.com/generator.jpg" TargetMode="External"/><Relationship Id="rId7" Type="http://schemas.openxmlformats.org/officeDocument/2006/relationships/hyperlink" Target="http://www.peakpowertools.com/Portable-Generators-s/1.htm" TargetMode="External"/><Relationship Id="rId8" Type="http://schemas.openxmlformats.org/officeDocument/2006/relationships/slideLayout" Target="../slideLayouts/slideLayout1.xml"/><Relationship Id="rId9"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slideLayout" Target="../slideLayouts/slideLayout1.xml"/><Relationship Id="rId5"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www.forconstructionpros.com/" TargetMode="External"/><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jpeg"/><Relationship Id="rId3" Type="http://schemas.openxmlformats.org/officeDocument/2006/relationships/hyperlink" Target="http://www.cpsc.gov/cpscpub/pubs/portgen.html" TargetMode="External"/><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PlaceHolder 1"/>
          <p:cNvSpPr>
            <a:spLocks noGrp="1"/>
          </p:cNvSpPr>
          <p:nvPr>
            <p:ph type="title"/>
          </p:nvPr>
        </p:nvSpPr>
        <p:spPr>
          <a:xfrm>
            <a:off x="762120" y="609480"/>
            <a:ext cx="7772400" cy="1470240"/>
          </a:xfrm>
          <a:prstGeom prst="rect">
            <a:avLst/>
          </a:prstGeom>
          <a:noFill/>
          <a:ln w="0">
            <a:noFill/>
          </a:ln>
        </p:spPr>
        <p:txBody>
          <a:bodyPr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pc="-1" strike="noStrike">
                <a:solidFill>
                  <a:srgbClr val="ffff00"/>
                </a:solidFill>
                <a:latin typeface="Arial"/>
                <a:ea typeface="Arial"/>
              </a:rPr>
              <a:t>Portable Generators</a:t>
            </a:r>
            <a:endParaRPr b="0" lang="en-US" sz="5400" spc="-1" strike="noStrike">
              <a:solidFill>
                <a:srgbClr val="ffff00"/>
              </a:solidFill>
              <a:latin typeface="Times New Roman"/>
            </a:endParaRPr>
          </a:p>
        </p:txBody>
      </p:sp>
      <p:sp>
        <p:nvSpPr>
          <p:cNvPr id="49" name="TextBox 5"/>
          <p:cNvSpPr/>
          <p:nvPr/>
        </p:nvSpPr>
        <p:spPr>
          <a:xfrm>
            <a:off x="7931160" y="6553080"/>
            <a:ext cx="1102680" cy="3373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u="sng">
                <a:solidFill>
                  <a:srgbClr val="ff0000"/>
                </a:solidFill>
                <a:uFillTx/>
                <a:latin typeface="Arial"/>
                <a:ea typeface="Arial"/>
                <a:hlinkClick r:id="rId1"/>
              </a:rPr>
              <a:t>www.nairanaira.com</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pic>
        <p:nvPicPr>
          <p:cNvPr id="50" name="Picture 5" descr="Picture1"/>
          <p:cNvPicPr/>
          <p:nvPr/>
        </p:nvPicPr>
        <p:blipFill>
          <a:blip r:embed="rId2"/>
          <a:stretch/>
        </p:blipFill>
        <p:spPr>
          <a:xfrm>
            <a:off x="2666880" y="2057400"/>
            <a:ext cx="3754440" cy="3754440"/>
          </a:xfrm>
          <a:prstGeom prst="rect">
            <a:avLst/>
          </a:prstGeom>
          <a:ln w="0">
            <a:noFill/>
          </a:ln>
        </p:spPr>
      </p:pic>
      <p:sp>
        <p:nvSpPr>
          <p:cNvPr id="51"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3F107C5-B1AD-455A-965C-0CAA14496EEB}"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
          <p:cNvSpPr txBox="1"/>
          <p:nvPr/>
        </p:nvSpPr>
        <p:spPr>
          <a:xfrm>
            <a:off x="609480" y="1523880"/>
            <a:ext cx="7772400" cy="4114800"/>
          </a:xfrm>
          <a:prstGeom prst="rect">
            <a:avLst/>
          </a:prstGeom>
          <a:noFill/>
          <a:ln w="0">
            <a:noFill/>
          </a:ln>
        </p:spPr>
        <p:txBody>
          <a:bodyPr anchor="t">
            <a:normAutofit/>
          </a:bodyPr>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Generator engines vibrate and create noise. Excessive noise and vibration could cause hearing loss and fatigue that may affect job performance.</a:t>
            </a:r>
            <a:endParaRPr b="0" lang="en-US" sz="2500" spc="-1" strike="noStrike">
              <a:solidFill>
                <a:srgbClr val="ffffff"/>
              </a:solidFill>
              <a:latin typeface="Times New Roman"/>
            </a:endParaRPr>
          </a:p>
        </p:txBody>
      </p:sp>
      <p:pic>
        <p:nvPicPr>
          <p:cNvPr id="99" name="Picture 2" descr="C:\Users\James Pegg\AppData\Local\Microsoft\Windows\Temporary Internet Files\Content.IE5\JB2TNAC1\MCBD08317_0000[1].wmf"/>
          <p:cNvPicPr/>
          <p:nvPr/>
        </p:nvPicPr>
        <p:blipFill>
          <a:blip r:embed="rId1"/>
          <a:srcRect l="0" t="2711" r="0" b="0"/>
          <a:stretch/>
        </p:blipFill>
        <p:spPr>
          <a:xfrm>
            <a:off x="4876920" y="3276720"/>
            <a:ext cx="3281400" cy="2816280"/>
          </a:xfrm>
          <a:prstGeom prst="rect">
            <a:avLst/>
          </a:prstGeom>
          <a:ln w="0">
            <a:noFill/>
          </a:ln>
        </p:spPr>
      </p:pic>
      <p:sp>
        <p:nvSpPr>
          <p:cNvPr id="100" name="Title 5"/>
          <p:cNvSpPr/>
          <p:nvPr/>
        </p:nvSpPr>
        <p:spPr>
          <a:xfrm>
            <a:off x="380880" y="228600"/>
            <a:ext cx="807732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4. Noise and Vibration</a:t>
            </a:r>
            <a:endParaRPr b="0" lang="en-US" sz="4000" spc="-1" strike="noStrike">
              <a:solidFill>
                <a:srgbClr val="ffffff"/>
              </a:solidFill>
              <a:latin typeface="Arial"/>
            </a:endParaRPr>
          </a:p>
        </p:txBody>
      </p:sp>
      <p:pic>
        <p:nvPicPr>
          <p:cNvPr id="101" name="Picture 13" descr="http://actrav.itcilo.org/actrav-english/telearn/osh/noise/5-5.jpg"/>
          <p:cNvPicPr/>
          <p:nvPr/>
        </p:nvPicPr>
        <p:blipFill>
          <a:blip r:embed="rId2"/>
          <a:srcRect l="0" t="2445" r="0" b="7000"/>
          <a:stretch/>
        </p:blipFill>
        <p:spPr>
          <a:xfrm>
            <a:off x="990720" y="3276720"/>
            <a:ext cx="3581280" cy="2819160"/>
          </a:xfrm>
          <a:prstGeom prst="rect">
            <a:avLst/>
          </a:prstGeom>
          <a:ln w="0">
            <a:noFill/>
          </a:ln>
        </p:spPr>
      </p:pic>
      <p:sp>
        <p:nvSpPr>
          <p:cNvPr id="102" name="TextBox 4"/>
          <p:cNvSpPr/>
          <p:nvPr/>
        </p:nvSpPr>
        <p:spPr>
          <a:xfrm>
            <a:off x="5257800" y="6553080"/>
            <a:ext cx="3745080" cy="3373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u="sng">
                <a:solidFill>
                  <a:srgbClr val="ff0000"/>
                </a:solidFill>
                <a:uFillTx/>
                <a:latin typeface="Arial"/>
                <a:ea typeface="Arial"/>
                <a:hlinkClick r:id="rId3"/>
              </a:rPr>
              <a:t>http://actrav.itcilo.org/actrav-english/telearn/osh/noise/nomain.htm</a:t>
            </a:r>
            <a:endParaRPr b="0" lang="en-US" sz="800" spc="-1" strike="noStrike">
              <a:solidFill>
                <a:srgbClr val="ffffff"/>
              </a:solidFill>
              <a:latin typeface="Arial"/>
            </a:endParaRPr>
          </a:p>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103"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E57253F-DD08-4029-9436-78BA6EFEDEE7}"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Box 7"/>
          <p:cNvSpPr/>
          <p:nvPr/>
        </p:nvSpPr>
        <p:spPr>
          <a:xfrm>
            <a:off x="5796360" y="6642000"/>
            <a:ext cx="332928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Source: Extracted from OSHA Accident Investigation Data 1990-2009</a:t>
            </a:r>
            <a:endParaRPr b="0" lang="en-US" sz="800" spc="-1" strike="noStrike">
              <a:solidFill>
                <a:srgbClr val="ffffff"/>
              </a:solidFill>
              <a:latin typeface="Arial"/>
            </a:endParaRPr>
          </a:p>
        </p:txBody>
      </p:sp>
      <p:sp>
        <p:nvSpPr>
          <p:cNvPr id="105" name="Rectangle 5"/>
          <p:cNvSpPr/>
          <p:nvPr/>
        </p:nvSpPr>
        <p:spPr>
          <a:xfrm>
            <a:off x="1154160" y="5538960"/>
            <a:ext cx="7151760" cy="855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00"/>
                </a:solidFill>
                <a:latin typeface="Arial"/>
                <a:ea typeface="Arial"/>
              </a:rPr>
              <a:t>Thirty eight (38) generator fatalities were investigated by OSHA during 1990 thru 2009. </a:t>
            </a:r>
            <a:endParaRPr b="0" lang="en-US" sz="2500" spc="-1" strike="noStrike">
              <a:solidFill>
                <a:srgbClr val="ffffff"/>
              </a:solidFill>
              <a:latin typeface="Arial"/>
            </a:endParaRPr>
          </a:p>
        </p:txBody>
      </p:sp>
      <p:sp>
        <p:nvSpPr>
          <p:cNvPr id="106" name="Title 5"/>
          <p:cNvSpPr/>
          <p:nvPr/>
        </p:nvSpPr>
        <p:spPr>
          <a:xfrm>
            <a:off x="533520" y="152280"/>
            <a:ext cx="8076960" cy="76212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Generator Statistics</a:t>
            </a:r>
            <a:endParaRPr b="0" lang="en-US" sz="4000" spc="-1" strike="noStrike">
              <a:solidFill>
                <a:srgbClr val="ffffff"/>
              </a:solidFill>
              <a:latin typeface="Arial"/>
            </a:endParaRPr>
          </a:p>
        </p:txBody>
      </p:sp>
      <p:graphicFrame>
        <p:nvGraphicFramePr>
          <p:cNvPr id="107" name="Chart 1"/>
          <p:cNvGraphicFramePr/>
          <p:nvPr/>
        </p:nvGraphicFramePr>
        <p:xfrm>
          <a:off x="482760" y="762120"/>
          <a:ext cx="7594560" cy="4595760"/>
        </p:xfrm>
        <a:graphic>
          <a:graphicData uri="http://schemas.openxmlformats.org/presentationml/2006/ole">
            <p:oleObj progId="Excel.Sheet.12" r:id="rId1" spid="">
              <p:embed/>
            </p:oleObj>
          </a:graphicData>
        </a:graphic>
      </p:graphicFrame>
      <p:sp>
        <p:nvSpPr>
          <p:cNvPr id="108"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07F930A-CD4C-4941-B9DA-0910BD39B915}"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p:nvPr>
        </p:nvSpPr>
        <p:spPr>
          <a:xfrm>
            <a:off x="533520" y="1981080"/>
            <a:ext cx="8229600" cy="4083120"/>
          </a:xfrm>
          <a:prstGeom prst="rect">
            <a:avLst/>
          </a:prstGeom>
          <a:noFill/>
          <a:ln w="0">
            <a:noFill/>
          </a:ln>
        </p:spPr>
        <p:txBody>
          <a:bodyPr anchor="t">
            <a:normAutofit/>
          </a:bodyPr>
          <a:p>
            <a:pPr marL="343080" indent="-343080">
              <a:lnSpc>
                <a:spcPct val="150000"/>
              </a:lnSpc>
              <a:spcBef>
                <a:spcPts val="18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Several accidents and deaths have occurred where generators have been used in confined spaces resulting in the build-up of poisonous levels of carbon monoxide. The Consumer Product Safety Commission reports that numerous CO poisoning deaths have occurred through the use of portable generators.</a:t>
            </a:r>
            <a:endParaRPr b="0" lang="en-US" sz="2500" spc="-1" strike="noStrike">
              <a:solidFill>
                <a:srgbClr val="ffffff"/>
              </a:solidFill>
              <a:latin typeface="Times New Roman"/>
            </a:endParaRPr>
          </a:p>
        </p:txBody>
      </p:sp>
      <p:sp>
        <p:nvSpPr>
          <p:cNvPr id="110"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Generator Accidents</a:t>
            </a:r>
            <a:endParaRPr b="0" lang="en-US" sz="4000" spc="-1" strike="noStrike">
              <a:solidFill>
                <a:srgbClr val="ffffff"/>
              </a:solidFill>
              <a:latin typeface="Arial"/>
            </a:endParaRPr>
          </a:p>
        </p:txBody>
      </p:sp>
      <p:sp>
        <p:nvSpPr>
          <p:cNvPr id="111"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EAD7CDD-ABCD-48B5-8479-EFEE17A53471}"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
          <p:cNvSpPr txBox="1"/>
          <p:nvPr/>
        </p:nvSpPr>
        <p:spPr>
          <a:xfrm>
            <a:off x="685800" y="1600200"/>
            <a:ext cx="4246560" cy="4114800"/>
          </a:xfrm>
          <a:prstGeom prst="rect">
            <a:avLst/>
          </a:prstGeom>
          <a:noFill/>
          <a:ln w="0">
            <a:noFill/>
          </a:ln>
        </p:spPr>
        <p:txBody>
          <a:bodyPr anchor="t">
            <a:normAutofit/>
          </a:bodyPr>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A worker was working on a jobsite with an electrical generator.  He was electrocuted when a 480 volt service was backfed through the generator.</a:t>
            </a:r>
            <a:endParaRPr b="0" lang="en-US" sz="2500" spc="-1" strike="noStrike">
              <a:solidFill>
                <a:srgbClr val="ffffff"/>
              </a:solidFill>
              <a:latin typeface="Times New Roman"/>
            </a:endParaRPr>
          </a:p>
          <a:p>
            <a:pPr marL="343080" indent="-34308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p:txBody>
      </p:sp>
      <p:pic>
        <p:nvPicPr>
          <p:cNvPr id="113" name="Picture 2" descr=""/>
          <p:cNvPicPr/>
          <p:nvPr/>
        </p:nvPicPr>
        <p:blipFill>
          <a:blip r:embed="rId1"/>
          <a:stretch/>
        </p:blipFill>
        <p:spPr>
          <a:xfrm>
            <a:off x="4952880" y="1781280"/>
            <a:ext cx="3657600" cy="3400200"/>
          </a:xfrm>
          <a:prstGeom prst="rect">
            <a:avLst/>
          </a:prstGeom>
          <a:ln w="0">
            <a:noFill/>
          </a:ln>
        </p:spPr>
      </p:pic>
      <p:sp>
        <p:nvSpPr>
          <p:cNvPr id="114" name="TextBox 4"/>
          <p:cNvSpPr/>
          <p:nvPr/>
        </p:nvSpPr>
        <p:spPr>
          <a:xfrm>
            <a:off x="3657600" y="6519960"/>
            <a:ext cx="5465880" cy="3373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Source: Extracted from OSHA Accident Investigation Data 1990-2009   |  </a:t>
            </a:r>
            <a:r>
              <a:rPr b="0" lang="en-US" sz="800" spc="-1" strike="noStrike" u="sng">
                <a:solidFill>
                  <a:srgbClr val="ff0000"/>
                </a:solidFill>
                <a:uFillTx/>
                <a:latin typeface="Arial"/>
                <a:ea typeface="Arial"/>
                <a:hlinkClick r:id="rId2"/>
              </a:rPr>
              <a:t>www.diymedicalnetwork.com</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115"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Generator Fatality Example</a:t>
            </a:r>
            <a:endParaRPr b="0" lang="en-US" sz="4000" spc="-1" strike="noStrike">
              <a:solidFill>
                <a:srgbClr val="ffffff"/>
              </a:solidFill>
              <a:latin typeface="Arial"/>
            </a:endParaRPr>
          </a:p>
        </p:txBody>
      </p:sp>
      <p:sp>
        <p:nvSpPr>
          <p:cNvPr id="116"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786E430-BFCA-4D01-BC3E-C8102C8A2ACC}"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 Box 6"/>
          <p:cNvSpPr/>
          <p:nvPr/>
        </p:nvSpPr>
        <p:spPr>
          <a:xfrm>
            <a:off x="533520" y="1219320"/>
            <a:ext cx="4076640" cy="5218200"/>
          </a:xfrm>
          <a:prstGeom prst="rect">
            <a:avLst/>
          </a:prstGeom>
          <a:noFill/>
          <a:ln w="0">
            <a:noFill/>
          </a:ln>
        </p:spPr>
        <p:style>
          <a:lnRef idx="0"/>
          <a:fillRef idx="0"/>
          <a:effectRef idx="0"/>
          <a:fontRef idx="minor"/>
        </p:style>
        <p:txBody>
          <a:bodyPr lIns="90000" rIns="90000" tIns="46800" bIns="46800" anchor="t">
            <a:spAutoFit/>
          </a:bodyPr>
          <a:p>
            <a:pPr algn="just">
              <a:spcBef>
                <a:spcPts val="1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ea typeface="Arial"/>
              </a:rPr>
              <a:t>Two workers were laying tile in a single family structure.  </a:t>
            </a:r>
            <a:endParaRPr b="0" lang="en-US" sz="2300" spc="-1" strike="noStrike">
              <a:solidFill>
                <a:srgbClr val="ffffff"/>
              </a:solidFill>
              <a:latin typeface="Arial"/>
            </a:endParaRPr>
          </a:p>
          <a:p>
            <a:pPr algn="just">
              <a:spcBef>
                <a:spcPts val="1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ea typeface="Arial"/>
              </a:rPr>
              <a:t>The work was being done in a closed structure, at night, with a gas-powered generator located in the garage.  All windows and doors were closed.</a:t>
            </a:r>
            <a:endParaRPr b="0" lang="en-US" sz="2300" spc="-1" strike="noStrike">
              <a:solidFill>
                <a:srgbClr val="ffffff"/>
              </a:solidFill>
              <a:latin typeface="Arial"/>
            </a:endParaRPr>
          </a:p>
          <a:p>
            <a:pPr algn="just">
              <a:spcBef>
                <a:spcPts val="1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ea typeface="Arial"/>
              </a:rPr>
              <a:t>The bodies of the two men were found the following morning.  They died from carbon monoxide poisoning. </a:t>
            </a:r>
            <a:endParaRPr b="0" lang="en-US" sz="2300" spc="-1" strike="noStrike">
              <a:solidFill>
                <a:srgbClr val="ffffff"/>
              </a:solidFill>
              <a:latin typeface="Arial"/>
            </a:endParaRPr>
          </a:p>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ffffff"/>
              </a:solidFill>
              <a:latin typeface="Arial"/>
            </a:endParaRPr>
          </a:p>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ffffff"/>
                </a:solidFill>
                <a:latin typeface="Arial"/>
                <a:ea typeface="Arial"/>
              </a:rPr>
              <a:t> </a:t>
            </a:r>
            <a:endParaRPr b="0" lang="en-US" sz="1200" spc="-1" strike="noStrike">
              <a:solidFill>
                <a:srgbClr val="ffffff"/>
              </a:solidFill>
              <a:latin typeface="Arial"/>
            </a:endParaRPr>
          </a:p>
        </p:txBody>
      </p:sp>
      <p:pic>
        <p:nvPicPr>
          <p:cNvPr id="118" name="Picture 11" descr="this generator caused a death 9 injuries"/>
          <p:cNvPicPr/>
          <p:nvPr/>
        </p:nvPicPr>
        <p:blipFill>
          <a:blip r:embed="rId1"/>
          <a:stretch/>
        </p:blipFill>
        <p:spPr>
          <a:xfrm>
            <a:off x="5257800" y="2017800"/>
            <a:ext cx="3505320" cy="2173320"/>
          </a:xfrm>
          <a:prstGeom prst="rect">
            <a:avLst/>
          </a:prstGeom>
          <a:ln w="0">
            <a:noFill/>
          </a:ln>
        </p:spPr>
      </p:pic>
      <p:sp>
        <p:nvSpPr>
          <p:cNvPr id="119" name="Text Box 13"/>
          <p:cNvSpPr/>
          <p:nvPr/>
        </p:nvSpPr>
        <p:spPr>
          <a:xfrm>
            <a:off x="380880" y="6477120"/>
            <a:ext cx="8458200" cy="215640"/>
          </a:xfrm>
          <a:prstGeom prst="rect">
            <a:avLst/>
          </a:prstGeom>
          <a:noFill/>
          <a:ln w="0">
            <a:noFill/>
          </a:ln>
        </p:spPr>
        <p:style>
          <a:lnRef idx="0"/>
          <a:fillRef idx="0"/>
          <a:effectRef idx="0"/>
          <a:fontRef idx="minor"/>
        </p:style>
        <p:txBody>
          <a:bodyPr lIns="90000" rIns="90000" tIns="46800" bIns="46800" anchor="t">
            <a:spAutoFit/>
          </a:bodyPr>
          <a:p>
            <a:pPr algn="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Source: Extracted from OSHA Accident Investigation Data 1990-2009  |   Photo courtesy of: </a:t>
            </a:r>
            <a:r>
              <a:rPr b="0" lang="en-US" sz="800" spc="-1" strike="noStrike" u="sng">
                <a:solidFill>
                  <a:srgbClr val="ff0000"/>
                </a:solidFill>
                <a:uFillTx/>
                <a:latin typeface="Arial"/>
                <a:ea typeface="Arial"/>
                <a:hlinkClick r:id="rId2"/>
              </a:rPr>
              <a:t>www.galtmile.com/images/wilmagen.jpg</a:t>
            </a:r>
            <a:r>
              <a:rPr b="0" lang="en-US" sz="800" spc="-1" strike="noStrike">
                <a:solidFill>
                  <a:srgbClr val="ff9900"/>
                </a:solidFill>
                <a:latin typeface="Arial"/>
                <a:ea typeface="Arial"/>
              </a:rPr>
              <a:t> </a:t>
            </a:r>
            <a:endParaRPr b="0" lang="en-US" sz="800" spc="-1" strike="noStrike">
              <a:solidFill>
                <a:srgbClr val="ffffff"/>
              </a:solidFill>
              <a:latin typeface="Arial"/>
            </a:endParaRPr>
          </a:p>
        </p:txBody>
      </p:sp>
      <p:sp>
        <p:nvSpPr>
          <p:cNvPr id="120"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Generator Fatality Example</a:t>
            </a:r>
            <a:endParaRPr b="0" lang="en-US" sz="4000" spc="-1" strike="noStrike">
              <a:solidFill>
                <a:srgbClr val="ffffff"/>
              </a:solidFill>
              <a:latin typeface="Arial"/>
            </a:endParaRPr>
          </a:p>
        </p:txBody>
      </p:sp>
      <p:sp>
        <p:nvSpPr>
          <p:cNvPr id="121"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3558522-BF15-4C17-822E-2BF0D012D5D8}"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ea typeface="Arial"/>
              </a:rPr>
              <a:t>OSHA Regulations</a:t>
            </a:r>
            <a:endParaRPr b="0" lang="en-US" sz="4400" spc="-1" strike="noStrike">
              <a:solidFill>
                <a:srgbClr val="ffff00"/>
              </a:solidFill>
              <a:latin typeface="Times New Roman"/>
            </a:endParaRPr>
          </a:p>
        </p:txBody>
      </p:sp>
      <p:sp>
        <p:nvSpPr>
          <p:cNvPr id="123" name=""/>
          <p:cNvSpPr txBox="1"/>
          <p:nvPr/>
        </p:nvSpPr>
        <p:spPr>
          <a:xfrm>
            <a:off x="685800" y="1981080"/>
            <a:ext cx="7772400" cy="4114800"/>
          </a:xfrm>
          <a:prstGeom prst="rect">
            <a:avLst/>
          </a:prstGeom>
          <a:noFill/>
          <a:ln w="0">
            <a:noFill/>
          </a:ln>
        </p:spPr>
        <p:txBody>
          <a:bodyPr anchor="t">
            <a:normAutofit/>
          </a:bodyPr>
          <a:p>
            <a:pPr marL="343080" indent="-343080">
              <a:lnSpc>
                <a:spcPct val="10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1926.404(b)(1)(ii)</a:t>
            </a:r>
            <a:endParaRPr b="0" lang="en-US" sz="2400" spc="-1" strike="noStrike">
              <a:solidFill>
                <a:srgbClr val="ffffff"/>
              </a:solidFill>
              <a:latin typeface="Times New Roman"/>
            </a:endParaRPr>
          </a:p>
          <a:p>
            <a:pPr lvl="1" marL="743040" indent="-285840">
              <a:lnSpc>
                <a:spcPct val="10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Receptacles on a two-wire, single-phase portable or vehicle-mounted generator rated not more than 5 kW, where the circuit conductors of the generator are insulated from the generator frame and all other grounded surfaces, need not be protected with ground-fault circuit interrupters. (Otherwise GFCI is required)</a:t>
            </a:r>
            <a:endParaRPr b="0" lang="en-US" sz="2400" spc="-1" strike="noStrike">
              <a:solidFill>
                <a:srgbClr val="ffffff"/>
              </a:solidFill>
              <a:latin typeface="Times New Roman"/>
            </a:endParaRPr>
          </a:p>
          <a:p>
            <a:pPr marL="343080" indent="-3430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sp>
        <p:nvSpPr>
          <p:cNvPr id="124"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FB78DBD-7FD8-4964-B313-0D6898B2845B}"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75960"/>
            <a:ext cx="7772400" cy="1143000"/>
          </a:xfrm>
          <a:prstGeom prst="rect">
            <a:avLst/>
          </a:prstGeom>
          <a:noFill/>
          <a:ln w="0">
            <a:noFill/>
          </a:ln>
        </p:spPr>
        <p:txBody>
          <a:bodyPr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ea typeface="Arial"/>
              </a:rPr>
              <a:t>OSHA Regulations</a:t>
            </a:r>
            <a:endParaRPr b="0" lang="en-US" sz="4400" spc="-1" strike="noStrike">
              <a:solidFill>
                <a:srgbClr val="ffff00"/>
              </a:solidFill>
              <a:latin typeface="Times New Roman"/>
            </a:endParaRPr>
          </a:p>
        </p:txBody>
      </p:sp>
      <p:sp>
        <p:nvSpPr>
          <p:cNvPr id="126" name=""/>
          <p:cNvSpPr txBox="1"/>
          <p:nvPr/>
        </p:nvSpPr>
        <p:spPr>
          <a:xfrm>
            <a:off x="685800" y="1295280"/>
            <a:ext cx="7772400" cy="4114800"/>
          </a:xfrm>
          <a:prstGeom prst="rect">
            <a:avLst/>
          </a:prstGeom>
          <a:noFill/>
          <a:ln w="0">
            <a:noFill/>
          </a:ln>
        </p:spPr>
        <p:txBody>
          <a:bodyPr anchor="t">
            <a:normAutofit fontScale="94000"/>
          </a:bodyPr>
          <a:p>
            <a:pPr marL="322200" indent="-32220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1926.404(f)(3)</a:t>
            </a:r>
            <a:endParaRPr b="0" lang="en-US" sz="2400" spc="-1" strike="noStrike">
              <a:solidFill>
                <a:srgbClr val="ffffff"/>
              </a:solidFill>
              <a:latin typeface="Times New Roman"/>
            </a:endParaRPr>
          </a:p>
          <a:p>
            <a:pPr lvl="1" marL="698400" indent="-26856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(i) Portable generators under the following conditions, the frame of a portable generator need not be grounded and may serve as the grounding electrode for a system supplied by the generator.</a:t>
            </a:r>
            <a:endParaRPr b="0" lang="en-US" sz="2400" spc="-1" strike="noStrike">
              <a:solidFill>
                <a:srgbClr val="ffffff"/>
              </a:solidFill>
              <a:latin typeface="Times New Roman"/>
            </a:endParaRPr>
          </a:p>
          <a:p>
            <a:pPr lvl="1" marL="698400" indent="-26856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(A) The generator supplies only equipment mounted on the generator and/or cord- and plug-connected equipment through receptacles mounted on the generator, and</a:t>
            </a:r>
            <a:endParaRPr b="0" lang="en-US" sz="2400" spc="-1" strike="noStrike">
              <a:solidFill>
                <a:srgbClr val="ffffff"/>
              </a:solidFill>
              <a:latin typeface="Times New Roman"/>
            </a:endParaRPr>
          </a:p>
          <a:p>
            <a:pPr lvl="1" marL="698400" indent="-268560">
              <a:lnSpc>
                <a:spcPct val="9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(B) The non-current carrying metal parts of equipment and the equipment grounding conductor terminals of the receptacles are bonded to the generator frame</a:t>
            </a:r>
            <a:endParaRPr b="0" lang="en-US" sz="2400" spc="-1" strike="noStrike">
              <a:solidFill>
                <a:srgbClr val="ffffff"/>
              </a:solidFill>
              <a:latin typeface="Times New Roman"/>
            </a:endParaRPr>
          </a:p>
        </p:txBody>
      </p:sp>
      <p:sp>
        <p:nvSpPr>
          <p:cNvPr id="127"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675ECFF-5CBC-422C-987A-0981B9EB1357}"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txBox="1"/>
          <p:nvPr/>
        </p:nvSpPr>
        <p:spPr>
          <a:xfrm>
            <a:off x="914040" y="1905120"/>
            <a:ext cx="4894200" cy="4114800"/>
          </a:xfrm>
          <a:prstGeom prst="rect">
            <a:avLst/>
          </a:prstGeom>
          <a:noFill/>
          <a:ln w="0">
            <a:noFill/>
          </a:ln>
        </p:spPr>
        <p:txBody>
          <a:bodyPr anchor="t">
            <a:normAutofit/>
          </a:bodyPr>
          <a:p>
            <a:pPr marL="343080" indent="-343080">
              <a:lnSpc>
                <a:spcPct val="100000"/>
              </a:lnSpc>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ea typeface="Arial"/>
              </a:rPr>
              <a:t>Hard Hat</a:t>
            </a:r>
            <a:endParaRPr b="0" lang="en-US" sz="3200" spc="-1" strike="noStrike">
              <a:solidFill>
                <a:srgbClr val="ffffff"/>
              </a:solidFill>
              <a:latin typeface="Times New Roman"/>
            </a:endParaRPr>
          </a:p>
          <a:p>
            <a:pPr marL="343080" indent="-343080">
              <a:lnSpc>
                <a:spcPct val="100000"/>
              </a:lnSpc>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a:p>
            <a:pPr marL="343080" indent="-343080">
              <a:lnSpc>
                <a:spcPct val="100000"/>
              </a:lnSpc>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ea typeface="Arial"/>
              </a:rPr>
              <a:t>Safety Glasses</a:t>
            </a:r>
            <a:endParaRPr b="0" lang="en-US" sz="3200" spc="-1" strike="noStrike">
              <a:solidFill>
                <a:srgbClr val="ffffff"/>
              </a:solidFill>
              <a:latin typeface="Times New Roman"/>
            </a:endParaRPr>
          </a:p>
          <a:p>
            <a:pPr marL="343080" indent="-343080">
              <a:lnSpc>
                <a:spcPct val="100000"/>
              </a:lnSpc>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a:p>
            <a:pPr marL="343080" indent="-343080">
              <a:lnSpc>
                <a:spcPct val="100000"/>
              </a:lnSpc>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ea typeface="Arial"/>
              </a:rPr>
              <a:t>Gloves</a:t>
            </a:r>
            <a:endParaRPr b="0" lang="en-US" sz="3200" spc="-1" strike="noStrike">
              <a:solidFill>
                <a:srgbClr val="ffffff"/>
              </a:solidFill>
              <a:latin typeface="Times New Roman"/>
            </a:endParaRPr>
          </a:p>
          <a:p>
            <a:pPr marL="343080" indent="-343080">
              <a:lnSpc>
                <a:spcPct val="100000"/>
              </a:lnSpc>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a:p>
            <a:pPr marL="343080" indent="-343080">
              <a:lnSpc>
                <a:spcPct val="100000"/>
              </a:lnSpc>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ea typeface="Arial"/>
              </a:rPr>
              <a:t>Hearing Protection</a:t>
            </a:r>
            <a:endParaRPr b="0" lang="en-US" sz="3200" spc="-1" strike="noStrike">
              <a:solidFill>
                <a:srgbClr val="ffffff"/>
              </a:solidFill>
              <a:latin typeface="Times New Roman"/>
            </a:endParaRPr>
          </a:p>
        </p:txBody>
      </p:sp>
      <p:pic>
        <p:nvPicPr>
          <p:cNvPr id="129" name="Picture 4" descr=""/>
          <p:cNvPicPr/>
          <p:nvPr/>
        </p:nvPicPr>
        <p:blipFill>
          <a:blip r:embed="rId1"/>
          <a:stretch/>
        </p:blipFill>
        <p:spPr>
          <a:xfrm>
            <a:off x="5397480" y="1981080"/>
            <a:ext cx="2603520" cy="3905280"/>
          </a:xfrm>
          <a:prstGeom prst="rect">
            <a:avLst/>
          </a:prstGeom>
          <a:ln w="0">
            <a:noFill/>
          </a:ln>
        </p:spPr>
      </p:pic>
      <p:sp>
        <p:nvSpPr>
          <p:cNvPr id="130" name="TextBox 6"/>
          <p:cNvSpPr/>
          <p:nvPr/>
        </p:nvSpPr>
        <p:spPr>
          <a:xfrm>
            <a:off x="7785720" y="6521400"/>
            <a:ext cx="1351080" cy="3373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u="sng">
                <a:solidFill>
                  <a:srgbClr val="ff0000"/>
                </a:solidFill>
                <a:uFillTx/>
                <a:latin typeface="Arial"/>
                <a:ea typeface="Arial"/>
                <a:hlinkClick r:id="rId2"/>
              </a:rPr>
              <a:t>http://www.amtonline.com</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131" name="Title 5"/>
          <p:cNvSpPr/>
          <p:nvPr/>
        </p:nvSpPr>
        <p:spPr>
          <a:xfrm>
            <a:off x="533520" y="152280"/>
            <a:ext cx="8153280" cy="129564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a:t>
            </a:r>
            <a:endParaRPr b="0" lang="en-US" sz="4000" spc="-1" strike="noStrike">
              <a:solidFill>
                <a:srgbClr val="ffffff"/>
              </a:solidFill>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Personal Protective Equipment</a:t>
            </a:r>
            <a:endParaRPr b="0" lang="en-US" sz="4000" spc="-1" strike="noStrike">
              <a:solidFill>
                <a:srgbClr val="ffffff"/>
              </a:solidFill>
              <a:latin typeface="Arial"/>
            </a:endParaRPr>
          </a:p>
        </p:txBody>
      </p:sp>
      <p:sp>
        <p:nvSpPr>
          <p:cNvPr id="132"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FCD0046-509B-4382-9E1B-80F97FE7A5FC}"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 Box 6"/>
          <p:cNvSpPr/>
          <p:nvPr/>
        </p:nvSpPr>
        <p:spPr>
          <a:xfrm>
            <a:off x="380880" y="2297160"/>
            <a:ext cx="8686800" cy="1633320"/>
          </a:xfrm>
          <a:prstGeom prst="rect">
            <a:avLst/>
          </a:prstGeom>
          <a:noFill/>
          <a:ln w="0">
            <a:noFill/>
          </a:ln>
        </p:spPr>
        <p:style>
          <a:lnRef idx="0"/>
          <a:fillRef idx="0"/>
          <a:effectRef idx="0"/>
          <a:fontRef idx="minor"/>
        </p:style>
        <p:txBody>
          <a:bodyPr lIns="90000" rIns="90000" tIns="46800" bIns="46800" anchor="t">
            <a:spAutoFit/>
          </a:bodyPr>
          <a:p>
            <a:pPr>
              <a:spcBef>
                <a:spcPts val="1562"/>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  </a:t>
            </a:r>
            <a:r>
              <a:rPr b="0" lang="en-US" sz="2500" spc="-1" strike="noStrike">
                <a:solidFill>
                  <a:srgbClr val="ffffff"/>
                </a:solidFill>
                <a:latin typeface="Arial"/>
                <a:ea typeface="Arial"/>
              </a:rPr>
              <a:t>Inspect generator prior to use.</a:t>
            </a:r>
            <a:endParaRPr b="0" lang="en-US" sz="2500" spc="-1" strike="noStrike">
              <a:solidFill>
                <a:srgbClr val="ffffff"/>
              </a:solidFill>
              <a:latin typeface="Arial"/>
            </a:endParaRPr>
          </a:p>
          <a:p>
            <a:pPr>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Arial"/>
            </a:endParaRPr>
          </a:p>
          <a:p>
            <a:pPr>
              <a:spcBef>
                <a:spcPts val="1562"/>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  </a:t>
            </a:r>
            <a:r>
              <a:rPr b="0" lang="en-US" sz="2500" spc="-1" strike="noStrike">
                <a:solidFill>
                  <a:srgbClr val="ffffff"/>
                </a:solidFill>
                <a:latin typeface="Arial"/>
                <a:ea typeface="Arial"/>
              </a:rPr>
              <a:t>Operate according to manufacturer’s instructions.</a:t>
            </a:r>
            <a:endParaRPr b="0" lang="en-US" sz="2500" spc="-1" strike="noStrike">
              <a:solidFill>
                <a:srgbClr val="ffffff"/>
              </a:solidFill>
              <a:latin typeface="Arial"/>
            </a:endParaRPr>
          </a:p>
        </p:txBody>
      </p:sp>
      <p:sp>
        <p:nvSpPr>
          <p:cNvPr id="134"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Key Safety Procedures</a:t>
            </a:r>
            <a:endParaRPr b="0" lang="en-US" sz="4000" spc="-1" strike="noStrike">
              <a:solidFill>
                <a:srgbClr val="ffffff"/>
              </a:solidFill>
              <a:latin typeface="Arial"/>
            </a:endParaRPr>
          </a:p>
        </p:txBody>
      </p:sp>
      <p:sp>
        <p:nvSpPr>
          <p:cNvPr id="135"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F506883-B344-454A-8461-01580BBB23E9}"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685800" y="1523520"/>
            <a:ext cx="7772400" cy="2971800"/>
          </a:xfrm>
          <a:prstGeom prst="rect">
            <a:avLst/>
          </a:prstGeom>
          <a:noFill/>
          <a:ln w="0">
            <a:noFill/>
          </a:ln>
        </p:spPr>
        <p:txBody>
          <a:bodyPr anchor="t">
            <a:normAutofit/>
          </a:bodyPr>
          <a:p>
            <a:pPr marL="343080" indent="0" algn="just">
              <a:lnSpc>
                <a:spcPct val="100000"/>
              </a:lnSpc>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a:p>
            <a:pPr marL="343080" indent="-343080" algn="just">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Generators should only be used outdoors, never in enclosed spaces.</a:t>
            </a:r>
            <a:endParaRPr b="0" lang="en-US" sz="2500" spc="-1" strike="noStrike">
              <a:solidFill>
                <a:srgbClr val="ffffff"/>
              </a:solidFill>
              <a:latin typeface="Times New Roman"/>
            </a:endParaRPr>
          </a:p>
          <a:p>
            <a:pPr marL="343080" indent="0" algn="just">
              <a:lnSpc>
                <a:spcPct val="100000"/>
              </a:lnSpc>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a:p>
            <a:pPr marL="343080" indent="-343080" algn="just">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Do not place generators outdoors near doors, eaves, windows, or vents where the exhaust might be drawn indoors.</a:t>
            </a:r>
            <a:endParaRPr b="0" lang="en-US" sz="2500" spc="-1" strike="noStrike">
              <a:solidFill>
                <a:srgbClr val="ffffff"/>
              </a:solidFill>
              <a:latin typeface="Times New Roman"/>
            </a:endParaRPr>
          </a:p>
        </p:txBody>
      </p:sp>
      <p:pic>
        <p:nvPicPr>
          <p:cNvPr id="137" name="Picture 4" descr="co%2520poising-300x350"/>
          <p:cNvPicPr/>
          <p:nvPr/>
        </p:nvPicPr>
        <p:blipFill>
          <a:blip r:embed="rId1"/>
          <a:stretch/>
        </p:blipFill>
        <p:spPr>
          <a:xfrm>
            <a:off x="6095880" y="4267080"/>
            <a:ext cx="2125800" cy="2043360"/>
          </a:xfrm>
          <a:prstGeom prst="rect">
            <a:avLst/>
          </a:prstGeom>
          <a:ln w="0">
            <a:noFill/>
          </a:ln>
        </p:spPr>
      </p:pic>
      <p:sp>
        <p:nvSpPr>
          <p:cNvPr id="138"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Carbon Monoxide Poisoning Prevention</a:t>
            </a:r>
            <a:endParaRPr b="0" lang="en-US" sz="4000" spc="-1" strike="noStrike">
              <a:solidFill>
                <a:srgbClr val="ffffff"/>
              </a:solidFill>
              <a:latin typeface="Arial"/>
            </a:endParaRPr>
          </a:p>
        </p:txBody>
      </p:sp>
      <p:sp>
        <p:nvSpPr>
          <p:cNvPr id="139" name="9 CuadroTexto"/>
          <p:cNvSpPr/>
          <p:nvPr/>
        </p:nvSpPr>
        <p:spPr>
          <a:xfrm>
            <a:off x="685800" y="4781520"/>
            <a:ext cx="4952880" cy="1998360"/>
          </a:xfrm>
          <a:prstGeom prst="rect">
            <a:avLst/>
          </a:prstGeom>
          <a:noFill/>
          <a:ln w="0">
            <a:noFill/>
          </a:ln>
        </p:spPr>
        <p:style>
          <a:lnRef idx="0"/>
          <a:fillRef idx="0"/>
          <a:effectRef idx="0"/>
          <a:fontRef idx="minor"/>
        </p:style>
        <p:txBody>
          <a:bodyPr lIns="90000" rIns="90000" tIns="46800" bIns="46800" anchor="t">
            <a:spAutoFit/>
          </a:bodyPr>
          <a:p>
            <a:pPr marL="343080" indent="-343080" algn="just">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Make sure the generator has 3 to 4 feet of clear space on all sides to ensure adequate ventilation.</a:t>
            </a:r>
            <a:endParaRPr b="0" lang="en-US" sz="2500" spc="-1" strike="noStrike">
              <a:solidFill>
                <a:srgbClr val="ffffff"/>
              </a:solidFill>
              <a:latin typeface="Arial"/>
            </a:endParaRPr>
          </a:p>
          <a:p>
            <a:pPr marL="343080" indent="-3430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Arial"/>
            </a:endParaRPr>
          </a:p>
        </p:txBody>
      </p:sp>
      <p:sp>
        <p:nvSpPr>
          <p:cNvPr id="140"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3084EBC-B579-4879-920F-C0499F23AAA9}"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533520" y="151920"/>
            <a:ext cx="8076960" cy="1143000"/>
          </a:xfrm>
          <a:prstGeom prst="rect">
            <a:avLst/>
          </a:prstGeom>
          <a:noFill/>
          <a:ln w="0">
            <a:noFill/>
          </a:ln>
        </p:spPr>
        <p:txBody>
          <a:bodyPr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Generators</a:t>
            </a:r>
            <a:endParaRPr b="0" lang="en-US" sz="4000" spc="-1" strike="noStrike">
              <a:solidFill>
                <a:srgbClr val="ffff00"/>
              </a:solidFill>
              <a:latin typeface="Times New Roman"/>
            </a:endParaRPr>
          </a:p>
        </p:txBody>
      </p:sp>
      <p:sp>
        <p:nvSpPr>
          <p:cNvPr id="53" name="PlaceHolder 2"/>
          <p:cNvSpPr>
            <a:spLocks noGrp="1"/>
          </p:cNvSpPr>
          <p:nvPr>
            <p:ph/>
          </p:nvPr>
        </p:nvSpPr>
        <p:spPr>
          <a:xfrm>
            <a:off x="685440" y="1371600"/>
            <a:ext cx="7620120" cy="2209680"/>
          </a:xfrm>
          <a:prstGeom prst="rect">
            <a:avLst/>
          </a:prstGeom>
          <a:noFill/>
          <a:ln w="0">
            <a:noFill/>
          </a:ln>
        </p:spPr>
        <p:txBody>
          <a:bodyPr anchor="t">
            <a:normAutofit fontScale="93000"/>
          </a:bodyPr>
          <a:p>
            <a:pPr marL="318960" indent="-318960">
              <a:lnSpc>
                <a:spcPct val="10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Generators convert gas or diesel fuel into usable electricity (that is, mechanical energy into electrical energy).</a:t>
            </a:r>
            <a:endParaRPr b="0" lang="en-US" sz="2000" spc="-1" strike="noStrike">
              <a:solidFill>
                <a:srgbClr val="ffffff"/>
              </a:solidFill>
              <a:latin typeface="Times New Roman"/>
            </a:endParaRPr>
          </a:p>
          <a:p>
            <a:pPr marL="318960" indent="-318960">
              <a:lnSpc>
                <a:spcPct val="10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If used and maintained properly, gas generators are relatively safe.</a:t>
            </a:r>
            <a:endParaRPr b="0" lang="en-US" sz="2000" spc="-1" strike="noStrike">
              <a:solidFill>
                <a:srgbClr val="ffffff"/>
              </a:solidFill>
              <a:latin typeface="Times New Roman"/>
            </a:endParaRPr>
          </a:p>
          <a:p>
            <a:pPr marL="318960" indent="0">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Times New Roman"/>
            </a:endParaRPr>
          </a:p>
          <a:p>
            <a:pPr marL="318960" indent="0">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Portable generators are defined by OSHA as “internal combustion engines used to generate electricity” (OSHA, 2009). </a:t>
            </a:r>
            <a:endParaRPr b="0" lang="en-US" sz="2000" spc="-1" strike="noStrike">
              <a:solidFill>
                <a:srgbClr val="ffffff"/>
              </a:solidFill>
              <a:latin typeface="Times New Roman"/>
            </a:endParaRPr>
          </a:p>
        </p:txBody>
      </p:sp>
      <p:pic>
        <p:nvPicPr>
          <p:cNvPr id="54" name="Picture 5" descr="Gasoline Generator"/>
          <p:cNvPicPr/>
          <p:nvPr/>
        </p:nvPicPr>
        <p:blipFill>
          <a:blip r:embed="rId1"/>
          <a:stretch/>
        </p:blipFill>
        <p:spPr>
          <a:xfrm>
            <a:off x="5867280" y="4344840"/>
            <a:ext cx="2094120" cy="2094120"/>
          </a:xfrm>
          <a:prstGeom prst="rect">
            <a:avLst/>
          </a:prstGeom>
          <a:ln w="0">
            <a:noFill/>
          </a:ln>
        </p:spPr>
      </p:pic>
      <p:pic>
        <p:nvPicPr>
          <p:cNvPr id="55" name="Picture 9" descr="Portable Generator Briggs Stratton 8000 Watt Electric Generator">
            <a:hlinkClick r:id="rId2"/>
          </p:cNvPr>
          <p:cNvPicPr/>
          <p:nvPr/>
        </p:nvPicPr>
        <p:blipFill>
          <a:blip r:embed="rId3"/>
          <a:stretch/>
        </p:blipFill>
        <p:spPr>
          <a:xfrm>
            <a:off x="838080" y="4343400"/>
            <a:ext cx="2095560" cy="2095560"/>
          </a:xfrm>
          <a:prstGeom prst="rect">
            <a:avLst/>
          </a:prstGeom>
          <a:ln w="0">
            <a:noFill/>
          </a:ln>
        </p:spPr>
      </p:pic>
      <p:pic>
        <p:nvPicPr>
          <p:cNvPr id="56" name="Picture 13" descr="Diesel Generator All Power 6500 Watt Diesel Silent Generator with Electric Starter">
            <a:hlinkClick r:id="rId4"/>
          </p:cNvPr>
          <p:cNvPicPr/>
          <p:nvPr/>
        </p:nvPicPr>
        <p:blipFill>
          <a:blip r:embed="rId5"/>
          <a:stretch/>
        </p:blipFill>
        <p:spPr>
          <a:xfrm>
            <a:off x="3354480" y="4344840"/>
            <a:ext cx="2092320" cy="2094120"/>
          </a:xfrm>
          <a:prstGeom prst="rect">
            <a:avLst/>
          </a:prstGeom>
          <a:ln w="0">
            <a:noFill/>
          </a:ln>
        </p:spPr>
      </p:pic>
      <p:sp>
        <p:nvSpPr>
          <p:cNvPr id="57" name="TextBox 5"/>
          <p:cNvSpPr/>
          <p:nvPr/>
        </p:nvSpPr>
        <p:spPr>
          <a:xfrm>
            <a:off x="76320" y="6553080"/>
            <a:ext cx="8964360" cy="21564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u="sng">
                <a:solidFill>
                  <a:srgbClr val="ff0000"/>
                </a:solidFill>
                <a:uFillTx/>
                <a:latin typeface="Arial"/>
                <a:hlinkClick r:id="rId6"/>
              </a:rPr>
              <a:t>http://www.bouncehousesplano.com/generator.jpg</a:t>
            </a:r>
            <a:r>
              <a:rPr b="0" lang="en-US" sz="800" spc="-1" strike="noStrike">
                <a:solidFill>
                  <a:srgbClr val="ffffff"/>
                </a:solidFill>
                <a:latin typeface="Arial"/>
              </a:rPr>
              <a:t> </a:t>
            </a:r>
            <a:r>
              <a:rPr b="0" lang="en-US" sz="800" spc="-1" strike="noStrike">
                <a:solidFill>
                  <a:srgbClr val="ff0000"/>
                </a:solidFill>
                <a:latin typeface="Arial"/>
              </a:rPr>
              <a:t>and</a:t>
            </a:r>
            <a:r>
              <a:rPr b="0" lang="en-US" sz="800" spc="-1" strike="noStrike">
                <a:solidFill>
                  <a:srgbClr val="ffffff"/>
                </a:solidFill>
                <a:latin typeface="Arial"/>
              </a:rPr>
              <a:t>  </a:t>
            </a:r>
            <a:r>
              <a:rPr b="0" lang="en-US" sz="800" spc="-1" strike="noStrike" u="sng">
                <a:solidFill>
                  <a:srgbClr val="ff0000"/>
                </a:solidFill>
                <a:uFillTx/>
                <a:latin typeface="Arial"/>
                <a:hlinkClick r:id="rId7"/>
              </a:rPr>
              <a:t>www.peakpowertools.com/Portable-Generators-s/1.htm</a:t>
            </a:r>
            <a:r>
              <a:rPr b="0" lang="en-US" sz="800" spc="-1" strike="noStrike">
                <a:solidFill>
                  <a:srgbClr val="ff9900"/>
                </a:solidFill>
                <a:latin typeface="Arial"/>
              </a:rPr>
              <a:t> </a:t>
            </a:r>
            <a:endParaRPr b="0" lang="en-US" sz="800" spc="-1" strike="noStrike">
              <a:solidFill>
                <a:srgbClr val="ffffff"/>
              </a:solidFill>
              <a:latin typeface="Arial"/>
            </a:endParaRPr>
          </a:p>
        </p:txBody>
      </p:sp>
      <p:sp>
        <p:nvSpPr>
          <p:cNvPr id="58"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B75A5EE-9EE9-49D7-8C53-62B43E04297A}"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txBox="1"/>
          <p:nvPr/>
        </p:nvSpPr>
        <p:spPr>
          <a:xfrm>
            <a:off x="685800" y="1828800"/>
            <a:ext cx="7772400" cy="4114800"/>
          </a:xfrm>
          <a:prstGeom prst="rect">
            <a:avLst/>
          </a:prstGeom>
          <a:noFill/>
          <a:ln w="0">
            <a:noFill/>
          </a:ln>
        </p:spPr>
        <p:txBody>
          <a:bodyPr anchor="t">
            <a:normAutofit/>
          </a:bodyPr>
          <a:p>
            <a:pPr marL="343080" indent="-343080" algn="just">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When using generators in/near enclosed areas, portable CO monitors should be installed in order to detect harmful levels of CO. </a:t>
            </a:r>
            <a:endParaRPr b="0" lang="en-US" sz="2500" spc="-1" strike="noStrike">
              <a:solidFill>
                <a:srgbClr val="ffffff"/>
              </a:solidFill>
              <a:latin typeface="Times New Roman"/>
            </a:endParaRPr>
          </a:p>
          <a:p>
            <a:pPr marL="343080" indent="-343080" algn="just">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Proper ventilation and breathing apparatus  should be used when CO build up is a threat.</a:t>
            </a:r>
            <a:endParaRPr b="0" lang="en-US" sz="2500" spc="-1" strike="noStrike">
              <a:solidFill>
                <a:srgbClr val="ffffff"/>
              </a:solidFill>
              <a:latin typeface="Times New Roman"/>
            </a:endParaRPr>
          </a:p>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a:p>
            <a:pPr marL="343080" indent="-34308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p:txBody>
      </p:sp>
      <p:sp>
        <p:nvSpPr>
          <p:cNvPr id="142"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Carbon Monoxide Protection</a:t>
            </a:r>
            <a:endParaRPr b="0" lang="en-US" sz="4000" spc="-1" strike="noStrike">
              <a:solidFill>
                <a:srgbClr val="ffffff"/>
              </a:solidFill>
              <a:latin typeface="Arial"/>
            </a:endParaRPr>
          </a:p>
        </p:txBody>
      </p:sp>
      <p:sp>
        <p:nvSpPr>
          <p:cNvPr id="143" name="4 CuadroTexto"/>
          <p:cNvSpPr/>
          <p:nvPr/>
        </p:nvSpPr>
        <p:spPr>
          <a:xfrm>
            <a:off x="990720" y="4865760"/>
            <a:ext cx="7619760" cy="16174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00"/>
                </a:solidFill>
                <a:latin typeface="Arial"/>
                <a:ea typeface="Arial"/>
              </a:rPr>
              <a:t>If getting dizzy or feeling sick while using a generator, get to fresh air immediately… do not delay!</a:t>
            </a:r>
            <a:endParaRPr b="0" lang="en-US" sz="25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Arial"/>
            </a:endParaRPr>
          </a:p>
        </p:txBody>
      </p:sp>
      <p:sp>
        <p:nvSpPr>
          <p:cNvPr id="144"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CDA5782-F065-465A-8398-EA5D86F4E1F1}"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p:nvPr>
        </p:nvSpPr>
        <p:spPr>
          <a:xfrm>
            <a:off x="76320" y="1676520"/>
            <a:ext cx="5410080" cy="4114800"/>
          </a:xfrm>
          <a:prstGeom prst="rect">
            <a:avLst/>
          </a:prstGeom>
          <a:noFill/>
          <a:ln w="0">
            <a:noFill/>
          </a:ln>
        </p:spPr>
        <p:txBody>
          <a:bodyPr anchor="t">
            <a:normAutofit fontScale="97000"/>
          </a:bodyPr>
          <a:p>
            <a:pPr marL="332640" indent="-332640" algn="just">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Appliances should be connected to generators using heavy-duty extension cords designed for outdoor use.  The cords should be three-pronged.</a:t>
            </a:r>
            <a:endParaRPr b="0" lang="en-US" sz="2500" spc="-1" strike="noStrike">
              <a:solidFill>
                <a:srgbClr val="ffffff"/>
              </a:solidFill>
              <a:latin typeface="Times New Roman"/>
            </a:endParaRPr>
          </a:p>
          <a:p>
            <a:pPr marL="332640" indent="-332640" algn="just">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Make sure cords are rated for higher wattages than the total of all appliances connected to the generator.</a:t>
            </a:r>
            <a:endParaRPr b="0" lang="en-US" sz="2500" spc="-1" strike="noStrike">
              <a:solidFill>
                <a:srgbClr val="ffffff"/>
              </a:solidFill>
              <a:latin typeface="Times New Roman"/>
            </a:endParaRPr>
          </a:p>
          <a:p>
            <a:pPr marL="332640" indent="-332640" algn="just">
              <a:lnSpc>
                <a:spcPct val="9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Do not use any damaged or frayed power cords .</a:t>
            </a:r>
            <a:endParaRPr b="0" lang="en-US" sz="2500" spc="-1" strike="noStrike">
              <a:solidFill>
                <a:srgbClr val="ffffff"/>
              </a:solidFill>
              <a:latin typeface="Times New Roman"/>
            </a:endParaRPr>
          </a:p>
          <a:p>
            <a:pPr marL="332640" indent="0" algn="just">
              <a:lnSpc>
                <a:spcPct val="90000"/>
              </a:lnSpc>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a:p>
            <a:pPr marL="332640" indent="0" algn="just">
              <a:lnSpc>
                <a:spcPct val="90000"/>
              </a:lnSpc>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p:txBody>
      </p:sp>
      <p:pic>
        <p:nvPicPr>
          <p:cNvPr id="146" name="Picture 4" descr="419X73FT43L"/>
          <p:cNvPicPr/>
          <p:nvPr/>
        </p:nvPicPr>
        <p:blipFill>
          <a:blip r:embed="rId1"/>
          <a:stretch/>
        </p:blipFill>
        <p:spPr>
          <a:xfrm>
            <a:off x="5638680" y="1828800"/>
            <a:ext cx="2971800" cy="2971800"/>
          </a:xfrm>
          <a:prstGeom prst="rect">
            <a:avLst/>
          </a:prstGeom>
          <a:ln w="0">
            <a:noFill/>
          </a:ln>
        </p:spPr>
      </p:pic>
      <p:sp>
        <p:nvSpPr>
          <p:cNvPr id="147"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Shock and Electrocution Prevention</a:t>
            </a:r>
            <a:endParaRPr b="0" lang="en-US" sz="4000" spc="-1" strike="noStrike">
              <a:solidFill>
                <a:srgbClr val="ffffff"/>
              </a:solidFill>
              <a:latin typeface="Arial"/>
            </a:endParaRPr>
          </a:p>
        </p:txBody>
      </p:sp>
      <p:sp>
        <p:nvSpPr>
          <p:cNvPr id="148"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9866F3F-4B08-49B4-8D89-F1EC88FF58C8}"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p:nvPr>
        </p:nvSpPr>
        <p:spPr>
          <a:xfrm>
            <a:off x="533160" y="1905120"/>
            <a:ext cx="4343400" cy="2590560"/>
          </a:xfrm>
          <a:prstGeom prst="rect">
            <a:avLst/>
          </a:prstGeom>
          <a:noFill/>
          <a:ln w="0">
            <a:noFill/>
          </a:ln>
        </p:spPr>
        <p:txBody>
          <a:bodyPr anchor="t">
            <a:normAutofit fontScale="89000"/>
          </a:bodyPr>
          <a:p>
            <a:pPr marL="305280" indent="-305280">
              <a:lnSpc>
                <a:spcPct val="9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Generators should not be used in wet conditions if at all possible.</a:t>
            </a:r>
            <a:endParaRPr b="0" lang="en-US" sz="2500" spc="-1" strike="noStrike">
              <a:solidFill>
                <a:srgbClr val="ffffff"/>
              </a:solidFill>
              <a:latin typeface="Times New Roman"/>
            </a:endParaRPr>
          </a:p>
          <a:p>
            <a:pPr marL="305280" indent="0">
              <a:lnSpc>
                <a:spcPct val="90000"/>
              </a:lnSpc>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  </a:t>
            </a:r>
            <a:endParaRPr b="0" lang="en-US" sz="2500" spc="-1" strike="noStrike">
              <a:solidFill>
                <a:srgbClr val="ffffff"/>
              </a:solidFill>
              <a:latin typeface="Times New Roman"/>
            </a:endParaRPr>
          </a:p>
          <a:p>
            <a:pPr marL="305280" indent="-305280">
              <a:lnSpc>
                <a:spcPct val="9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Protect the generator from moisture but be aware of carbon monoxide risks while doing so.</a:t>
            </a:r>
            <a:endParaRPr b="0" lang="en-US" sz="2500" spc="-1" strike="noStrike">
              <a:solidFill>
                <a:srgbClr val="ffffff"/>
              </a:solidFill>
              <a:latin typeface="Times New Roman"/>
            </a:endParaRPr>
          </a:p>
          <a:p>
            <a:pPr marL="305280" indent="0">
              <a:lnSpc>
                <a:spcPct val="90000"/>
              </a:lnSpc>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Times New Roman"/>
            </a:endParaRPr>
          </a:p>
          <a:p>
            <a:pPr marL="305280" indent="0">
              <a:lnSpc>
                <a:spcPct val="90000"/>
              </a:lnSpc>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Times New Roman"/>
            </a:endParaRPr>
          </a:p>
        </p:txBody>
      </p:sp>
      <p:grpSp>
        <p:nvGrpSpPr>
          <p:cNvPr id="150" name="8 Grupo"/>
          <p:cNvGrpSpPr/>
          <p:nvPr/>
        </p:nvGrpSpPr>
        <p:grpSpPr>
          <a:xfrm>
            <a:off x="4876920" y="1828800"/>
            <a:ext cx="3714480" cy="3141720"/>
            <a:chOff x="4876920" y="1828800"/>
            <a:chExt cx="3714480" cy="3141720"/>
          </a:xfrm>
        </p:grpSpPr>
        <p:pic>
          <p:nvPicPr>
            <p:cNvPr id="151" name="Picture 4" descr="raindrop_s"/>
            <p:cNvPicPr/>
            <p:nvPr/>
          </p:nvPicPr>
          <p:blipFill>
            <a:blip r:embed="rId1"/>
            <a:stretch/>
          </p:blipFill>
          <p:spPr>
            <a:xfrm>
              <a:off x="4876920" y="1998360"/>
              <a:ext cx="3714480" cy="2666160"/>
            </a:xfrm>
            <a:prstGeom prst="rect">
              <a:avLst/>
            </a:prstGeom>
            <a:ln w="0">
              <a:noFill/>
            </a:ln>
          </p:spPr>
        </p:pic>
        <p:sp>
          <p:nvSpPr>
            <p:cNvPr id="152" name="Oval 5"/>
            <p:cNvSpPr/>
            <p:nvPr/>
          </p:nvSpPr>
          <p:spPr>
            <a:xfrm>
              <a:off x="4876920" y="1828800"/>
              <a:ext cx="3651120" cy="3141720"/>
            </a:xfrm>
            <a:prstGeom prst="ellipse">
              <a:avLst/>
            </a:prstGeom>
            <a:noFill/>
            <a:ln w="82440">
              <a:solidFill>
                <a:srgbClr val="ff0000"/>
              </a:solidFill>
              <a:miter/>
            </a:ln>
          </p:spPr>
          <p:style>
            <a:lnRef idx="0"/>
            <a:fillRef idx="0"/>
            <a:effectRef idx="0"/>
            <a:fontRef idx="minor"/>
          </p:style>
          <p:txBody>
            <a:bodyPr wrap="none"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p:txBody>
        </p:sp>
        <p:sp>
          <p:nvSpPr>
            <p:cNvPr id="153" name="Line 6"/>
            <p:cNvSpPr/>
            <p:nvPr/>
          </p:nvSpPr>
          <p:spPr>
            <a:xfrm>
              <a:off x="5386320" y="2253240"/>
              <a:ext cx="2631960" cy="2207880"/>
            </a:xfrm>
            <a:prstGeom prst="line">
              <a:avLst/>
            </a:prstGeom>
            <a:ln w="82440">
              <a:solidFill>
                <a:srgbClr val="ff0000"/>
              </a:solidFill>
              <a:miter/>
            </a:ln>
          </p:spPr>
          <p:style>
            <a:lnRef idx="0"/>
            <a:fillRef idx="0"/>
            <a:effectRef idx="0"/>
            <a:fontRef idx="minor"/>
          </p:style>
          <p:txBody>
            <a:bodyPr lIns="90000" rIns="90000" tIns="46800" bIns="46800" anchor="t">
              <a:noAutofit/>
            </a:bodyPr>
            <a:p>
              <a:endParaRPr b="0" lang="en-US" sz="2400" spc="-1" strike="noStrike">
                <a:solidFill>
                  <a:srgbClr val="ffffff"/>
                </a:solidFill>
                <a:latin typeface="Arial"/>
              </a:endParaRPr>
            </a:p>
          </p:txBody>
        </p:sp>
      </p:grpSp>
      <p:sp>
        <p:nvSpPr>
          <p:cNvPr id="154"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Shock and Electrocution Prevention</a:t>
            </a:r>
            <a:endParaRPr b="0" lang="en-US" sz="4000" spc="-1" strike="noStrike">
              <a:solidFill>
                <a:srgbClr val="ffffff"/>
              </a:solidFill>
              <a:latin typeface="Arial"/>
            </a:endParaRPr>
          </a:p>
        </p:txBody>
      </p:sp>
      <p:sp>
        <p:nvSpPr>
          <p:cNvPr id="155" name="9 CuadroTexto"/>
          <p:cNvSpPr/>
          <p:nvPr/>
        </p:nvSpPr>
        <p:spPr>
          <a:xfrm>
            <a:off x="533520" y="5170320"/>
            <a:ext cx="8076960" cy="159012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9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Always dry hands before touching a generator.</a:t>
            </a:r>
            <a:endParaRPr b="0" lang="en-US" sz="2500" spc="-1" strike="noStrike">
              <a:solidFill>
                <a:srgbClr val="ffffff"/>
              </a:solidFill>
              <a:latin typeface="Arial"/>
            </a:endParaRPr>
          </a:p>
          <a:p>
            <a:pPr marL="343080" indent="-343080">
              <a:lnSpc>
                <a:spcPct val="9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Arial"/>
            </a:endParaRPr>
          </a:p>
          <a:p>
            <a:pPr marL="343080" indent="-3430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Do not plug damaged tools into a generator.</a:t>
            </a:r>
            <a:endParaRPr b="0" lang="en-US" sz="2400" spc="-1" strike="noStrike">
              <a:solidFill>
                <a:srgbClr val="ffffff"/>
              </a:solidFill>
              <a:latin typeface="Arial"/>
            </a:endParaRPr>
          </a:p>
          <a:p>
            <a:pPr marL="343080" indent="-3430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p:txBody>
      </p:sp>
      <p:sp>
        <p:nvSpPr>
          <p:cNvPr id="156"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FF9C85A-53CB-405E-8414-82628FFEA593}"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p:nvPr>
        </p:nvSpPr>
        <p:spPr>
          <a:xfrm>
            <a:off x="685800" y="2044800"/>
            <a:ext cx="5562720" cy="2666880"/>
          </a:xfrm>
          <a:prstGeom prst="rect">
            <a:avLst/>
          </a:prstGeom>
          <a:noFill/>
          <a:ln w="0">
            <a:noFill/>
          </a:ln>
        </p:spPr>
        <p:txBody>
          <a:bodyPr anchor="t">
            <a:normAutofit/>
          </a:bodyPr>
          <a:p>
            <a:pPr marL="343080" indent="-343080" algn="just">
              <a:lnSpc>
                <a:spcPct val="8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Always plug electrical appliances directly into the generator using the manufacturer’s supplied cords or extension cords that are grounded.</a:t>
            </a:r>
            <a:endParaRPr b="0" lang="en-US" sz="2500" spc="-1" strike="noStrike">
              <a:solidFill>
                <a:srgbClr val="ffffff"/>
              </a:solidFill>
              <a:latin typeface="Times New Roman"/>
            </a:endParaRPr>
          </a:p>
          <a:p>
            <a:pPr marL="343080" indent="0" algn="just">
              <a:lnSpc>
                <a:spcPct val="80000"/>
              </a:lnSpc>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a:p>
            <a:pPr marL="343080" indent="-343080" algn="just">
              <a:lnSpc>
                <a:spcPct val="8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Make sure the generator is properly grounded and the grounding connections are tight.</a:t>
            </a:r>
            <a:endParaRPr b="0" lang="en-US" sz="2500" spc="-1" strike="noStrike">
              <a:solidFill>
                <a:srgbClr val="ffffff"/>
              </a:solidFill>
              <a:latin typeface="Times New Roman"/>
            </a:endParaRPr>
          </a:p>
        </p:txBody>
      </p:sp>
      <p:pic>
        <p:nvPicPr>
          <p:cNvPr id="158" name="Picture 4" descr="GFCI2TT"/>
          <p:cNvPicPr/>
          <p:nvPr/>
        </p:nvPicPr>
        <p:blipFill>
          <a:blip r:embed="rId1"/>
          <a:stretch/>
        </p:blipFill>
        <p:spPr>
          <a:xfrm>
            <a:off x="6394320" y="2098800"/>
            <a:ext cx="2292480" cy="2854080"/>
          </a:xfrm>
          <a:prstGeom prst="rect">
            <a:avLst/>
          </a:prstGeom>
          <a:ln w="0">
            <a:noFill/>
          </a:ln>
        </p:spPr>
      </p:pic>
      <p:sp>
        <p:nvSpPr>
          <p:cNvPr id="159"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Shock and Electrocution Prevention</a:t>
            </a:r>
            <a:endParaRPr b="0" lang="en-US" sz="4000" spc="-1" strike="noStrike">
              <a:solidFill>
                <a:srgbClr val="ffffff"/>
              </a:solidFill>
              <a:latin typeface="Arial"/>
            </a:endParaRPr>
          </a:p>
        </p:txBody>
      </p:sp>
      <p:sp>
        <p:nvSpPr>
          <p:cNvPr id="160" name="6 CuadroTexto"/>
          <p:cNvSpPr/>
          <p:nvPr/>
        </p:nvSpPr>
        <p:spPr>
          <a:xfrm>
            <a:off x="685800" y="5168880"/>
            <a:ext cx="8077320" cy="1388520"/>
          </a:xfrm>
          <a:prstGeom prst="rect">
            <a:avLst/>
          </a:prstGeom>
          <a:noFill/>
          <a:ln w="0">
            <a:noFill/>
          </a:ln>
        </p:spPr>
        <p:style>
          <a:lnRef idx="0"/>
          <a:fillRef idx="0"/>
          <a:effectRef idx="0"/>
          <a:fontRef idx="minor"/>
        </p:style>
        <p:txBody>
          <a:bodyPr lIns="90000" rIns="90000" tIns="46800" bIns="46800" anchor="t">
            <a:spAutoFit/>
          </a:bodyPr>
          <a:p>
            <a:pPr marL="343080" indent="-343080" algn="just">
              <a:lnSpc>
                <a:spcPct val="8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Some generators come with onboard ground fault circuit interrupters.  It is a good practice to use plug-in GFCIs on units that do not have them onboard.  </a:t>
            </a:r>
            <a:endParaRPr b="0" lang="en-US" sz="2500" spc="-1" strike="noStrike">
              <a:solidFill>
                <a:srgbClr val="ffffff"/>
              </a:solidFill>
              <a:latin typeface="Arial"/>
            </a:endParaRPr>
          </a:p>
          <a:p>
            <a:pPr marL="343080" indent="-3430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Arial"/>
            </a:endParaRPr>
          </a:p>
        </p:txBody>
      </p:sp>
      <p:sp>
        <p:nvSpPr>
          <p:cNvPr id="161"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0E523E3-6545-48AF-9BEA-8D9416C800C8}"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txBox="1"/>
          <p:nvPr/>
        </p:nvSpPr>
        <p:spPr>
          <a:xfrm>
            <a:off x="685800" y="1447920"/>
            <a:ext cx="6324480" cy="2743200"/>
          </a:xfrm>
          <a:prstGeom prst="rect">
            <a:avLst/>
          </a:prstGeom>
          <a:noFill/>
          <a:ln w="0">
            <a:noFill/>
          </a:ln>
        </p:spPr>
        <p:txBody>
          <a:bodyPr anchor="t">
            <a:normAutofit fontScale="74000"/>
          </a:bodyPr>
          <a:p>
            <a:pPr marL="253800" indent="-253800" algn="just">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Never feed power from a portable generator into a wall outlet. This can create an extremely dangerous situation if the generator backfeeds electricity into the distribution system, possibly resulting in an injury or death to an unsuspecting serviceman working on the powerline. </a:t>
            </a:r>
            <a:endParaRPr b="0" lang="en-US" sz="2500" spc="-1" strike="noStrike">
              <a:solidFill>
                <a:srgbClr val="ffffff"/>
              </a:solidFill>
              <a:latin typeface="Times New Roman"/>
            </a:endParaRPr>
          </a:p>
          <a:p>
            <a:pPr marL="253800" indent="-253800" algn="just">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If necessary to connect a generator to house wiring to power appliances, have a qualified electrician install appropriate equipment. Otherwise, the utility company may be able to install an appropriate transfer switch.</a:t>
            </a:r>
            <a:endParaRPr b="0" lang="en-US" sz="2500" spc="-1" strike="noStrike">
              <a:solidFill>
                <a:srgbClr val="ffffff"/>
              </a:solidFill>
              <a:latin typeface="Times New Roman"/>
            </a:endParaRPr>
          </a:p>
        </p:txBody>
      </p:sp>
      <p:sp>
        <p:nvSpPr>
          <p:cNvPr id="163"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Shock and Electrocution Prevention</a:t>
            </a:r>
            <a:endParaRPr b="0" lang="en-US" sz="4000" spc="-1" strike="noStrike">
              <a:solidFill>
                <a:srgbClr val="ffffff"/>
              </a:solidFill>
              <a:latin typeface="Arial"/>
            </a:endParaRPr>
          </a:p>
        </p:txBody>
      </p:sp>
      <p:pic>
        <p:nvPicPr>
          <p:cNvPr id="164" name="Picture 6" descr="http://asset.sce.com/Images/Shared/Generator_Icon_Large.jpg"/>
          <p:cNvPicPr/>
          <p:nvPr/>
        </p:nvPicPr>
        <p:blipFill>
          <a:blip r:embed="rId1"/>
          <a:stretch/>
        </p:blipFill>
        <p:spPr>
          <a:xfrm>
            <a:off x="7048440" y="1828800"/>
            <a:ext cx="1562040" cy="1371600"/>
          </a:xfrm>
          <a:prstGeom prst="rect">
            <a:avLst/>
          </a:prstGeom>
          <a:ln w="0">
            <a:noFill/>
          </a:ln>
        </p:spPr>
      </p:pic>
      <p:sp>
        <p:nvSpPr>
          <p:cNvPr id="165" name="TextBox 1"/>
          <p:cNvSpPr/>
          <p:nvPr/>
        </p:nvSpPr>
        <p:spPr>
          <a:xfrm>
            <a:off x="3124080" y="6477120"/>
            <a:ext cx="5867640" cy="3373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http://www.usfa.dhs.gov/citizens/all_citizens/co/generator.shtm</a:t>
            </a:r>
            <a:endParaRPr b="0" lang="en-US" sz="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p:txBody>
      </p:sp>
      <p:sp>
        <p:nvSpPr>
          <p:cNvPr id="166"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A5D1A3-6F78-4F0B-BA3D-4FB683DCE42E}"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p:nvPr>
        </p:nvSpPr>
        <p:spPr>
          <a:xfrm>
            <a:off x="456840" y="1698120"/>
            <a:ext cx="8077320" cy="2514600"/>
          </a:xfrm>
          <a:prstGeom prst="rect">
            <a:avLst/>
          </a:prstGeom>
          <a:noFill/>
          <a:ln w="0">
            <a:noFill/>
          </a:ln>
        </p:spPr>
        <p:txBody>
          <a:bodyPr anchor="t">
            <a:normAutofit fontScale="97000"/>
          </a:bodyPr>
          <a:p>
            <a:pPr marL="332640" indent="-33264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Fuel for generators should be stored away from living areas in properly labeled, non-glass safety containers.  </a:t>
            </a:r>
            <a:endParaRPr b="0" lang="en-US" sz="2500" spc="-1" strike="noStrike">
              <a:solidFill>
                <a:srgbClr val="ffffff"/>
              </a:solidFill>
              <a:latin typeface="Times New Roman"/>
            </a:endParaRPr>
          </a:p>
          <a:p>
            <a:pPr marL="332640" indent="0">
              <a:lnSpc>
                <a:spcPct val="10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ffffff"/>
              </a:solidFill>
              <a:latin typeface="Times New Roman"/>
            </a:endParaRPr>
          </a:p>
          <a:p>
            <a:pPr marL="332640" indent="-33264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Generators should be shut down and allowed to cool off before refueling to prevent ignition of fuel or vapors.  </a:t>
            </a:r>
            <a:endParaRPr b="0" lang="en-US" sz="2500" spc="-1" strike="noStrike">
              <a:solidFill>
                <a:srgbClr val="ffffff"/>
              </a:solidFill>
              <a:latin typeface="Times New Roman"/>
            </a:endParaRPr>
          </a:p>
          <a:p>
            <a:pPr marL="332640" indent="0">
              <a:lnSpc>
                <a:spcPct val="100000"/>
              </a:lnSpc>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p:txBody>
      </p:sp>
      <p:pic>
        <p:nvPicPr>
          <p:cNvPr id="168" name="Picture 4" descr="5spprplcacan"/>
          <p:cNvPicPr/>
          <p:nvPr/>
        </p:nvPicPr>
        <p:blipFill>
          <a:blip r:embed="rId1"/>
          <a:stretch/>
        </p:blipFill>
        <p:spPr>
          <a:xfrm>
            <a:off x="6554880" y="4160880"/>
            <a:ext cx="1827000" cy="2208240"/>
          </a:xfrm>
          <a:prstGeom prst="rect">
            <a:avLst/>
          </a:prstGeom>
          <a:ln w="0">
            <a:noFill/>
          </a:ln>
        </p:spPr>
      </p:pic>
      <p:sp>
        <p:nvSpPr>
          <p:cNvPr id="169"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Fire and Burn Prevention</a:t>
            </a:r>
            <a:endParaRPr b="0" lang="en-US" sz="4000" spc="-1" strike="noStrike">
              <a:solidFill>
                <a:srgbClr val="ffffff"/>
              </a:solidFill>
              <a:latin typeface="Arial"/>
            </a:endParaRPr>
          </a:p>
        </p:txBody>
      </p:sp>
      <p:sp>
        <p:nvSpPr>
          <p:cNvPr id="170" name="7 CuadroTexto"/>
          <p:cNvSpPr/>
          <p:nvPr/>
        </p:nvSpPr>
        <p:spPr>
          <a:xfrm>
            <a:off x="457200" y="4441680"/>
            <a:ext cx="6172200" cy="158220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9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Keep generator fuels away from hot engine parts.</a:t>
            </a:r>
            <a:endParaRPr b="0" lang="en-US" sz="2500" spc="-1" strike="noStrike">
              <a:solidFill>
                <a:srgbClr val="ffffff"/>
              </a:solidFill>
              <a:latin typeface="Arial"/>
            </a:endParaRPr>
          </a:p>
          <a:p>
            <a:pPr marL="343080" indent="-343080">
              <a:lnSpc>
                <a:spcPct val="9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Do not smoke around fuel containers.</a:t>
            </a:r>
            <a:endParaRPr b="0" lang="en-US" sz="2500" spc="-1" strike="noStrike">
              <a:solidFill>
                <a:srgbClr val="ffffff"/>
              </a:solidFill>
              <a:latin typeface="Arial"/>
            </a:endParaRPr>
          </a:p>
          <a:p>
            <a:pPr marL="343080" indent="-3430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Arial"/>
            </a:endParaRPr>
          </a:p>
        </p:txBody>
      </p:sp>
      <p:sp>
        <p:nvSpPr>
          <p:cNvPr id="171"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10E59D6-F2C8-4EA8-B599-9FD98B994D28}"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txBox="1"/>
          <p:nvPr/>
        </p:nvSpPr>
        <p:spPr>
          <a:xfrm>
            <a:off x="685800" y="1828440"/>
            <a:ext cx="7772400" cy="4419720"/>
          </a:xfrm>
          <a:prstGeom prst="rect">
            <a:avLst/>
          </a:prstGeom>
          <a:noFill/>
          <a:ln w="0">
            <a:noFill/>
          </a:ln>
        </p:spPr>
        <p:txBody>
          <a:bodyPr anchor="t">
            <a:normAutofit/>
          </a:bodyPr>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 </a:t>
            </a:r>
            <a:r>
              <a:rPr b="0" lang="en-US" sz="2500" spc="-1" strike="noStrike">
                <a:solidFill>
                  <a:srgbClr val="ffffff"/>
                </a:solidFill>
                <a:latin typeface="Arial"/>
                <a:ea typeface="Arial"/>
              </a:rPr>
              <a:t>Workers should avoid contact with an operating generator to avoid being burned. </a:t>
            </a:r>
            <a:endParaRPr b="0" lang="en-US" sz="2500" spc="-1" strike="noStrike">
              <a:solidFill>
                <a:srgbClr val="ffffff"/>
              </a:solidFill>
              <a:latin typeface="Times New Roman"/>
            </a:endParaRPr>
          </a:p>
          <a:p>
            <a:pPr marL="343080" indent="-34308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Do not use frayed power cords since they may be exposed and cause a fire</a:t>
            </a:r>
            <a:endParaRPr b="0" lang="en-US" sz="2500" spc="-1" strike="noStrike">
              <a:solidFill>
                <a:srgbClr val="ffffff"/>
              </a:solidFill>
              <a:latin typeface="Times New Roman"/>
            </a:endParaRPr>
          </a:p>
          <a:p>
            <a:pPr marL="343080" indent="-34308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p:txBody>
      </p:sp>
      <p:sp>
        <p:nvSpPr>
          <p:cNvPr id="173"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Fire and Burn Prevention</a:t>
            </a:r>
            <a:endParaRPr b="0" lang="en-US" sz="4000" spc="-1" strike="noStrike">
              <a:solidFill>
                <a:srgbClr val="ffffff"/>
              </a:solidFill>
              <a:latin typeface="Arial"/>
            </a:endParaRPr>
          </a:p>
        </p:txBody>
      </p:sp>
      <p:sp>
        <p:nvSpPr>
          <p:cNvPr id="174"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60441B9-DBBF-46D9-BCB2-9F89E6877CE2}"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p:nvPr>
        </p:nvSpPr>
        <p:spPr>
          <a:xfrm>
            <a:off x="685440" y="1752480"/>
            <a:ext cx="4894200" cy="4114800"/>
          </a:xfrm>
          <a:prstGeom prst="rect">
            <a:avLst/>
          </a:prstGeom>
          <a:noFill/>
          <a:ln w="0">
            <a:noFill/>
          </a:ln>
        </p:spPr>
        <p:txBody>
          <a:bodyPr anchor="t">
            <a:normAutofit fontScale="93000"/>
          </a:bodyPr>
          <a:p>
            <a:pPr marL="318960" indent="-318960">
              <a:lnSpc>
                <a:spcPct val="90000"/>
              </a:lnSpc>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Excessive noise can cause distractions that lead to unsafe work practices</a:t>
            </a:r>
            <a:endParaRPr b="0" lang="en-US" sz="2800" spc="-1" strike="noStrike">
              <a:solidFill>
                <a:srgbClr val="ffffff"/>
              </a:solidFill>
              <a:latin typeface="Times New Roman"/>
            </a:endParaRPr>
          </a:p>
          <a:p>
            <a:pPr marL="318960" indent="-318960">
              <a:lnSpc>
                <a:spcPct val="90000"/>
              </a:lnSpc>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Generators should be placed as far from work operations as possible to limit noise pollution</a:t>
            </a:r>
            <a:endParaRPr b="0" lang="en-US" sz="2800" spc="-1" strike="noStrike">
              <a:solidFill>
                <a:srgbClr val="ffffff"/>
              </a:solidFill>
              <a:latin typeface="Times New Roman"/>
            </a:endParaRPr>
          </a:p>
          <a:p>
            <a:pPr marL="318960" indent="-318960">
              <a:lnSpc>
                <a:spcPct val="90000"/>
              </a:lnSpc>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ea typeface="Arial"/>
              </a:rPr>
              <a:t>If noise cannot be alleviated and is above safe levels, proper hearing protection must be worn</a:t>
            </a:r>
            <a:endParaRPr b="0" lang="en-US" sz="2800" spc="-1" strike="noStrike">
              <a:solidFill>
                <a:srgbClr val="ffffff"/>
              </a:solidFill>
              <a:latin typeface="Times New Roman"/>
            </a:endParaRPr>
          </a:p>
        </p:txBody>
      </p:sp>
      <p:pic>
        <p:nvPicPr>
          <p:cNvPr id="176" name="Picture 4" descr="sound"/>
          <p:cNvPicPr/>
          <p:nvPr/>
        </p:nvPicPr>
        <p:blipFill>
          <a:blip r:embed="rId1"/>
          <a:stretch/>
        </p:blipFill>
        <p:spPr>
          <a:xfrm>
            <a:off x="5791320" y="2971800"/>
            <a:ext cx="2923920" cy="2500200"/>
          </a:xfrm>
          <a:prstGeom prst="rect">
            <a:avLst/>
          </a:prstGeom>
          <a:ln w="0">
            <a:noFill/>
          </a:ln>
        </p:spPr>
      </p:pic>
      <p:sp>
        <p:nvSpPr>
          <p:cNvPr id="177"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Best Practices: Hearing Conservation</a:t>
            </a:r>
            <a:endParaRPr b="0" lang="en-US" sz="4000" spc="-1" strike="noStrike">
              <a:solidFill>
                <a:srgbClr val="ffffff"/>
              </a:solidFill>
              <a:latin typeface="Arial"/>
            </a:endParaRPr>
          </a:p>
        </p:txBody>
      </p:sp>
      <p:sp>
        <p:nvSpPr>
          <p:cNvPr id="178"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6782C90-02AF-42A6-8FD1-9D000AFAB0F9}"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 Box 6"/>
          <p:cNvSpPr/>
          <p:nvPr/>
        </p:nvSpPr>
        <p:spPr>
          <a:xfrm>
            <a:off x="533520" y="1274760"/>
            <a:ext cx="5486400" cy="2577600"/>
          </a:xfrm>
          <a:prstGeom prst="rect">
            <a:avLst/>
          </a:prstGeom>
          <a:noFill/>
          <a:ln w="0">
            <a:noFill/>
          </a:ln>
        </p:spPr>
        <p:style>
          <a:lnRef idx="0"/>
          <a:fillRef idx="0"/>
          <a:effectRef idx="0"/>
          <a:fontRef idx="minor"/>
        </p:style>
        <p:txBody>
          <a:bodyPr lIns="90000" rIns="90000" tIns="46800" bIns="46800" anchor="t">
            <a:spAutoFit/>
          </a:bodyPr>
          <a:p>
            <a:pPr>
              <a:spcBef>
                <a:spcPts val="1562"/>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 </a:t>
            </a:r>
            <a:r>
              <a:rPr b="0" lang="en-US" sz="2500" spc="-1" strike="noStrike">
                <a:solidFill>
                  <a:srgbClr val="ffffff"/>
                </a:solidFill>
                <a:latin typeface="Arial"/>
                <a:ea typeface="Arial"/>
              </a:rPr>
              <a:t>Tie down generators properly during transportation.</a:t>
            </a:r>
            <a:endParaRPr b="0" lang="en-US" sz="2500" spc="-1" strike="noStrike">
              <a:solidFill>
                <a:srgbClr val="ffffff"/>
              </a:solidFill>
              <a:latin typeface="Arial"/>
            </a:endParaRPr>
          </a:p>
          <a:p>
            <a:pPr>
              <a:spcBef>
                <a:spcPts val="1562"/>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  </a:t>
            </a:r>
            <a:r>
              <a:rPr b="0" lang="en-US" sz="2500" spc="-1" strike="noStrike">
                <a:solidFill>
                  <a:srgbClr val="ffffff"/>
                </a:solidFill>
                <a:latin typeface="Arial"/>
                <a:ea typeface="Arial"/>
              </a:rPr>
              <a:t>Use back feed protection devices to prevent electrocution from a current feeding back into the generator.</a:t>
            </a:r>
            <a:endParaRPr b="0" lang="en-US" sz="2500" spc="-1" strike="noStrike">
              <a:solidFill>
                <a:srgbClr val="ffffff"/>
              </a:solidFill>
              <a:latin typeface="Arial"/>
            </a:endParaRPr>
          </a:p>
        </p:txBody>
      </p:sp>
      <p:pic>
        <p:nvPicPr>
          <p:cNvPr id="180" name="Picture 7" descr="generator that caught fire"/>
          <p:cNvPicPr/>
          <p:nvPr/>
        </p:nvPicPr>
        <p:blipFill>
          <a:blip r:embed="rId1"/>
          <a:stretch/>
        </p:blipFill>
        <p:spPr>
          <a:xfrm>
            <a:off x="6019920" y="1163520"/>
            <a:ext cx="2104920" cy="1579680"/>
          </a:xfrm>
          <a:prstGeom prst="rect">
            <a:avLst/>
          </a:prstGeom>
          <a:ln w="0">
            <a:noFill/>
          </a:ln>
        </p:spPr>
      </p:pic>
      <p:pic>
        <p:nvPicPr>
          <p:cNvPr id="181" name="Picture 8" descr="burnedgenerator2"/>
          <p:cNvPicPr/>
          <p:nvPr/>
        </p:nvPicPr>
        <p:blipFill>
          <a:blip r:embed="rId2"/>
          <a:stretch/>
        </p:blipFill>
        <p:spPr>
          <a:xfrm>
            <a:off x="6019920" y="2960640"/>
            <a:ext cx="2057400" cy="1459080"/>
          </a:xfrm>
          <a:prstGeom prst="rect">
            <a:avLst/>
          </a:prstGeom>
          <a:ln w="0">
            <a:noFill/>
          </a:ln>
        </p:spPr>
      </p:pic>
      <p:pic>
        <p:nvPicPr>
          <p:cNvPr id="182" name="Picture 9" descr="generator fire"/>
          <p:cNvPicPr/>
          <p:nvPr/>
        </p:nvPicPr>
        <p:blipFill>
          <a:blip r:embed="rId3"/>
          <a:stretch/>
        </p:blipFill>
        <p:spPr>
          <a:xfrm>
            <a:off x="6019920" y="4645080"/>
            <a:ext cx="2057400" cy="1374840"/>
          </a:xfrm>
          <a:prstGeom prst="rect">
            <a:avLst/>
          </a:prstGeom>
          <a:ln w="0">
            <a:noFill/>
          </a:ln>
        </p:spPr>
      </p:pic>
      <p:sp>
        <p:nvSpPr>
          <p:cNvPr id="183" name="Text Box 10"/>
          <p:cNvSpPr/>
          <p:nvPr/>
        </p:nvSpPr>
        <p:spPr>
          <a:xfrm>
            <a:off x="380880" y="6308640"/>
            <a:ext cx="8458200" cy="400680"/>
          </a:xfrm>
          <a:prstGeom prst="rect">
            <a:avLst/>
          </a:prstGeom>
          <a:noFill/>
          <a:ln w="0">
            <a:noFill/>
          </a:ln>
        </p:spPr>
        <p:style>
          <a:lnRef idx="0"/>
          <a:fillRef idx="0"/>
          <a:effectRef idx="0"/>
          <a:fontRef idx="minor"/>
        </p:style>
        <p:txBody>
          <a:bodyPr lIns="90000" rIns="90000" tIns="46800" bIns="46800" anchor="t">
            <a:spAutoFit/>
          </a:bodyPr>
          <a:p>
            <a:pPr algn="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Upper photo courtesy of</a:t>
            </a:r>
            <a:r>
              <a:rPr b="0" lang="en-US" sz="800" spc="-1" strike="noStrike">
                <a:solidFill>
                  <a:srgbClr val="080808"/>
                </a:solidFill>
                <a:latin typeface="Arial"/>
                <a:ea typeface="Arial"/>
              </a:rPr>
              <a:t>: www.</a:t>
            </a:r>
            <a:r>
              <a:rPr b="0" lang="en-US" sz="800" spc="-1" strike="noStrike">
                <a:solidFill>
                  <a:srgbClr val="ffff00"/>
                </a:solidFill>
                <a:latin typeface="Arial"/>
                <a:ea typeface="Arial"/>
              </a:rPr>
              <a:t>ncjournal.wordpress.com </a:t>
            </a:r>
            <a:r>
              <a:rPr b="0" lang="en-US" sz="800" spc="-1" strike="noStrike">
                <a:solidFill>
                  <a:srgbClr val="ffffff"/>
                </a:solidFill>
                <a:latin typeface="Arial"/>
                <a:ea typeface="Arial"/>
              </a:rPr>
              <a:t>  Middle photo courtesy of:</a:t>
            </a:r>
            <a:r>
              <a:rPr b="0" lang="en-US" sz="800" spc="-1" strike="noStrike">
                <a:solidFill>
                  <a:srgbClr val="ff9900"/>
                </a:solidFill>
                <a:latin typeface="Arial"/>
                <a:ea typeface="Arial"/>
              </a:rPr>
              <a:t> http://www.gmin.org </a:t>
            </a:r>
            <a:endParaRPr b="0" lang="en-US" sz="800" spc="-1" strike="noStrike">
              <a:solidFill>
                <a:srgbClr val="ffffff"/>
              </a:solidFill>
              <a:latin typeface="Arial"/>
            </a:endParaRPr>
          </a:p>
          <a:p>
            <a:pPr algn="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Lower photo courtesy of:</a:t>
            </a:r>
            <a:r>
              <a:rPr b="0" lang="en-US" sz="800" spc="-1" strike="noStrike">
                <a:solidFill>
                  <a:srgbClr val="ff9900"/>
                </a:solidFill>
                <a:latin typeface="Arial"/>
                <a:ea typeface="Arial"/>
              </a:rPr>
              <a:t> </a:t>
            </a:r>
            <a:r>
              <a:rPr b="0" lang="en-US" sz="800" spc="-1" strike="noStrike">
                <a:solidFill>
                  <a:srgbClr val="ffff00"/>
                </a:solidFill>
                <a:latin typeface="Arial"/>
                <a:ea typeface="Arial"/>
              </a:rPr>
              <a:t>http://www.bunkertours.co.uk/Blankenfelde%20Web/generator.jpg </a:t>
            </a:r>
            <a:endParaRPr b="0" lang="en-US" sz="800" spc="-1" strike="noStrike">
              <a:solidFill>
                <a:srgbClr val="ffffff"/>
              </a:solidFill>
              <a:latin typeface="Arial"/>
            </a:endParaRPr>
          </a:p>
        </p:txBody>
      </p:sp>
      <p:sp>
        <p:nvSpPr>
          <p:cNvPr id="184" name="Title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Other Key Safety Procedures</a:t>
            </a:r>
            <a:endParaRPr b="0" lang="en-US" sz="4000" spc="-1" strike="noStrike">
              <a:solidFill>
                <a:srgbClr val="ffffff"/>
              </a:solidFill>
              <a:latin typeface="Arial"/>
            </a:endParaRPr>
          </a:p>
        </p:txBody>
      </p:sp>
      <p:sp>
        <p:nvSpPr>
          <p:cNvPr id="185"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FE7AA76-E5BC-4A7A-8A23-DFDF577334E8}"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txBox="1"/>
          <p:nvPr/>
        </p:nvSpPr>
        <p:spPr>
          <a:xfrm>
            <a:off x="457200" y="1951200"/>
            <a:ext cx="8229600" cy="4525920"/>
          </a:xfrm>
          <a:prstGeom prst="rect">
            <a:avLst/>
          </a:prstGeom>
          <a:noFill/>
          <a:ln w="0">
            <a:noFill/>
          </a:ln>
        </p:spPr>
        <p:txBody>
          <a:bodyPr anchor="t">
            <a:normAutofit/>
          </a:bodyPr>
          <a:p>
            <a:pPr marL="343080" indent="-343080" algn="ctr">
              <a:lnSpc>
                <a:spcPct val="100000"/>
              </a:lnSpc>
              <a:spcBef>
                <a:spcPts val="1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pc="-1" strike="noStrike">
                <a:solidFill>
                  <a:srgbClr val="ffff00"/>
                </a:solidFill>
                <a:latin typeface="Arial"/>
                <a:ea typeface="Arial"/>
              </a:rPr>
              <a:t>Think Safety</a:t>
            </a:r>
            <a:endParaRPr b="0" lang="en-US" sz="5400" spc="-1" strike="noStrike">
              <a:solidFill>
                <a:srgbClr val="ffffff"/>
              </a:solidFill>
              <a:latin typeface="Times New Roman"/>
            </a:endParaRPr>
          </a:p>
          <a:p>
            <a:pPr marL="343080" indent="-343080">
              <a:lnSpc>
                <a:spcPct val="100000"/>
              </a:lnSpc>
              <a:spcBef>
                <a:spcPts val="1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5400" spc="-1" strike="noStrike">
              <a:solidFill>
                <a:srgbClr val="ffffff"/>
              </a:solidFill>
              <a:latin typeface="Times New Roman"/>
            </a:endParaRPr>
          </a:p>
          <a:p>
            <a:pPr marL="343080" indent="-343080" algn="ctr">
              <a:lnSpc>
                <a:spcPct val="100000"/>
              </a:lnSpc>
              <a:spcBef>
                <a:spcPts val="1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pc="-1" strike="noStrike">
                <a:solidFill>
                  <a:srgbClr val="ffff00"/>
                </a:solidFill>
                <a:latin typeface="Arial"/>
                <a:ea typeface="Arial"/>
              </a:rPr>
              <a:t>Work Safely</a:t>
            </a:r>
            <a:endParaRPr b="0" lang="en-US" sz="5400" spc="-1" strike="noStrike">
              <a:solidFill>
                <a:srgbClr val="ffffff"/>
              </a:solidFill>
              <a:latin typeface="Times New Roman"/>
            </a:endParaRPr>
          </a:p>
        </p:txBody>
      </p:sp>
      <p:sp>
        <p:nvSpPr>
          <p:cNvPr id="187"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3A64558-9868-47F6-A84F-DFCD40731FE5}"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
          <p:cNvSpPr txBox="1"/>
          <p:nvPr/>
        </p:nvSpPr>
        <p:spPr>
          <a:xfrm>
            <a:off x="380520" y="1828800"/>
            <a:ext cx="4419720" cy="4114800"/>
          </a:xfrm>
          <a:prstGeom prst="rect">
            <a:avLst/>
          </a:prstGeom>
          <a:noFill/>
          <a:ln w="0">
            <a:noFill/>
          </a:ln>
        </p:spPr>
        <p:txBody>
          <a:bodyPr anchor="t">
            <a:normAutofit/>
          </a:bodyPr>
          <a:p>
            <a:pPr marL="343080" indent="-343080">
              <a:lnSpc>
                <a:spcPct val="10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Generators are commonly used in the construction industry to power tools and machinery when there is little or no access to electricity on the job site. They are useful </a:t>
            </a:r>
            <a:r>
              <a:rPr b="0" lang="en-US" sz="2000" spc="-1" strike="noStrike">
                <a:solidFill>
                  <a:srgbClr val="ffffff"/>
                </a:solidFill>
                <a:latin typeface="Arial"/>
                <a:ea typeface="Arial"/>
              </a:rPr>
              <a:t>prior to temporary or permanent power being installed.</a:t>
            </a:r>
            <a:endParaRPr b="0" lang="en-US" sz="2000" spc="-1" strike="noStrike">
              <a:solidFill>
                <a:srgbClr val="ffffff"/>
              </a:solidFill>
              <a:latin typeface="Times New Roman"/>
            </a:endParaRPr>
          </a:p>
          <a:p>
            <a:pPr marL="343080" indent="-34308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Times New Roman"/>
            </a:endParaRPr>
          </a:p>
          <a:p>
            <a:pPr marL="343080" indent="-343080">
              <a:lnSpc>
                <a:spcPct val="10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They are also commonly used during cleanup or recovery efforts after a natural disaster.</a:t>
            </a:r>
            <a:endParaRPr b="0" lang="en-US" sz="2000" spc="-1" strike="noStrike">
              <a:solidFill>
                <a:srgbClr val="ffffff"/>
              </a:solidFill>
              <a:latin typeface="Times New Roman"/>
            </a:endParaRPr>
          </a:p>
        </p:txBody>
      </p:sp>
      <p:pic>
        <p:nvPicPr>
          <p:cNvPr id="60" name="Picture 2" descr=""/>
          <p:cNvPicPr/>
          <p:nvPr/>
        </p:nvPicPr>
        <p:blipFill>
          <a:blip r:embed="rId1"/>
          <a:srcRect l="3482" t="0" r="3482" b="0"/>
          <a:stretch/>
        </p:blipFill>
        <p:spPr>
          <a:xfrm>
            <a:off x="4876920" y="1828800"/>
            <a:ext cx="3757320" cy="4038480"/>
          </a:xfrm>
          <a:prstGeom prst="rect">
            <a:avLst/>
          </a:prstGeom>
          <a:ln w="0">
            <a:noFill/>
          </a:ln>
        </p:spPr>
      </p:pic>
      <p:sp>
        <p:nvSpPr>
          <p:cNvPr id="61" name="TextBox 4"/>
          <p:cNvSpPr/>
          <p:nvPr/>
        </p:nvSpPr>
        <p:spPr>
          <a:xfrm>
            <a:off x="7475040" y="6553080"/>
            <a:ext cx="152028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u="sng">
                <a:solidFill>
                  <a:srgbClr val="ff0000"/>
                </a:solidFill>
                <a:uFillTx/>
                <a:latin typeface="Arial"/>
                <a:ea typeface="Arial"/>
                <a:hlinkClick r:id="rId2"/>
              </a:rPr>
              <a:t>www.forconstructionpros.com</a:t>
            </a:r>
            <a:endParaRPr b="0" lang="en-US" sz="800" spc="-1" strike="noStrike">
              <a:solidFill>
                <a:srgbClr val="ffffff"/>
              </a:solidFill>
              <a:latin typeface="Arial"/>
            </a:endParaRPr>
          </a:p>
        </p:txBody>
      </p:sp>
      <p:sp>
        <p:nvSpPr>
          <p:cNvPr id="62" name="Rectangle 2"/>
          <p:cNvSpPr/>
          <p:nvPr/>
        </p:nvSpPr>
        <p:spPr>
          <a:xfrm>
            <a:off x="533520" y="30492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Generators in Construction</a:t>
            </a:r>
            <a:endParaRPr b="0" lang="en-US" sz="4000" spc="-1" strike="noStrike">
              <a:solidFill>
                <a:srgbClr val="ffffff"/>
              </a:solidFill>
              <a:latin typeface="Arial"/>
            </a:endParaRPr>
          </a:p>
        </p:txBody>
      </p:sp>
      <p:sp>
        <p:nvSpPr>
          <p:cNvPr id="63"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2276770-2ACA-40E1-B6B9-3C5D5DFBA555}"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
          <p:cNvSpPr txBox="1"/>
          <p:nvPr/>
        </p:nvSpPr>
        <p:spPr>
          <a:xfrm>
            <a:off x="4038120" y="1523880"/>
            <a:ext cx="4419720" cy="5029200"/>
          </a:xfrm>
          <a:prstGeom prst="rect">
            <a:avLst/>
          </a:prstGeom>
          <a:noFill/>
          <a:ln w="0">
            <a:noFill/>
          </a:ln>
        </p:spPr>
        <p:txBody>
          <a:bodyPr anchor="t">
            <a:normAutofit/>
          </a:bodyPr>
          <a:p>
            <a:pPr marL="457200" indent="-457200">
              <a:lnSpc>
                <a:spcPct val="80000"/>
              </a:lnSpc>
              <a:spcBef>
                <a:spcPts val="575"/>
              </a:spcBef>
              <a:buClr>
                <a:srgbClr val="ffff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ea typeface="Arial"/>
              </a:rPr>
              <a:t>Electrocution</a:t>
            </a:r>
            <a:endParaRPr b="0" lang="en-US" sz="2300" spc="-1" strike="noStrike">
              <a:solidFill>
                <a:srgbClr val="ffffff"/>
              </a:solidFill>
              <a:latin typeface="Times New Roman"/>
            </a:endParaRPr>
          </a:p>
          <a:p>
            <a:pPr marL="457200" indent="-457200">
              <a:lnSpc>
                <a:spcPct val="80000"/>
              </a:lnSpc>
              <a:spcBef>
                <a:spcPts val="575"/>
              </a:spcBef>
              <a:buClr>
                <a:srgbClr val="ffffff"/>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300" spc="-1" strike="noStrike">
              <a:solidFill>
                <a:srgbClr val="ffffff"/>
              </a:solidFill>
              <a:latin typeface="Times New Roman"/>
            </a:endParaRPr>
          </a:p>
          <a:p>
            <a:pPr marL="457200" indent="-457200">
              <a:lnSpc>
                <a:spcPct val="80000"/>
              </a:lnSpc>
              <a:spcBef>
                <a:spcPts val="575"/>
              </a:spcBef>
              <a:buClr>
                <a:srgbClr val="ffffff"/>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300" spc="-1" strike="noStrike">
              <a:solidFill>
                <a:srgbClr val="ffffff"/>
              </a:solidFill>
              <a:latin typeface="Times New Roman"/>
            </a:endParaRPr>
          </a:p>
          <a:p>
            <a:pPr marL="457200" indent="-457200">
              <a:lnSpc>
                <a:spcPct val="80000"/>
              </a:lnSpc>
              <a:spcBef>
                <a:spcPts val="575"/>
              </a:spcBef>
              <a:buClr>
                <a:srgbClr val="ffffff"/>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300" spc="-1" strike="noStrike">
              <a:solidFill>
                <a:srgbClr val="ffffff"/>
              </a:solidFill>
              <a:latin typeface="Times New Roman"/>
            </a:endParaRPr>
          </a:p>
          <a:p>
            <a:pPr marL="457200" indent="-457200">
              <a:lnSpc>
                <a:spcPct val="80000"/>
              </a:lnSpc>
              <a:spcBef>
                <a:spcPts val="575"/>
              </a:spcBef>
              <a:buClr>
                <a:srgbClr val="ffff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ea typeface="Arial"/>
              </a:rPr>
              <a:t>Carbon Monoxide Poisoning</a:t>
            </a:r>
            <a:endParaRPr b="0" lang="en-US" sz="2300" spc="-1" strike="noStrike">
              <a:solidFill>
                <a:srgbClr val="ffffff"/>
              </a:solidFill>
              <a:latin typeface="Times New Roman"/>
            </a:endParaRPr>
          </a:p>
          <a:p>
            <a:pPr marL="457200" indent="-457200">
              <a:lnSpc>
                <a:spcPct val="80000"/>
              </a:lnSpc>
              <a:spcBef>
                <a:spcPts val="575"/>
              </a:spcBef>
              <a:buClr>
                <a:srgbClr val="ffffff"/>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300" spc="-1" strike="noStrike">
              <a:solidFill>
                <a:srgbClr val="ffffff"/>
              </a:solidFill>
              <a:latin typeface="Times New Roman"/>
            </a:endParaRPr>
          </a:p>
          <a:p>
            <a:pPr marL="457200" indent="-457200">
              <a:lnSpc>
                <a:spcPct val="80000"/>
              </a:lnSpc>
              <a:spcBef>
                <a:spcPts val="575"/>
              </a:spcBef>
              <a:buClr>
                <a:srgbClr val="ffffff"/>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300" spc="-1" strike="noStrike">
              <a:solidFill>
                <a:srgbClr val="ffffff"/>
              </a:solidFill>
              <a:latin typeface="Times New Roman"/>
            </a:endParaRPr>
          </a:p>
          <a:p>
            <a:pPr marL="457200" indent="-457200">
              <a:lnSpc>
                <a:spcPct val="80000"/>
              </a:lnSpc>
              <a:spcBef>
                <a:spcPts val="575"/>
              </a:spcBef>
              <a:buClr>
                <a:srgbClr val="ffffff"/>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300" spc="-1" strike="noStrike">
              <a:solidFill>
                <a:srgbClr val="ffffff"/>
              </a:solidFill>
              <a:latin typeface="Times New Roman"/>
            </a:endParaRPr>
          </a:p>
          <a:p>
            <a:pPr marL="457200" indent="-457200">
              <a:lnSpc>
                <a:spcPct val="80000"/>
              </a:lnSpc>
              <a:spcBef>
                <a:spcPts val="575"/>
              </a:spcBef>
              <a:buClr>
                <a:srgbClr val="ffff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ea typeface="Arial"/>
              </a:rPr>
              <a:t>Fire and Burns</a:t>
            </a:r>
            <a:endParaRPr b="0" lang="en-US" sz="2300" spc="-1" strike="noStrike">
              <a:solidFill>
                <a:srgbClr val="ffffff"/>
              </a:solidFill>
              <a:latin typeface="Times New Roman"/>
            </a:endParaRPr>
          </a:p>
          <a:p>
            <a:pPr marL="457200" indent="-457200">
              <a:lnSpc>
                <a:spcPct val="80000"/>
              </a:lnSpc>
              <a:spcBef>
                <a:spcPts val="575"/>
              </a:spcBef>
              <a:buClr>
                <a:srgbClr val="ffffff"/>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300" spc="-1" strike="noStrike">
              <a:solidFill>
                <a:srgbClr val="ffffff"/>
              </a:solidFill>
              <a:latin typeface="Times New Roman"/>
            </a:endParaRPr>
          </a:p>
          <a:p>
            <a:pPr marL="457200" indent="-457200">
              <a:lnSpc>
                <a:spcPct val="80000"/>
              </a:lnSpc>
              <a:spcBef>
                <a:spcPts val="575"/>
              </a:spcBef>
              <a:buClr>
                <a:srgbClr val="ffffff"/>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300" spc="-1" strike="noStrike">
              <a:solidFill>
                <a:srgbClr val="ffffff"/>
              </a:solidFill>
              <a:latin typeface="Times New Roman"/>
            </a:endParaRPr>
          </a:p>
          <a:p>
            <a:pPr marL="457200" indent="-457200">
              <a:lnSpc>
                <a:spcPct val="80000"/>
              </a:lnSpc>
              <a:spcBef>
                <a:spcPts val="575"/>
              </a:spcBef>
              <a:buClr>
                <a:srgbClr val="ffffff"/>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300" spc="-1" strike="noStrike">
              <a:solidFill>
                <a:srgbClr val="ffffff"/>
              </a:solidFill>
              <a:latin typeface="Times New Roman"/>
            </a:endParaRPr>
          </a:p>
          <a:p>
            <a:pPr marL="457200" indent="-457200">
              <a:lnSpc>
                <a:spcPct val="80000"/>
              </a:lnSpc>
              <a:spcBef>
                <a:spcPts val="575"/>
              </a:spcBef>
              <a:buClr>
                <a:srgbClr val="ffff00"/>
              </a:buClr>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ea typeface="Arial"/>
              </a:rPr>
              <a:t>Noise and Vibration</a:t>
            </a:r>
            <a:endParaRPr b="0" lang="en-US" sz="2300" spc="-1" strike="noStrike">
              <a:solidFill>
                <a:srgbClr val="ffffff"/>
              </a:solidFill>
              <a:latin typeface="Times New Roman"/>
            </a:endParaRPr>
          </a:p>
        </p:txBody>
      </p:sp>
      <p:pic>
        <p:nvPicPr>
          <p:cNvPr id="65" name="Picture 2" descr=""/>
          <p:cNvPicPr/>
          <p:nvPr/>
        </p:nvPicPr>
        <p:blipFill>
          <a:blip r:embed="rId1"/>
          <a:srcRect l="0" t="0" r="0" b="24700"/>
          <a:stretch/>
        </p:blipFill>
        <p:spPr>
          <a:xfrm>
            <a:off x="1600200" y="1143000"/>
            <a:ext cx="1066680" cy="969840"/>
          </a:xfrm>
          <a:prstGeom prst="rect">
            <a:avLst/>
          </a:prstGeom>
          <a:ln w="0">
            <a:noFill/>
          </a:ln>
        </p:spPr>
      </p:pic>
      <p:pic>
        <p:nvPicPr>
          <p:cNvPr id="66" name="Picture 4" descr=""/>
          <p:cNvPicPr/>
          <p:nvPr/>
        </p:nvPicPr>
        <p:blipFill>
          <a:blip r:embed="rId2"/>
          <a:stretch/>
        </p:blipFill>
        <p:spPr>
          <a:xfrm>
            <a:off x="1219320" y="2590920"/>
            <a:ext cx="1066680" cy="933480"/>
          </a:xfrm>
          <a:prstGeom prst="rect">
            <a:avLst/>
          </a:prstGeom>
          <a:ln w="0">
            <a:noFill/>
          </a:ln>
        </p:spPr>
      </p:pic>
      <p:pic>
        <p:nvPicPr>
          <p:cNvPr id="67" name="Picture 4" descr="sound"/>
          <p:cNvPicPr/>
          <p:nvPr/>
        </p:nvPicPr>
        <p:blipFill>
          <a:blip r:embed="rId3"/>
          <a:stretch/>
        </p:blipFill>
        <p:spPr>
          <a:xfrm>
            <a:off x="1523880" y="5410080"/>
            <a:ext cx="1333800" cy="1141560"/>
          </a:xfrm>
          <a:prstGeom prst="rect">
            <a:avLst/>
          </a:prstGeom>
          <a:ln w="0">
            <a:noFill/>
          </a:ln>
        </p:spPr>
      </p:pic>
      <p:pic>
        <p:nvPicPr>
          <p:cNvPr id="68" name="Picture 8" descr="Poison Gas - danger signs"/>
          <p:cNvPicPr/>
          <p:nvPr/>
        </p:nvPicPr>
        <p:blipFill>
          <a:blip r:embed="rId4"/>
          <a:stretch/>
        </p:blipFill>
        <p:spPr>
          <a:xfrm>
            <a:off x="2514600" y="2590920"/>
            <a:ext cx="1295280" cy="923760"/>
          </a:xfrm>
          <a:prstGeom prst="rect">
            <a:avLst/>
          </a:prstGeom>
          <a:ln w="0">
            <a:noFill/>
          </a:ln>
        </p:spPr>
      </p:pic>
      <p:pic>
        <p:nvPicPr>
          <p:cNvPr id="69" name="Picture 9" descr="SYM_17_a_150"/>
          <p:cNvPicPr/>
          <p:nvPr/>
        </p:nvPicPr>
        <p:blipFill>
          <a:blip r:embed="rId5"/>
          <a:stretch/>
        </p:blipFill>
        <p:spPr>
          <a:xfrm>
            <a:off x="2819520" y="1143000"/>
            <a:ext cx="990360" cy="990720"/>
          </a:xfrm>
          <a:prstGeom prst="rect">
            <a:avLst/>
          </a:prstGeom>
          <a:ln w="0">
            <a:noFill/>
          </a:ln>
        </p:spPr>
      </p:pic>
      <p:pic>
        <p:nvPicPr>
          <p:cNvPr id="70" name="Picture 10" descr="SmokingFireSign60720"/>
          <p:cNvPicPr/>
          <p:nvPr/>
        </p:nvPicPr>
        <p:blipFill>
          <a:blip r:embed="rId6"/>
          <a:stretch/>
        </p:blipFill>
        <p:spPr>
          <a:xfrm>
            <a:off x="2833560" y="3981600"/>
            <a:ext cx="976320" cy="990360"/>
          </a:xfrm>
          <a:prstGeom prst="rect">
            <a:avLst/>
          </a:prstGeom>
          <a:ln w="0">
            <a:noFill/>
          </a:ln>
        </p:spPr>
      </p:pic>
      <p:pic>
        <p:nvPicPr>
          <p:cNvPr id="71" name="Picture 11" descr="wa222t"/>
          <p:cNvPicPr/>
          <p:nvPr/>
        </p:nvPicPr>
        <p:blipFill>
          <a:blip r:embed="rId7"/>
          <a:stretch/>
        </p:blipFill>
        <p:spPr>
          <a:xfrm>
            <a:off x="3048120" y="5410080"/>
            <a:ext cx="761760" cy="1143000"/>
          </a:xfrm>
          <a:prstGeom prst="rect">
            <a:avLst/>
          </a:prstGeom>
          <a:ln w="0">
            <a:noFill/>
          </a:ln>
        </p:spPr>
      </p:pic>
      <p:sp>
        <p:nvSpPr>
          <p:cNvPr id="72" name="Rectangle 2"/>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Generator Hazards</a:t>
            </a:r>
            <a:endParaRPr b="0" lang="en-US" sz="4000" spc="-1" strike="noStrike">
              <a:solidFill>
                <a:srgbClr val="ffffff"/>
              </a:solidFill>
              <a:latin typeface="Arial"/>
            </a:endParaRPr>
          </a:p>
        </p:txBody>
      </p:sp>
      <p:pic>
        <p:nvPicPr>
          <p:cNvPr id="73" name="Picture 12" descr="C:\Users\Claudia Garcia\AppData\Local\Microsoft\Windows\Temporary Internet Files\Content.IE5\7I34YQ4B\MC900431590[1].png"/>
          <p:cNvPicPr/>
          <p:nvPr/>
        </p:nvPicPr>
        <p:blipFill>
          <a:blip r:embed="rId8"/>
          <a:stretch/>
        </p:blipFill>
        <p:spPr>
          <a:xfrm>
            <a:off x="1371600" y="3809880"/>
            <a:ext cx="1371600" cy="1371600"/>
          </a:xfrm>
          <a:prstGeom prst="rect">
            <a:avLst/>
          </a:prstGeom>
          <a:ln w="0">
            <a:noFill/>
          </a:ln>
        </p:spPr>
      </p:pic>
      <p:sp>
        <p:nvSpPr>
          <p:cNvPr id="74"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F23B77C-DD0B-44C9-850E-FC88FD75C0B2}"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151920"/>
            <a:ext cx="7772400" cy="1143000"/>
          </a:xfrm>
          <a:prstGeom prst="rect">
            <a:avLst/>
          </a:prstGeom>
          <a:noFill/>
          <a:ln w="0">
            <a:noFill/>
          </a:ln>
        </p:spPr>
        <p:txBody>
          <a:bodyPr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1. Electrocution</a:t>
            </a:r>
            <a:endParaRPr b="0" lang="en-US" sz="4000" spc="-1" strike="noStrike">
              <a:solidFill>
                <a:srgbClr val="ffff00"/>
              </a:solidFill>
              <a:latin typeface="Times New Roman"/>
            </a:endParaRPr>
          </a:p>
        </p:txBody>
      </p:sp>
      <p:sp>
        <p:nvSpPr>
          <p:cNvPr id="76" name="PlaceHolder 2"/>
          <p:cNvSpPr>
            <a:spLocks noGrp="1"/>
          </p:cNvSpPr>
          <p:nvPr>
            <p:ph/>
          </p:nvPr>
        </p:nvSpPr>
        <p:spPr>
          <a:xfrm>
            <a:off x="762120" y="1523520"/>
            <a:ext cx="7772400" cy="2133720"/>
          </a:xfrm>
          <a:prstGeom prst="rect">
            <a:avLst/>
          </a:prstGeom>
          <a:noFill/>
          <a:ln w="0">
            <a:noFill/>
          </a:ln>
        </p:spPr>
        <p:txBody>
          <a:bodyPr anchor="t">
            <a:normAutofit/>
          </a:bodyPr>
          <a:p>
            <a:pPr marL="343080" indent="-343080" algn="just">
              <a:lnSpc>
                <a:spcPct val="100000"/>
              </a:lnSpc>
              <a:spcBef>
                <a:spcPts val="57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rPr>
              <a:t>Generators can produce a significant amount of electricity, thereby exposing workers to the possibility of being electrocuted.</a:t>
            </a:r>
            <a:endParaRPr b="0" lang="en-US" sz="2300" spc="-1" strike="noStrike">
              <a:solidFill>
                <a:srgbClr val="ffffff"/>
              </a:solidFill>
              <a:latin typeface="Times New Roman"/>
            </a:endParaRPr>
          </a:p>
          <a:p>
            <a:pPr marL="343080" indent="0">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a:p>
            <a:pPr marL="343080" indent="0">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a:p>
            <a:pPr marL="343080" indent="0">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a:p>
            <a:pPr marL="343080" indent="0">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a:p>
            <a:pPr marL="343080" indent="0">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a:p>
            <a:pPr marL="343080" indent="0">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a:p>
            <a:pPr marL="343080" indent="0">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Times New Roman"/>
            </a:endParaRPr>
          </a:p>
        </p:txBody>
      </p:sp>
      <p:sp>
        <p:nvSpPr>
          <p:cNvPr id="77" name="Rectangle 2"/>
          <p:cNvSpPr/>
          <p:nvPr/>
        </p:nvSpPr>
        <p:spPr>
          <a:xfrm>
            <a:off x="762120" y="3124080"/>
            <a:ext cx="4876560" cy="2438640"/>
          </a:xfrm>
          <a:prstGeom prst="rect">
            <a:avLst/>
          </a:prstGeom>
          <a:noFill/>
          <a:ln w="0">
            <a:noFill/>
          </a:ln>
        </p:spPr>
        <p:style>
          <a:lnRef idx="0"/>
          <a:fillRef idx="0"/>
          <a:effectRef idx="0"/>
          <a:fontRef idx="minor"/>
        </p:style>
        <p:txBody>
          <a:bodyPr lIns="90000" rIns="90000" tIns="46800" bIns="46800" anchor="t">
            <a:noAutofit/>
          </a:bodyPr>
          <a:p>
            <a:pPr marL="343080" indent="-343080" algn="just">
              <a:spcBef>
                <a:spcPts val="57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rPr>
              <a:t>The risk of electrical shock due to improperly-grounded receptacles or their use in wet conditions has led to several accidents and deaths.</a:t>
            </a:r>
            <a:endParaRPr b="0" lang="en-US" sz="2300" spc="-1" strike="noStrike">
              <a:solidFill>
                <a:srgbClr val="ffffff"/>
              </a:solidFill>
              <a:latin typeface="Arial"/>
            </a:endParaRPr>
          </a:p>
        </p:txBody>
      </p:sp>
      <p:pic>
        <p:nvPicPr>
          <p:cNvPr id="78" name="Picture 3" descr="tcwa13"/>
          <p:cNvPicPr/>
          <p:nvPr/>
        </p:nvPicPr>
        <p:blipFill>
          <a:blip r:embed="rId1"/>
          <a:stretch/>
        </p:blipFill>
        <p:spPr>
          <a:xfrm>
            <a:off x="5740560" y="2438280"/>
            <a:ext cx="2749320" cy="4114800"/>
          </a:xfrm>
          <a:prstGeom prst="rect">
            <a:avLst/>
          </a:prstGeom>
          <a:ln w="0">
            <a:noFill/>
          </a:ln>
        </p:spPr>
      </p:pic>
      <p:sp>
        <p:nvSpPr>
          <p:cNvPr id="79"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03160B4-616F-4FCB-B66C-0BBA76367FB4}"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380520" y="228240"/>
            <a:ext cx="8077320" cy="1143000"/>
          </a:xfrm>
          <a:prstGeom prst="rect">
            <a:avLst/>
          </a:prstGeom>
          <a:noFill/>
          <a:ln w="0">
            <a:noFill/>
          </a:ln>
        </p:spPr>
        <p:txBody>
          <a:bodyPr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2. Carbon Monoxide Poisoning</a:t>
            </a:r>
            <a:endParaRPr b="0" lang="en-US" sz="4000" spc="-1" strike="noStrike">
              <a:solidFill>
                <a:srgbClr val="ffff00"/>
              </a:solidFill>
              <a:latin typeface="Times New Roman"/>
            </a:endParaRPr>
          </a:p>
        </p:txBody>
      </p:sp>
      <p:sp>
        <p:nvSpPr>
          <p:cNvPr id="81" name=""/>
          <p:cNvSpPr txBox="1"/>
          <p:nvPr/>
        </p:nvSpPr>
        <p:spPr>
          <a:xfrm>
            <a:off x="837720" y="1294920"/>
            <a:ext cx="7239240" cy="2133720"/>
          </a:xfrm>
          <a:prstGeom prst="rect">
            <a:avLst/>
          </a:prstGeom>
          <a:noFill/>
          <a:ln w="0">
            <a:noFill/>
          </a:ln>
        </p:spPr>
        <p:txBody>
          <a:bodyPr anchor="t">
            <a:normAutofit fontScale="80000"/>
          </a:bodyPr>
          <a:p>
            <a:pPr marL="274320" indent="-27432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Generators release carbon monoxide (CO) while running and these fumes can accumulate into toxic levels in a matter of minutes.</a:t>
            </a:r>
            <a:endParaRPr b="0" lang="en-US" sz="2500" spc="-1" strike="noStrike">
              <a:solidFill>
                <a:srgbClr val="ffffff"/>
              </a:solidFill>
              <a:latin typeface="Times New Roman"/>
            </a:endParaRPr>
          </a:p>
          <a:p>
            <a:pPr marL="274320" indent="-274320">
              <a:lnSpc>
                <a:spcPct val="100000"/>
              </a:lnSpc>
              <a:spcBef>
                <a:spcPts val="24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ffffff"/>
              </a:solidFill>
              <a:latin typeface="Times New Roman"/>
            </a:endParaRPr>
          </a:p>
          <a:p>
            <a:pPr marL="274320" indent="-27432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rPr>
              <a:t>Carbon monoxide is an odorless, colorless and toxic gas. Because it is impossible to see, taste or smell the toxic fumes, CO can kill workers before they become aware of it.</a:t>
            </a:r>
            <a:endParaRPr b="0" lang="en-US" sz="2500" spc="-1" strike="noStrike">
              <a:solidFill>
                <a:srgbClr val="ffffff"/>
              </a:solidFill>
              <a:latin typeface="Times New Roman"/>
            </a:endParaRPr>
          </a:p>
          <a:p>
            <a:pPr marL="274320" indent="-27432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p:txBody>
      </p:sp>
      <p:pic>
        <p:nvPicPr>
          <p:cNvPr id="82" name="Picture 4" descr="C:\Users\James Pegg\AppData\Local\Microsoft\Windows\Temporary Internet Files\Content.IE5\FYI4398W\MCj02804560000[1].wmf"/>
          <p:cNvPicPr/>
          <p:nvPr/>
        </p:nvPicPr>
        <p:blipFill>
          <a:blip r:embed="rId1"/>
          <a:stretch/>
        </p:blipFill>
        <p:spPr>
          <a:xfrm>
            <a:off x="1219320" y="4321080"/>
            <a:ext cx="2590560" cy="2079720"/>
          </a:xfrm>
          <a:prstGeom prst="rect">
            <a:avLst/>
          </a:prstGeom>
          <a:ln w="0">
            <a:noFill/>
          </a:ln>
        </p:spPr>
      </p:pic>
      <p:pic>
        <p:nvPicPr>
          <p:cNvPr id="83" name="Picture 9" descr="generator warning"/>
          <p:cNvPicPr/>
          <p:nvPr/>
        </p:nvPicPr>
        <p:blipFill>
          <a:blip r:embed="rId2"/>
          <a:stretch/>
        </p:blipFill>
        <p:spPr>
          <a:xfrm>
            <a:off x="4403880" y="4394160"/>
            <a:ext cx="2911320" cy="2006640"/>
          </a:xfrm>
          <a:prstGeom prst="rect">
            <a:avLst/>
          </a:prstGeom>
          <a:ln w="0">
            <a:noFill/>
          </a:ln>
        </p:spPr>
      </p:pic>
      <p:sp>
        <p:nvSpPr>
          <p:cNvPr id="84" name="TextBox 4"/>
          <p:cNvSpPr/>
          <p:nvPr/>
        </p:nvSpPr>
        <p:spPr>
          <a:xfrm>
            <a:off x="4876920" y="6553080"/>
            <a:ext cx="4125960" cy="21564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u="sng">
                <a:solidFill>
                  <a:srgbClr val="ff0000"/>
                </a:solidFill>
                <a:uFillTx/>
                <a:latin typeface="Arial"/>
                <a:hlinkClick r:id="rId3"/>
              </a:rPr>
              <a:t>http://www.cpsc.gov/cpscpub/pubs/portgen.html</a:t>
            </a:r>
            <a:endParaRPr b="0" lang="en-US" sz="800" spc="-1" strike="noStrike">
              <a:solidFill>
                <a:srgbClr val="ffffff"/>
              </a:solidFill>
              <a:latin typeface="Arial"/>
            </a:endParaRPr>
          </a:p>
        </p:txBody>
      </p:sp>
      <p:sp>
        <p:nvSpPr>
          <p:cNvPr id="85"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B8944C-6FE5-4F98-B53D-46033828B0F6}"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
          <p:cNvSpPr txBox="1"/>
          <p:nvPr/>
        </p:nvSpPr>
        <p:spPr>
          <a:xfrm>
            <a:off x="685800" y="1523880"/>
            <a:ext cx="7772400" cy="4114800"/>
          </a:xfrm>
          <a:prstGeom prst="rect">
            <a:avLst/>
          </a:prstGeom>
          <a:noFill/>
          <a:ln w="0">
            <a:noFill/>
          </a:ln>
        </p:spPr>
        <p:txBody>
          <a:bodyPr anchor="t">
            <a:normAutofit/>
          </a:bodyPr>
          <a:p>
            <a:pPr marL="343080" indent="-343080">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ea typeface="Arial"/>
              </a:rPr>
              <a:t>Symptoms</a:t>
            </a:r>
            <a:endParaRPr b="0" lang="en-US" sz="3200" spc="-1" strike="noStrike">
              <a:solidFill>
                <a:srgbClr val="ffffff"/>
              </a:solidFill>
              <a:latin typeface="Times New Roman"/>
            </a:endParaRPr>
          </a:p>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ffffff"/>
              </a:solidFill>
              <a:latin typeface="Times New Roman"/>
            </a:endParaRPr>
          </a:p>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At lower levels of exposure, CO causes mild effects that are often mistaken for the flu. These symptoms include headaches, dizziness, disorientation, nausea and fatigue. </a:t>
            </a:r>
            <a:endParaRPr b="0" lang="en-US" sz="2500" spc="-1" strike="noStrike">
              <a:solidFill>
                <a:srgbClr val="ffffff"/>
              </a:solidFill>
              <a:latin typeface="Times New Roman"/>
            </a:endParaRPr>
          </a:p>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Prolonged exposure to CO will eventually cause brain damage and death.</a:t>
            </a:r>
            <a:endParaRPr b="0" lang="en-US" sz="2500" spc="-1" strike="noStrike">
              <a:solidFill>
                <a:srgbClr val="ffffff"/>
              </a:solidFill>
              <a:latin typeface="Times New Roman"/>
            </a:endParaRPr>
          </a:p>
        </p:txBody>
      </p:sp>
      <p:sp>
        <p:nvSpPr>
          <p:cNvPr id="87" name="PlaceHolder 1"/>
          <p:cNvSpPr>
            <a:spLocks noGrp="1"/>
          </p:cNvSpPr>
          <p:nvPr>
            <p:ph type="title"/>
          </p:nvPr>
        </p:nvSpPr>
        <p:spPr>
          <a:xfrm>
            <a:off x="380520" y="228240"/>
            <a:ext cx="8077320" cy="1143000"/>
          </a:xfrm>
          <a:prstGeom prst="rect">
            <a:avLst/>
          </a:prstGeom>
          <a:noFill/>
          <a:ln w="0">
            <a:noFill/>
          </a:ln>
        </p:spPr>
        <p:txBody>
          <a:bodyPr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2. Carbon Monoxide Poisoning</a:t>
            </a:r>
            <a:endParaRPr b="0" lang="en-US" sz="4000" spc="-1" strike="noStrike">
              <a:solidFill>
                <a:srgbClr val="ffff00"/>
              </a:solidFill>
              <a:latin typeface="Times New Roman"/>
            </a:endParaRPr>
          </a:p>
        </p:txBody>
      </p:sp>
      <p:sp>
        <p:nvSpPr>
          <p:cNvPr id="88"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C690A0C-706D-45B1-A17C-CF7C1CA13F15}"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
          <p:cNvSpPr txBox="1"/>
          <p:nvPr/>
        </p:nvSpPr>
        <p:spPr>
          <a:xfrm>
            <a:off x="838080" y="1905120"/>
            <a:ext cx="7467840" cy="2666880"/>
          </a:xfrm>
          <a:prstGeom prst="rect">
            <a:avLst/>
          </a:prstGeom>
          <a:noFill/>
          <a:ln w="0">
            <a:noFill/>
          </a:ln>
        </p:spPr>
        <p:txBody>
          <a:bodyPr anchor="t">
            <a:normAutofit/>
          </a:bodyPr>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According to OSHA, acceptable levels of CO in the air are 50 ppm and lower.</a:t>
            </a:r>
            <a:endParaRPr b="0" lang="en-US" sz="2500" spc="-1" strike="noStrike">
              <a:solidFill>
                <a:srgbClr val="ffffff"/>
              </a:solidFill>
              <a:latin typeface="Times New Roman"/>
            </a:endParaRPr>
          </a:p>
          <a:p>
            <a:pPr marL="343080" indent="-34308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pc="-1" strike="noStrike">
              <a:solidFill>
                <a:srgbClr val="ffffff"/>
              </a:solidFill>
              <a:latin typeface="Times New Roman"/>
            </a:endParaRPr>
          </a:p>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Carbon monoxide levels above 50 ppm are deemed hazardous and may become deadly.</a:t>
            </a:r>
            <a:endParaRPr b="0" lang="en-US" sz="2500" spc="-1" strike="noStrike">
              <a:solidFill>
                <a:srgbClr val="ffffff"/>
              </a:solidFill>
              <a:latin typeface="Times New Roman"/>
            </a:endParaRPr>
          </a:p>
        </p:txBody>
      </p:sp>
      <p:sp>
        <p:nvSpPr>
          <p:cNvPr id="90" name="PlaceHolder 1"/>
          <p:cNvSpPr>
            <a:spLocks noGrp="1"/>
          </p:cNvSpPr>
          <p:nvPr>
            <p:ph type="title"/>
          </p:nvPr>
        </p:nvSpPr>
        <p:spPr>
          <a:xfrm>
            <a:off x="380520" y="228240"/>
            <a:ext cx="8077320" cy="1143000"/>
          </a:xfrm>
          <a:prstGeom prst="rect">
            <a:avLst/>
          </a:prstGeom>
          <a:noFill/>
          <a:ln w="0">
            <a:noFill/>
          </a:ln>
        </p:spPr>
        <p:txBody>
          <a:bodyPr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2. Carbon Monoxide Poisoning</a:t>
            </a:r>
            <a:endParaRPr b="0" lang="en-US" sz="4000" spc="-1" strike="noStrike">
              <a:solidFill>
                <a:srgbClr val="ffff00"/>
              </a:solidFill>
              <a:latin typeface="Times New Roman"/>
            </a:endParaRPr>
          </a:p>
        </p:txBody>
      </p:sp>
      <p:sp>
        <p:nvSpPr>
          <p:cNvPr id="91"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5BCC289-536D-47D5-BA82-BED6AFE6EAB5}"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
          <p:cNvSpPr txBox="1"/>
          <p:nvPr/>
        </p:nvSpPr>
        <p:spPr>
          <a:xfrm>
            <a:off x="685800" y="1143000"/>
            <a:ext cx="7772400" cy="4114800"/>
          </a:xfrm>
          <a:prstGeom prst="rect">
            <a:avLst/>
          </a:prstGeom>
          <a:noFill/>
          <a:ln w="0">
            <a:noFill/>
          </a:ln>
        </p:spPr>
        <p:txBody>
          <a:bodyPr anchor="t">
            <a:normAutofit/>
          </a:bodyPr>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When generators are not used properly, the chances of a fire or burns increases dramatically.</a:t>
            </a:r>
            <a:endParaRPr b="0" lang="en-US" sz="2500" spc="-1" strike="noStrike">
              <a:solidFill>
                <a:srgbClr val="ffffff"/>
              </a:solidFill>
              <a:latin typeface="Times New Roman"/>
            </a:endParaRPr>
          </a:p>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Generators run off very combustible liquids that can explode when ignited.</a:t>
            </a:r>
            <a:endParaRPr b="0" lang="en-US" sz="2500" spc="-1" strike="noStrike">
              <a:solidFill>
                <a:srgbClr val="ffffff"/>
              </a:solidFill>
              <a:latin typeface="Times New Roman"/>
            </a:endParaRPr>
          </a:p>
          <a:p>
            <a:pPr marL="343080" indent="-343080">
              <a:lnSpc>
                <a:spcPct val="100000"/>
              </a:lnSpc>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pc="-1" strike="noStrike">
                <a:solidFill>
                  <a:srgbClr val="ffffff"/>
                </a:solidFill>
                <a:latin typeface="Arial"/>
                <a:ea typeface="Arial"/>
              </a:rPr>
              <a:t>Generators also get extremely hot when running and may burn workers.</a:t>
            </a:r>
            <a:endParaRPr b="0" lang="en-US" sz="2500" spc="-1" strike="noStrike">
              <a:solidFill>
                <a:srgbClr val="ffffff"/>
              </a:solidFill>
              <a:latin typeface="Times New Roman"/>
            </a:endParaRPr>
          </a:p>
        </p:txBody>
      </p:sp>
      <p:pic>
        <p:nvPicPr>
          <p:cNvPr id="93" name="Picture 7" descr="C:\Users\Claudia Garcia\AppData\Local\Microsoft\Windows\Temporary Internet Files\Content.IE5\DTC3B873\MC900346565[1].wmf"/>
          <p:cNvPicPr/>
          <p:nvPr/>
        </p:nvPicPr>
        <p:blipFill>
          <a:blip r:embed="rId1"/>
          <a:stretch/>
        </p:blipFill>
        <p:spPr>
          <a:xfrm>
            <a:off x="3567240" y="4038480"/>
            <a:ext cx="2361960" cy="2359080"/>
          </a:xfrm>
          <a:prstGeom prst="rect">
            <a:avLst/>
          </a:prstGeom>
          <a:ln w="0">
            <a:noFill/>
          </a:ln>
        </p:spPr>
      </p:pic>
      <p:sp>
        <p:nvSpPr>
          <p:cNvPr id="94" name="Title 5"/>
          <p:cNvSpPr/>
          <p:nvPr/>
        </p:nvSpPr>
        <p:spPr>
          <a:xfrm>
            <a:off x="380880" y="228600"/>
            <a:ext cx="807732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Arial"/>
              </a:rPr>
              <a:t>3. Fire and Burns</a:t>
            </a:r>
            <a:endParaRPr b="0" lang="en-US" sz="4000" spc="-1" strike="noStrike">
              <a:solidFill>
                <a:srgbClr val="ffffff"/>
              </a:solidFill>
              <a:latin typeface="Arial"/>
            </a:endParaRPr>
          </a:p>
        </p:txBody>
      </p:sp>
      <p:pic>
        <p:nvPicPr>
          <p:cNvPr id="95" name="Picture 8" descr="C:\Users\Claudia Garcia\AppData\Local\Microsoft\Windows\Temporary Internet Files\Content.IE5\7I34YQ4B\MP900438774[1].jpg"/>
          <p:cNvPicPr/>
          <p:nvPr/>
        </p:nvPicPr>
        <p:blipFill>
          <a:blip r:embed="rId2"/>
          <a:stretch/>
        </p:blipFill>
        <p:spPr>
          <a:xfrm>
            <a:off x="6400800" y="4038480"/>
            <a:ext cx="1573200" cy="2359080"/>
          </a:xfrm>
          <a:prstGeom prst="rect">
            <a:avLst/>
          </a:prstGeom>
          <a:ln w="0">
            <a:noFill/>
          </a:ln>
        </p:spPr>
      </p:pic>
      <p:pic>
        <p:nvPicPr>
          <p:cNvPr id="96" name="Picture 17" descr="http://2.bp.blogspot.com/_u-8jsnr-IjE/SKmaxAHe5zI/AAAAAAAABJA/_TkD6i00-Ss/s400/burn1.gif"/>
          <p:cNvPicPr/>
          <p:nvPr/>
        </p:nvPicPr>
        <p:blipFill>
          <a:blip r:embed="rId3"/>
          <a:stretch/>
        </p:blipFill>
        <p:spPr>
          <a:xfrm>
            <a:off x="762120" y="4038480"/>
            <a:ext cx="2332080" cy="2362320"/>
          </a:xfrm>
          <a:prstGeom prst="rect">
            <a:avLst/>
          </a:prstGeom>
          <a:ln w="0">
            <a:noFill/>
          </a:ln>
        </p:spPr>
      </p:pic>
      <p:sp>
        <p:nvSpPr>
          <p:cNvPr id="97" name="Slide Number Placeholder 1"/>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4B14A45-5ABA-4B84-A759-44E643633FEA}" type="slidenum">
              <a:rPr b="0" lang="en-US" sz="1400" spc="-1" strike="noStrike">
                <a:solidFill>
                  <a:srgbClr val="ffffff"/>
                </a:solidFill>
                <a:latin typeface="Times New Roman"/>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1025</TotalTime>
  <Application>LibreOffice/7.5.2.2$MacOSX_X86_64 LibreOffice_project/53bb9681a964705cf672590721dbc85eb4d0c3a2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2004-03-09T15:17:18Z</dcterms:created>
  <dc:creator>hinze</dc:creator>
  <dc:description/>
  <dc:language>en-US</dc:language>
  <cp:lastModifiedBy>Jimmie</cp:lastModifiedBy>
  <dcterms:modified xsi:type="dcterms:W3CDTF">2013-03-25T21:17:47Z</dcterms:modified>
  <cp:revision>163</cp:revision>
  <dc:subject/>
  <dc:title>PowerPoint Presentation</dc:title>
</cp:coreProperties>
</file>