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6" r:id="rId10"/>
    <p:sldId id="265" r:id="rId11"/>
    <p:sldId id="25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72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B50194-D16A-442F-A34B-AAD643BF5A8E}" type="datetimeFigureOut">
              <a:rPr lang="en-US" smtClean="0"/>
              <a:pPr/>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50194-D16A-442F-A34B-AAD643BF5A8E}" type="datetimeFigureOut">
              <a:rPr lang="en-US" smtClean="0"/>
              <a:pPr/>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50194-D16A-442F-A34B-AAD643BF5A8E}" type="datetimeFigureOut">
              <a:rPr lang="en-US" smtClean="0"/>
              <a:pPr/>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50194-D16A-442F-A34B-AAD643BF5A8E}" type="datetimeFigureOut">
              <a:rPr lang="en-US" smtClean="0"/>
              <a:pPr/>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B50194-D16A-442F-A34B-AAD643BF5A8E}" type="datetimeFigureOut">
              <a:rPr lang="en-US" smtClean="0"/>
              <a:pPr/>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B50194-D16A-442F-A34B-AAD643BF5A8E}" type="datetimeFigureOut">
              <a:rPr lang="en-US" smtClean="0"/>
              <a:pPr/>
              <a:t>3/28/2013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B50194-D16A-442F-A34B-AAD643BF5A8E}" type="datetimeFigureOut">
              <a:rPr lang="en-US" smtClean="0"/>
              <a:pPr/>
              <a:t>3/28/2013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B50194-D16A-442F-A34B-AAD643BF5A8E}" type="datetimeFigureOut">
              <a:rPr lang="en-US" smtClean="0"/>
              <a:pPr/>
              <a:t>3/28/2013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50194-D16A-442F-A34B-AAD643BF5A8E}" type="datetimeFigureOut">
              <a:rPr lang="en-US" smtClean="0"/>
              <a:pPr/>
              <a:t>3/28/2013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50194-D16A-442F-A34B-AAD643BF5A8E}" type="datetimeFigureOut">
              <a:rPr lang="en-US" smtClean="0"/>
              <a:pPr/>
              <a:t>3/28/2013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50194-D16A-442F-A34B-AAD643BF5A8E}" type="datetimeFigureOut">
              <a:rPr lang="en-US" smtClean="0"/>
              <a:pPr/>
              <a:t>3/28/2013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AACBF-1982-4FC3-BE33-334A17E526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50194-D16A-442F-A34B-AAD643BF5A8E}" type="datetimeFigureOut">
              <a:rPr lang="en-US" smtClean="0"/>
              <a:pPr/>
              <a:t>3/28/2013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FAACBF-1982-4FC3-BE33-334A17E5263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5400" dirty="0" smtClean="0">
                <a:solidFill>
                  <a:srgbClr val="FFFF00"/>
                </a:solidFill>
                <a:latin typeface="Arial" pitchFamily="34" charset="0"/>
                <a:cs typeface="Arial" pitchFamily="34" charset="0"/>
              </a:rPr>
              <a:t>Gardening Shears</a:t>
            </a:r>
            <a:endParaRPr lang="en-US" sz="5400" dirty="0">
              <a:solidFill>
                <a:srgbClr val="FFFF00"/>
              </a:solidFill>
              <a:latin typeface="Arial" pitchFamily="34" charset="0"/>
              <a:cs typeface="Arial" pitchFamily="34" charset="0"/>
            </a:endParaRPr>
          </a:p>
        </p:txBody>
      </p:sp>
      <p:pic>
        <p:nvPicPr>
          <p:cNvPr id="4" name="Picture 3" descr="garden_shears.jpg"/>
          <p:cNvPicPr>
            <a:picLocks noChangeAspect="1"/>
          </p:cNvPicPr>
          <p:nvPr/>
        </p:nvPicPr>
        <p:blipFill>
          <a:blip r:embed="rId2" cstate="print"/>
          <a:stretch>
            <a:fillRect/>
          </a:stretch>
        </p:blipFill>
        <p:spPr>
          <a:xfrm>
            <a:off x="2667000" y="2133600"/>
            <a:ext cx="3810000" cy="3810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pitchFamily="34" charset="0"/>
                <a:cs typeface="Arial" pitchFamily="34" charset="0"/>
              </a:rPr>
              <a:t>Best Practices</a:t>
            </a:r>
            <a:endParaRPr lang="en-US" sz="54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Users </a:t>
            </a:r>
            <a:r>
              <a:rPr lang="en-US" sz="2800" dirty="0" smtClean="0">
                <a:latin typeface="Arial" pitchFamily="34" charset="0"/>
                <a:cs typeface="Arial" pitchFamily="34" charset="0"/>
              </a:rPr>
              <a:t>should be careful when touching blades during cleaning.</a:t>
            </a:r>
          </a:p>
          <a:p>
            <a:r>
              <a:rPr lang="en-US" sz="2800" dirty="0" smtClean="0">
                <a:latin typeface="Arial" pitchFamily="34" charset="0"/>
                <a:cs typeface="Arial" pitchFamily="34" charset="0"/>
              </a:rPr>
              <a:t>Cleaning and sharpening should be done regularly to prevent dulling of the blades.</a:t>
            </a:r>
          </a:p>
          <a:p>
            <a:r>
              <a:rPr lang="en-US" sz="2800" dirty="0" smtClean="0">
                <a:latin typeface="Arial" pitchFamily="34" charset="0"/>
                <a:cs typeface="Arial" pitchFamily="34" charset="0"/>
              </a:rPr>
              <a:t>When not in </a:t>
            </a:r>
            <a:r>
              <a:rPr lang="en-US" sz="2800" dirty="0" smtClean="0">
                <a:latin typeface="Arial" pitchFamily="34" charset="0"/>
                <a:cs typeface="Arial" pitchFamily="34" charset="0"/>
              </a:rPr>
              <a:t>use </a:t>
            </a:r>
            <a:r>
              <a:rPr lang="en-US" sz="2800" dirty="0" smtClean="0">
                <a:latin typeface="Arial" pitchFamily="34" charset="0"/>
                <a:cs typeface="Arial" pitchFamily="34" charset="0"/>
              </a:rPr>
              <a:t>the shears should be closed with a safety catch or a handle clasp.</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867400"/>
          </a:xfrm>
        </p:spPr>
        <p:txBody>
          <a:bodyPr>
            <a:normAutofit/>
          </a:bodyPr>
          <a:lstStyle/>
          <a:p>
            <a:r>
              <a:rPr lang="en-US" sz="5400" b="1" dirty="0" smtClean="0">
                <a:solidFill>
                  <a:srgbClr val="FFFF00"/>
                </a:solidFill>
                <a:latin typeface="Arial" pitchFamily="34" charset="0"/>
                <a:cs typeface="Arial" pitchFamily="34" charset="0"/>
              </a:rPr>
              <a:t>Think Safety</a:t>
            </a:r>
            <a:br>
              <a:rPr lang="en-US" sz="5400" b="1" dirty="0" smtClean="0">
                <a:solidFill>
                  <a:srgbClr val="FFFF00"/>
                </a:solidFill>
                <a:latin typeface="Arial" pitchFamily="34" charset="0"/>
                <a:cs typeface="Arial" pitchFamily="34" charset="0"/>
              </a:rPr>
            </a:br>
            <a:r>
              <a:rPr lang="en-US" sz="5400" b="1" dirty="0">
                <a:solidFill>
                  <a:srgbClr val="FFFF00"/>
                </a:solidFill>
                <a:latin typeface="Arial" pitchFamily="34" charset="0"/>
                <a:cs typeface="Arial" pitchFamily="34" charset="0"/>
              </a:rPr>
              <a:t/>
            </a:r>
            <a:br>
              <a:rPr lang="en-US" sz="5400" b="1" dirty="0">
                <a:solidFill>
                  <a:srgbClr val="FFFF00"/>
                </a:solidFill>
                <a:latin typeface="Arial" pitchFamily="34" charset="0"/>
                <a:cs typeface="Arial" pitchFamily="34" charset="0"/>
              </a:rPr>
            </a:br>
            <a:r>
              <a:rPr lang="en-US" sz="5400" b="1" dirty="0" smtClean="0">
                <a:solidFill>
                  <a:srgbClr val="FFFF00"/>
                </a:solidFill>
                <a:latin typeface="Arial" pitchFamily="34" charset="0"/>
                <a:cs typeface="Arial" pitchFamily="34" charset="0"/>
              </a:rPr>
              <a:t>Work Safety</a:t>
            </a:r>
            <a:endParaRPr lang="en-US" sz="5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p:spPr>
        <p:txBody>
          <a:bodyPr>
            <a:normAutofit/>
          </a:bodyPr>
          <a:lstStyle/>
          <a:p>
            <a:r>
              <a:rPr lang="en-US" sz="5400" dirty="0" smtClean="0">
                <a:solidFill>
                  <a:srgbClr val="FFFF00"/>
                </a:solidFill>
                <a:latin typeface="Arial" pitchFamily="34" charset="0"/>
                <a:cs typeface="Arial" pitchFamily="34" charset="0"/>
              </a:rPr>
              <a:t>Designs</a:t>
            </a:r>
            <a:endParaRPr lang="en-US" sz="54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r>
              <a:rPr lang="en-US" sz="2200" dirty="0" smtClean="0">
                <a:latin typeface="Arial" pitchFamily="34" charset="0"/>
                <a:cs typeface="Arial" pitchFamily="34" charset="0"/>
              </a:rPr>
              <a:t>Short handle to be used with one hand.</a:t>
            </a:r>
          </a:p>
          <a:p>
            <a:r>
              <a:rPr lang="en-US" sz="2200" dirty="0" smtClean="0">
                <a:latin typeface="Arial" pitchFamily="34" charset="0"/>
                <a:cs typeface="Arial" pitchFamily="34" charset="0"/>
              </a:rPr>
              <a:t>Three designs of hand gardening shears</a:t>
            </a:r>
          </a:p>
          <a:p>
            <a:pPr lvl="1"/>
            <a:r>
              <a:rPr lang="en-US" sz="2200" dirty="0" smtClean="0">
                <a:latin typeface="Arial" pitchFamily="34" charset="0"/>
                <a:cs typeface="Arial" pitchFamily="34" charset="0"/>
              </a:rPr>
              <a:t>Anvil, bypass, and parrot-beak</a:t>
            </a:r>
            <a:endParaRPr lang="en-US" sz="2200" dirty="0">
              <a:latin typeface="Arial" pitchFamily="34" charset="0"/>
              <a:cs typeface="Arial" pitchFamily="34" charset="0"/>
            </a:endParaRPr>
          </a:p>
          <a:p>
            <a:r>
              <a:rPr lang="en-US" sz="2200" dirty="0" smtClean="0">
                <a:latin typeface="Arial" pitchFamily="34" charset="0"/>
                <a:cs typeface="Arial" pitchFamily="34" charset="0"/>
              </a:rPr>
              <a:t>Anvil shears have one blade that closes onto a flat surface. Tend to crush the stems of the plants being pruned.</a:t>
            </a:r>
          </a:p>
          <a:p>
            <a:r>
              <a:rPr lang="en-US" sz="2200" dirty="0" smtClean="0">
                <a:latin typeface="Arial" pitchFamily="34" charset="0"/>
                <a:cs typeface="Arial" pitchFamily="34" charset="0"/>
              </a:rPr>
              <a:t>Bypass shears consist of two blades that pass each other to make the cut. These shears work </a:t>
            </a:r>
            <a:r>
              <a:rPr lang="en-US" sz="2200" dirty="0" smtClean="0">
                <a:latin typeface="Arial" pitchFamily="34" charset="0"/>
                <a:cs typeface="Arial" pitchFamily="34" charset="0"/>
              </a:rPr>
              <a:t>like </a:t>
            </a:r>
            <a:r>
              <a:rPr lang="en-US" sz="2200" dirty="0" smtClean="0">
                <a:latin typeface="Arial" pitchFamily="34" charset="0"/>
                <a:cs typeface="Arial" pitchFamily="34" charset="0"/>
              </a:rPr>
              <a:t>a pair of scissors. Typically consist of a convex upper blade and a straight of concave lower blade.</a:t>
            </a:r>
          </a:p>
          <a:p>
            <a:r>
              <a:rPr lang="en-US" sz="2200" dirty="0" smtClean="0">
                <a:latin typeface="Arial" pitchFamily="34" charset="0"/>
                <a:cs typeface="Arial" pitchFamily="34" charset="0"/>
              </a:rPr>
              <a:t>Parrot-beak shears consist of two blades to make the cut. The blades are both concave, and are used to trap the stem to make the cut. These shears are suitable for only narrower 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pitchFamily="34" charset="0"/>
                <a:cs typeface="Arial" pitchFamily="34" charset="0"/>
              </a:rPr>
              <a:t>Usage</a:t>
            </a:r>
            <a:endParaRPr lang="en-US" sz="54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r>
              <a:rPr lang="en-US" sz="2800" dirty="0" smtClean="0">
                <a:latin typeface="Arial" pitchFamily="34" charset="0"/>
                <a:cs typeface="Arial" pitchFamily="34" charset="0"/>
              </a:rPr>
              <a:t>Great for finish garden work.</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blades are hard enough to prune hard branches of trees and shrubs</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Yet able to do the delicate work pruning flowers for arranging.</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Gardening shears are also used in nature conservation where fine scale work is needed.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pitchFamily="34" charset="0"/>
                <a:cs typeface="Arial" pitchFamily="34" charset="0"/>
              </a:rPr>
              <a:t>Usage</a:t>
            </a:r>
            <a:endParaRPr lang="en-US" sz="54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The </a:t>
            </a:r>
            <a:r>
              <a:rPr lang="en-US" sz="2800" dirty="0" smtClean="0">
                <a:latin typeface="Arial" pitchFamily="34" charset="0"/>
                <a:cs typeface="Arial" pitchFamily="34" charset="0"/>
              </a:rPr>
              <a:t>type of pruning to be </a:t>
            </a:r>
            <a:r>
              <a:rPr lang="en-US" sz="2800" dirty="0" smtClean="0">
                <a:latin typeface="Arial" pitchFamily="34" charset="0"/>
                <a:cs typeface="Arial" pitchFamily="34" charset="0"/>
              </a:rPr>
              <a:t>done </a:t>
            </a:r>
            <a:r>
              <a:rPr lang="en-US" sz="2800" dirty="0" smtClean="0">
                <a:latin typeface="Arial" pitchFamily="34" charset="0"/>
                <a:cs typeface="Arial" pitchFamily="34" charset="0"/>
              </a:rPr>
              <a:t>will determine the specific type of shear to be used.</a:t>
            </a:r>
          </a:p>
          <a:p>
            <a:pPr lvl="1"/>
            <a:r>
              <a:rPr lang="en-US" sz="2400" dirty="0">
                <a:latin typeface="Arial" pitchFamily="34" charset="0"/>
                <a:cs typeface="Arial" pitchFamily="34" charset="0"/>
              </a:rPr>
              <a:t>A</a:t>
            </a:r>
            <a:r>
              <a:rPr lang="en-US" sz="2400" dirty="0" smtClean="0">
                <a:latin typeface="Arial" pitchFamily="34" charset="0"/>
                <a:cs typeface="Arial" pitchFamily="34" charset="0"/>
              </a:rPr>
              <a:t>nvil shears to do </a:t>
            </a:r>
            <a:r>
              <a:rPr lang="en-US" sz="2400" dirty="0" smtClean="0">
                <a:latin typeface="Arial" pitchFamily="34" charset="0"/>
                <a:cs typeface="Arial" pitchFamily="34" charset="0"/>
              </a:rPr>
              <a:t>non-exacting </a:t>
            </a:r>
            <a:r>
              <a:rPr lang="en-US" sz="2400" dirty="0" smtClean="0">
                <a:latin typeface="Arial" pitchFamily="34" charset="0"/>
                <a:cs typeface="Arial" pitchFamily="34" charset="0"/>
              </a:rPr>
              <a:t>work such as thinning shrubs.</a:t>
            </a:r>
          </a:p>
          <a:p>
            <a:pPr lvl="1"/>
            <a:r>
              <a:rPr lang="en-US" sz="2400" dirty="0">
                <a:latin typeface="Arial" pitchFamily="34" charset="0"/>
                <a:cs typeface="Arial" pitchFamily="34" charset="0"/>
              </a:rPr>
              <a:t>B</a:t>
            </a:r>
            <a:r>
              <a:rPr lang="en-US" sz="2400" dirty="0" smtClean="0">
                <a:latin typeface="Arial" pitchFamily="34" charset="0"/>
                <a:cs typeface="Arial" pitchFamily="34" charset="0"/>
              </a:rPr>
              <a:t>ypass shears to do most </a:t>
            </a:r>
            <a:r>
              <a:rPr lang="en-US" sz="2400" dirty="0" smtClean="0">
                <a:latin typeface="Arial" pitchFamily="34" charset="0"/>
                <a:cs typeface="Arial" pitchFamily="34" charset="0"/>
              </a:rPr>
              <a:t>garden </a:t>
            </a:r>
            <a:r>
              <a:rPr lang="en-US" sz="2400" dirty="0" smtClean="0">
                <a:latin typeface="Arial" pitchFamily="34" charset="0"/>
                <a:cs typeface="Arial" pitchFamily="34" charset="0"/>
              </a:rPr>
              <a:t>pruning.</a:t>
            </a:r>
          </a:p>
          <a:p>
            <a:pPr lvl="1"/>
            <a:r>
              <a:rPr lang="en-US" sz="2400" dirty="0" smtClean="0">
                <a:latin typeface="Arial" pitchFamily="34" charset="0"/>
                <a:cs typeface="Arial" pitchFamily="34" charset="0"/>
              </a:rPr>
              <a:t>Parrot-beak shears for cutting flowers. They have an anvil blade that is pointed at both ends, making it easy to get between tight stems.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pitchFamily="34" charset="0"/>
                <a:cs typeface="Arial" pitchFamily="34" charset="0"/>
              </a:rPr>
              <a:t>Anvil Shears</a:t>
            </a:r>
            <a:endParaRPr lang="en-US" sz="5400" dirty="0">
              <a:solidFill>
                <a:srgbClr val="FFFF00"/>
              </a:solidFill>
              <a:latin typeface="Arial" pitchFamily="34" charset="0"/>
              <a:cs typeface="Arial" pitchFamily="34" charset="0"/>
            </a:endParaRPr>
          </a:p>
        </p:txBody>
      </p:sp>
      <p:pic>
        <p:nvPicPr>
          <p:cNvPr id="4" name="Picture 3" descr="AnvilShearsBig.jpg"/>
          <p:cNvPicPr>
            <a:picLocks noChangeAspect="1"/>
          </p:cNvPicPr>
          <p:nvPr/>
        </p:nvPicPr>
        <p:blipFill>
          <a:blip r:embed="rId2" cstate="print"/>
          <a:stretch>
            <a:fillRect/>
          </a:stretch>
        </p:blipFill>
        <p:spPr>
          <a:xfrm>
            <a:off x="1981200" y="1295400"/>
            <a:ext cx="3876675" cy="3562510"/>
          </a:xfrm>
          <a:prstGeom prst="rect">
            <a:avLst/>
          </a:prstGeom>
        </p:spPr>
      </p:pic>
      <p:pic>
        <p:nvPicPr>
          <p:cNvPr id="5" name="Picture 4" descr="112486_Full.jpg"/>
          <p:cNvPicPr>
            <a:picLocks noChangeAspect="1"/>
          </p:cNvPicPr>
          <p:nvPr/>
        </p:nvPicPr>
        <p:blipFill>
          <a:blip r:embed="rId3" cstate="print"/>
          <a:stretch>
            <a:fillRect/>
          </a:stretch>
        </p:blipFill>
        <p:spPr>
          <a:xfrm>
            <a:off x="5562600" y="3200400"/>
            <a:ext cx="3009900" cy="3009900"/>
          </a:xfrm>
          <a:prstGeom prst="rect">
            <a:avLst/>
          </a:prstGeom>
        </p:spPr>
      </p:pic>
      <p:pic>
        <p:nvPicPr>
          <p:cNvPr id="6" name="Picture 5" descr="p313651a.jpg"/>
          <p:cNvPicPr>
            <a:picLocks noChangeAspect="1"/>
          </p:cNvPicPr>
          <p:nvPr/>
        </p:nvPicPr>
        <p:blipFill>
          <a:blip r:embed="rId4" cstate="print"/>
          <a:stretch>
            <a:fillRect/>
          </a:stretch>
        </p:blipFill>
        <p:spPr>
          <a:xfrm>
            <a:off x="685800" y="4038600"/>
            <a:ext cx="2362200" cy="247711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ypassshears.jpg"/>
          <p:cNvPicPr>
            <a:picLocks noChangeAspect="1"/>
          </p:cNvPicPr>
          <p:nvPr/>
        </p:nvPicPr>
        <p:blipFill>
          <a:blip r:embed="rId2" cstate="print"/>
          <a:stretch>
            <a:fillRect/>
          </a:stretch>
        </p:blipFill>
        <p:spPr>
          <a:xfrm rot="16200000">
            <a:off x="1504950" y="400050"/>
            <a:ext cx="3238500" cy="5181600"/>
          </a:xfrm>
          <a:prstGeom prst="rect">
            <a:avLst/>
          </a:prstGeom>
        </p:spPr>
      </p:pic>
      <p:sp>
        <p:nvSpPr>
          <p:cNvPr id="2" name="Title 1"/>
          <p:cNvSpPr>
            <a:spLocks noGrp="1"/>
          </p:cNvSpPr>
          <p:nvPr>
            <p:ph type="title"/>
          </p:nvPr>
        </p:nvSpPr>
        <p:spPr/>
        <p:txBody>
          <a:bodyPr>
            <a:normAutofit/>
          </a:bodyPr>
          <a:lstStyle/>
          <a:p>
            <a:r>
              <a:rPr lang="en-US" sz="5400" dirty="0" smtClean="0">
                <a:solidFill>
                  <a:srgbClr val="FFFF00"/>
                </a:solidFill>
                <a:latin typeface="Arial" pitchFamily="34" charset="0"/>
                <a:cs typeface="Arial" pitchFamily="34" charset="0"/>
              </a:rPr>
              <a:t>Bypass Shears</a:t>
            </a:r>
            <a:endParaRPr lang="en-US" sz="5400" dirty="0">
              <a:solidFill>
                <a:srgbClr val="FFFF00"/>
              </a:solidFill>
              <a:latin typeface="Arial" pitchFamily="34" charset="0"/>
              <a:cs typeface="Arial" pitchFamily="34" charset="0"/>
            </a:endParaRPr>
          </a:p>
        </p:txBody>
      </p:sp>
      <p:pic>
        <p:nvPicPr>
          <p:cNvPr id="4" name="Picture 3" descr="1-1sm.jpg"/>
          <p:cNvPicPr>
            <a:picLocks noChangeAspect="1"/>
          </p:cNvPicPr>
          <p:nvPr/>
        </p:nvPicPr>
        <p:blipFill>
          <a:blip r:embed="rId3" cstate="print"/>
          <a:stretch>
            <a:fillRect/>
          </a:stretch>
        </p:blipFill>
        <p:spPr>
          <a:xfrm>
            <a:off x="5562600" y="2362200"/>
            <a:ext cx="2781300" cy="3128963"/>
          </a:xfrm>
          <a:prstGeom prst="rect">
            <a:avLst/>
          </a:prstGeom>
        </p:spPr>
      </p:pic>
      <p:pic>
        <p:nvPicPr>
          <p:cNvPr id="8" name="Picture 7" descr="6327969.jpg"/>
          <p:cNvPicPr>
            <a:picLocks noChangeAspect="1"/>
          </p:cNvPicPr>
          <p:nvPr/>
        </p:nvPicPr>
        <p:blipFill>
          <a:blip r:embed="rId4" cstate="print"/>
          <a:stretch>
            <a:fillRect/>
          </a:stretch>
        </p:blipFill>
        <p:spPr>
          <a:xfrm>
            <a:off x="3352800" y="3962400"/>
            <a:ext cx="2540000" cy="2540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pitchFamily="34" charset="0"/>
                <a:cs typeface="Arial" pitchFamily="34" charset="0"/>
              </a:rPr>
              <a:t>Parrot-Beak Shears</a:t>
            </a:r>
            <a:endParaRPr lang="en-US" sz="5400" dirty="0">
              <a:solidFill>
                <a:srgbClr val="FFFF00"/>
              </a:solidFill>
              <a:latin typeface="Arial" pitchFamily="34" charset="0"/>
              <a:cs typeface="Arial" pitchFamily="34" charset="0"/>
            </a:endParaRPr>
          </a:p>
        </p:txBody>
      </p:sp>
      <p:pic>
        <p:nvPicPr>
          <p:cNvPr id="4" name="Picture 3" descr="112493_Full.jpg"/>
          <p:cNvPicPr>
            <a:picLocks noChangeAspect="1"/>
          </p:cNvPicPr>
          <p:nvPr/>
        </p:nvPicPr>
        <p:blipFill>
          <a:blip r:embed="rId2" cstate="print"/>
          <a:stretch>
            <a:fillRect/>
          </a:stretch>
        </p:blipFill>
        <p:spPr>
          <a:xfrm>
            <a:off x="762000" y="2133600"/>
            <a:ext cx="2419350" cy="2047875"/>
          </a:xfrm>
          <a:prstGeom prst="rect">
            <a:avLst/>
          </a:prstGeom>
        </p:spPr>
      </p:pic>
      <p:pic>
        <p:nvPicPr>
          <p:cNvPr id="7" name="Picture 6" descr="31VX1zIBMcL__SL500_AA280_.jpg"/>
          <p:cNvPicPr>
            <a:picLocks noChangeAspect="1"/>
          </p:cNvPicPr>
          <p:nvPr/>
        </p:nvPicPr>
        <p:blipFill>
          <a:blip r:embed="rId3" cstate="print"/>
          <a:stretch>
            <a:fillRect/>
          </a:stretch>
        </p:blipFill>
        <p:spPr>
          <a:xfrm>
            <a:off x="4572000" y="3157537"/>
            <a:ext cx="2667000" cy="2667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FF00"/>
                </a:solidFill>
                <a:latin typeface="Arial" pitchFamily="34" charset="0"/>
                <a:cs typeface="Arial" pitchFamily="34" charset="0"/>
              </a:rPr>
              <a:t>Hazards</a:t>
            </a:r>
            <a:endParaRPr lang="en-US" sz="54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Users need to be mindful of the very sharp blades that are used in gardening shears.</a:t>
            </a:r>
          </a:p>
          <a:p>
            <a:r>
              <a:rPr lang="en-US" sz="2800" dirty="0" smtClean="0">
                <a:latin typeface="Arial" pitchFamily="34" charset="0"/>
                <a:cs typeface="Arial" pitchFamily="34" charset="0"/>
              </a:rPr>
              <a:t>Being used primarily for finish garden work, users need to be careful of the plants that they are pruning.</a:t>
            </a:r>
          </a:p>
          <a:p>
            <a:pPr lvl="1"/>
            <a:r>
              <a:rPr lang="en-US" sz="2400" dirty="0" smtClean="0"/>
              <a:t>Plants </a:t>
            </a:r>
            <a:r>
              <a:rPr lang="en-US" sz="2400" dirty="0" smtClean="0"/>
              <a:t>often have </a:t>
            </a:r>
            <a:r>
              <a:rPr lang="en-US" sz="2400" dirty="0" smtClean="0"/>
              <a:t>thorns that can </a:t>
            </a:r>
            <a:r>
              <a:rPr lang="en-US" sz="2400" dirty="0" smtClean="0"/>
              <a:t>pierce the skin.</a:t>
            </a:r>
            <a:endParaRPr lang="en-US" sz="2400" dirty="0" smtClean="0"/>
          </a:p>
          <a:p>
            <a:pPr lvl="1"/>
            <a:r>
              <a:rPr lang="en-US" sz="2400" dirty="0" smtClean="0"/>
              <a:t>Plants </a:t>
            </a:r>
            <a:r>
              <a:rPr lang="en-US" sz="2400" dirty="0" smtClean="0"/>
              <a:t>may have </a:t>
            </a:r>
            <a:r>
              <a:rPr lang="en-US" sz="2400" dirty="0" smtClean="0"/>
              <a:t>bugs that can bite.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latin typeface="Arial" pitchFamily="34" charset="0"/>
                <a:cs typeface="Arial" pitchFamily="34" charset="0"/>
              </a:rPr>
              <a:t>Best Practices</a:t>
            </a:r>
            <a:endParaRPr lang="en-US" dirty="0"/>
          </a:p>
        </p:txBody>
      </p:sp>
      <p:sp>
        <p:nvSpPr>
          <p:cNvPr id="3" name="Content Placeholder 2"/>
          <p:cNvSpPr>
            <a:spLocks noGrp="1"/>
          </p:cNvSpPr>
          <p:nvPr>
            <p:ph idx="1"/>
          </p:nvPr>
        </p:nvSpPr>
        <p:spPr/>
        <p:txBody>
          <a:bodyPr/>
          <a:lstStyle/>
          <a:p>
            <a:r>
              <a:rPr lang="en-US" dirty="0">
                <a:latin typeface="Arial" pitchFamily="34" charset="0"/>
                <a:cs typeface="Arial" pitchFamily="34" charset="0"/>
              </a:rPr>
              <a:t>Gloves should be used to protect the hands from punctures and bites.</a:t>
            </a:r>
          </a:p>
          <a:p>
            <a:r>
              <a:rPr lang="en-US" dirty="0" smtClean="0"/>
              <a:t>Safety glasses are to be worn to protect from possible thorns and limbs</a:t>
            </a:r>
          </a:p>
          <a:p>
            <a:r>
              <a:rPr lang="en-US" dirty="0" smtClean="0"/>
              <a:t>Hard hats are always a good practice</a:t>
            </a:r>
            <a:endParaRPr lang="en-US" dirty="0"/>
          </a:p>
        </p:txBody>
      </p:sp>
    </p:spTree>
    <p:extLst>
      <p:ext uri="{BB962C8B-B14F-4D97-AF65-F5344CB8AC3E}">
        <p14:creationId xmlns:p14="http://schemas.microsoft.com/office/powerpoint/2010/main" val="392312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380</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Gardening Shears</vt:lpstr>
      <vt:lpstr>Designs</vt:lpstr>
      <vt:lpstr>Usage</vt:lpstr>
      <vt:lpstr>Usage</vt:lpstr>
      <vt:lpstr>Anvil Shears</vt:lpstr>
      <vt:lpstr>Bypass Shears</vt:lpstr>
      <vt:lpstr>Parrot-Beak Shears</vt:lpstr>
      <vt:lpstr>Hazards</vt:lpstr>
      <vt:lpstr>Best Practices</vt:lpstr>
      <vt:lpstr>Best Practices</vt:lpstr>
      <vt:lpstr>Think Safety  Work Safety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Gardening Shears</dc:title>
  <dc:creator>AJ</dc:creator>
  <cp:lastModifiedBy>Jimmie</cp:lastModifiedBy>
  <cp:revision>3</cp:revision>
  <dcterms:created xsi:type="dcterms:W3CDTF">2009-12-03T01:44:02Z</dcterms:created>
  <dcterms:modified xsi:type="dcterms:W3CDTF">2013-03-28T14:18:43Z</dcterms:modified>
</cp:coreProperties>
</file>