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7" r:id="rId18"/>
    <p:sldId id="276" r:id="rId19"/>
    <p:sldId id="271" r:id="rId20"/>
    <p:sldId id="272"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1056" y="-3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FA5CB-FD2B-4880-B8F4-AA0D8ACA3AD8}" type="datetimeFigureOut">
              <a:rPr lang="en-US" smtClean="0"/>
              <a:t>3/29/2013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A53EEA-D6F3-40C7-B7F4-AFCC9DF38CC4}" type="slidenum">
              <a:rPr lang="en-US" smtClean="0"/>
              <a:t>‹#›</a:t>
            </a:fld>
            <a:endParaRPr lang="en-US"/>
          </a:p>
        </p:txBody>
      </p:sp>
    </p:spTree>
    <p:extLst>
      <p:ext uri="{BB962C8B-B14F-4D97-AF65-F5344CB8AC3E}">
        <p14:creationId xmlns:p14="http://schemas.microsoft.com/office/powerpoint/2010/main" val="150383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A53EEA-D6F3-40C7-B7F4-AFCC9DF38CC4}"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C4B81-CF63-4B4D-BC7D-6C4CC15BB41D}"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94AAB-4D19-414E-8418-FAB87304EF10}" type="slidenum">
              <a:rPr lang="en-US" smtClean="0"/>
              <a:pPr/>
              <a:t>‹#›</a:t>
            </a:fld>
            <a:endParaRPr lang="en-US"/>
          </a:p>
        </p:txBody>
      </p:sp>
    </p:spTree>
    <p:extLst>
      <p:ext uri="{BB962C8B-B14F-4D97-AF65-F5344CB8AC3E}">
        <p14:creationId xmlns:p14="http://schemas.microsoft.com/office/powerpoint/2010/main" val="285588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C4B81-CF63-4B4D-BC7D-6C4CC15BB41D}"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94AAB-4D19-414E-8418-FAB87304EF10}" type="slidenum">
              <a:rPr lang="en-US" smtClean="0"/>
              <a:pPr/>
              <a:t>‹#›</a:t>
            </a:fld>
            <a:endParaRPr lang="en-US"/>
          </a:p>
        </p:txBody>
      </p:sp>
    </p:spTree>
    <p:extLst>
      <p:ext uri="{BB962C8B-B14F-4D97-AF65-F5344CB8AC3E}">
        <p14:creationId xmlns:p14="http://schemas.microsoft.com/office/powerpoint/2010/main" val="227907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C4B81-CF63-4B4D-BC7D-6C4CC15BB41D}"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94AAB-4D19-414E-8418-FAB87304EF10}" type="slidenum">
              <a:rPr lang="en-US" smtClean="0"/>
              <a:pPr/>
              <a:t>‹#›</a:t>
            </a:fld>
            <a:endParaRPr lang="en-US"/>
          </a:p>
        </p:txBody>
      </p:sp>
    </p:spTree>
    <p:extLst>
      <p:ext uri="{BB962C8B-B14F-4D97-AF65-F5344CB8AC3E}">
        <p14:creationId xmlns:p14="http://schemas.microsoft.com/office/powerpoint/2010/main" val="204754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C4B81-CF63-4B4D-BC7D-6C4CC15BB41D}"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94AAB-4D19-414E-8418-FAB87304EF10}" type="slidenum">
              <a:rPr lang="en-US" smtClean="0"/>
              <a:pPr/>
              <a:t>‹#›</a:t>
            </a:fld>
            <a:endParaRPr lang="en-US"/>
          </a:p>
        </p:txBody>
      </p:sp>
    </p:spTree>
    <p:extLst>
      <p:ext uri="{BB962C8B-B14F-4D97-AF65-F5344CB8AC3E}">
        <p14:creationId xmlns:p14="http://schemas.microsoft.com/office/powerpoint/2010/main" val="416847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C4B81-CF63-4B4D-BC7D-6C4CC15BB41D}"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94AAB-4D19-414E-8418-FAB87304EF10}" type="slidenum">
              <a:rPr lang="en-US" smtClean="0"/>
              <a:pPr/>
              <a:t>‹#›</a:t>
            </a:fld>
            <a:endParaRPr lang="en-US"/>
          </a:p>
        </p:txBody>
      </p:sp>
    </p:spTree>
    <p:extLst>
      <p:ext uri="{BB962C8B-B14F-4D97-AF65-F5344CB8AC3E}">
        <p14:creationId xmlns:p14="http://schemas.microsoft.com/office/powerpoint/2010/main" val="429010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C4B81-CF63-4B4D-BC7D-6C4CC15BB41D}"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94AAB-4D19-414E-8418-FAB87304EF10}" type="slidenum">
              <a:rPr lang="en-US" smtClean="0"/>
              <a:pPr/>
              <a:t>‹#›</a:t>
            </a:fld>
            <a:endParaRPr lang="en-US"/>
          </a:p>
        </p:txBody>
      </p:sp>
    </p:spTree>
    <p:extLst>
      <p:ext uri="{BB962C8B-B14F-4D97-AF65-F5344CB8AC3E}">
        <p14:creationId xmlns:p14="http://schemas.microsoft.com/office/powerpoint/2010/main" val="184773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C4B81-CF63-4B4D-BC7D-6C4CC15BB41D}" type="datetimeFigureOut">
              <a:rPr lang="en-US" smtClean="0"/>
              <a:pPr/>
              <a:t>3/29/2013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94AAB-4D19-414E-8418-FAB87304EF10}" type="slidenum">
              <a:rPr lang="en-US" smtClean="0"/>
              <a:pPr/>
              <a:t>‹#›</a:t>
            </a:fld>
            <a:endParaRPr lang="en-US"/>
          </a:p>
        </p:txBody>
      </p:sp>
    </p:spTree>
    <p:extLst>
      <p:ext uri="{BB962C8B-B14F-4D97-AF65-F5344CB8AC3E}">
        <p14:creationId xmlns:p14="http://schemas.microsoft.com/office/powerpoint/2010/main" val="216852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C4B81-CF63-4B4D-BC7D-6C4CC15BB41D}" type="datetimeFigureOut">
              <a:rPr lang="en-US" smtClean="0"/>
              <a:pPr/>
              <a:t>3/29/2013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94AAB-4D19-414E-8418-FAB87304EF10}" type="slidenum">
              <a:rPr lang="en-US" smtClean="0"/>
              <a:pPr/>
              <a:t>‹#›</a:t>
            </a:fld>
            <a:endParaRPr lang="en-US"/>
          </a:p>
        </p:txBody>
      </p:sp>
    </p:spTree>
    <p:extLst>
      <p:ext uri="{BB962C8B-B14F-4D97-AF65-F5344CB8AC3E}">
        <p14:creationId xmlns:p14="http://schemas.microsoft.com/office/powerpoint/2010/main" val="221205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C4B81-CF63-4B4D-BC7D-6C4CC15BB41D}" type="datetimeFigureOut">
              <a:rPr lang="en-US" smtClean="0"/>
              <a:pPr/>
              <a:t>3/29/2013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94AAB-4D19-414E-8418-FAB87304EF10}" type="slidenum">
              <a:rPr lang="en-US" smtClean="0"/>
              <a:pPr/>
              <a:t>‹#›</a:t>
            </a:fld>
            <a:endParaRPr lang="en-US"/>
          </a:p>
        </p:txBody>
      </p:sp>
    </p:spTree>
    <p:extLst>
      <p:ext uri="{BB962C8B-B14F-4D97-AF65-F5344CB8AC3E}">
        <p14:creationId xmlns:p14="http://schemas.microsoft.com/office/powerpoint/2010/main" val="233644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C4B81-CF63-4B4D-BC7D-6C4CC15BB41D}"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94AAB-4D19-414E-8418-FAB87304EF10}" type="slidenum">
              <a:rPr lang="en-US" smtClean="0"/>
              <a:pPr/>
              <a:t>‹#›</a:t>
            </a:fld>
            <a:endParaRPr lang="en-US"/>
          </a:p>
        </p:txBody>
      </p:sp>
    </p:spTree>
    <p:extLst>
      <p:ext uri="{BB962C8B-B14F-4D97-AF65-F5344CB8AC3E}">
        <p14:creationId xmlns:p14="http://schemas.microsoft.com/office/powerpoint/2010/main" val="171194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C4B81-CF63-4B4D-BC7D-6C4CC15BB41D}"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94AAB-4D19-414E-8418-FAB87304EF10}" type="slidenum">
              <a:rPr lang="en-US" smtClean="0"/>
              <a:pPr/>
              <a:t>‹#›</a:t>
            </a:fld>
            <a:endParaRPr lang="en-US"/>
          </a:p>
        </p:txBody>
      </p:sp>
    </p:spTree>
    <p:extLst>
      <p:ext uri="{BB962C8B-B14F-4D97-AF65-F5344CB8AC3E}">
        <p14:creationId xmlns:p14="http://schemas.microsoft.com/office/powerpoint/2010/main" val="9647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C4B81-CF63-4B4D-BC7D-6C4CC15BB41D}" type="datetimeFigureOut">
              <a:rPr lang="en-US" smtClean="0"/>
              <a:pPr/>
              <a:t>3/29/2013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94AAB-4D19-414E-8418-FAB87304EF10}" type="slidenum">
              <a:rPr lang="en-US" smtClean="0"/>
              <a:pPr/>
              <a:t>‹#›</a:t>
            </a:fld>
            <a:endParaRPr lang="en-US"/>
          </a:p>
        </p:txBody>
      </p:sp>
    </p:spTree>
    <p:extLst>
      <p:ext uri="{BB962C8B-B14F-4D97-AF65-F5344CB8AC3E}">
        <p14:creationId xmlns:p14="http://schemas.microsoft.com/office/powerpoint/2010/main" val="246829121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gi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dirty="0" smtClean="0">
                <a:solidFill>
                  <a:srgbClr val="FFFF00"/>
                </a:solidFill>
              </a:rPr>
              <a:t>Front End Loaders</a:t>
            </a:r>
            <a:endParaRPr lang="en-US" b="1" dirty="0">
              <a:solidFill>
                <a:srgbClr val="FFFF00"/>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3622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962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OSHA Fatalities Continued</a:t>
            </a:r>
            <a:endParaRPr lang="en-US" b="1" dirty="0">
              <a:solidFill>
                <a:srgbClr val="FFFF00"/>
              </a:solidFill>
            </a:endParaRPr>
          </a:p>
        </p:txBody>
      </p:sp>
      <p:sp>
        <p:nvSpPr>
          <p:cNvPr id="4" name="Rectangle 3"/>
          <p:cNvSpPr txBox="1">
            <a:spLocks noChangeArrowheads="1"/>
          </p:cNvSpPr>
          <p:nvPr/>
        </p:nvSpPr>
        <p:spPr>
          <a:xfrm>
            <a:off x="914400" y="2057400"/>
            <a:ext cx="67818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dirty="0" smtClean="0"/>
              <a:t>Run over			             20 </a:t>
            </a:r>
          </a:p>
          <a:p>
            <a:pPr>
              <a:lnSpc>
                <a:spcPct val="80000"/>
              </a:lnSpc>
            </a:pPr>
            <a:r>
              <a:rPr lang="en-US" sz="2400" dirty="0" smtClean="0"/>
              <a:t>Caught in between		             18 </a:t>
            </a:r>
          </a:p>
          <a:p>
            <a:pPr>
              <a:lnSpc>
                <a:spcPct val="80000"/>
              </a:lnSpc>
            </a:pPr>
            <a:r>
              <a:rPr lang="en-US" sz="2400" dirty="0" smtClean="0"/>
              <a:t>Struck by				13</a:t>
            </a:r>
          </a:p>
          <a:p>
            <a:pPr>
              <a:lnSpc>
                <a:spcPct val="80000"/>
              </a:lnSpc>
            </a:pPr>
            <a:r>
              <a:rPr lang="en-US" sz="2400" dirty="0" smtClean="0"/>
              <a:t>Rollover				10</a:t>
            </a:r>
          </a:p>
          <a:p>
            <a:pPr>
              <a:lnSpc>
                <a:spcPct val="80000"/>
              </a:lnSpc>
            </a:pPr>
            <a:r>
              <a:rPr lang="en-US" sz="2400" dirty="0" smtClean="0"/>
              <a:t>Mechanical failure		             08</a:t>
            </a:r>
          </a:p>
          <a:p>
            <a:pPr>
              <a:lnSpc>
                <a:spcPct val="80000"/>
              </a:lnSpc>
            </a:pPr>
            <a:r>
              <a:rPr lang="en-US" sz="2400" dirty="0" smtClean="0"/>
              <a:t>Person in bucket		             07</a:t>
            </a:r>
          </a:p>
          <a:p>
            <a:pPr>
              <a:lnSpc>
                <a:spcPct val="80000"/>
              </a:lnSpc>
            </a:pPr>
            <a:r>
              <a:rPr lang="en-US" sz="2400" dirty="0" smtClean="0"/>
              <a:t>Thrown from		             02</a:t>
            </a:r>
          </a:p>
          <a:p>
            <a:pPr>
              <a:lnSpc>
                <a:spcPct val="80000"/>
              </a:lnSpc>
            </a:pPr>
            <a:r>
              <a:rPr lang="en-US" sz="2400" dirty="0" smtClean="0"/>
              <a:t>Dump </a:t>
            </a:r>
            <a:r>
              <a:rPr lang="en-US" sz="2400" dirty="0" err="1" smtClean="0"/>
              <a:t>mat’l</a:t>
            </a:r>
            <a:r>
              <a:rPr lang="en-US" sz="2400" dirty="0" smtClean="0"/>
              <a:t> on worker in trench    01</a:t>
            </a:r>
          </a:p>
          <a:p>
            <a:pPr>
              <a:lnSpc>
                <a:spcPct val="80000"/>
              </a:lnSpc>
            </a:pPr>
            <a:r>
              <a:rPr lang="en-US" sz="2400" dirty="0" smtClean="0"/>
              <a:t>Swept away			              01</a:t>
            </a:r>
          </a:p>
          <a:p>
            <a:pPr>
              <a:lnSpc>
                <a:spcPct val="80000"/>
              </a:lnSpc>
            </a:pPr>
            <a:r>
              <a:rPr lang="en-US" sz="2400" dirty="0" smtClean="0"/>
              <a:t>Fell down			              01</a:t>
            </a:r>
            <a:endParaRPr lang="en-US" sz="2400" dirty="0"/>
          </a:p>
        </p:txBody>
      </p:sp>
      <p:pic>
        <p:nvPicPr>
          <p:cNvPr id="6" name="Picture 9"/>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6096000" y="2743200"/>
            <a:ext cx="2742898" cy="2058194"/>
          </a:xfrm>
          <a:prstGeom prst="rect">
            <a:avLst/>
          </a:prstGeom>
        </p:spPr>
      </p:pic>
      <p:sp>
        <p:nvSpPr>
          <p:cNvPr id="5" name="TextBox 4"/>
          <p:cNvSpPr txBox="1"/>
          <p:nvPr/>
        </p:nvSpPr>
        <p:spPr>
          <a:xfrm>
            <a:off x="381000" y="6336268"/>
            <a:ext cx="5410200" cy="369332"/>
          </a:xfrm>
          <a:prstGeom prst="rect">
            <a:avLst/>
          </a:prstGeom>
          <a:noFill/>
        </p:spPr>
        <p:txBody>
          <a:bodyPr wrap="square" rtlCol="0">
            <a:spAutoFit/>
          </a:bodyPr>
          <a:lstStyle/>
          <a:p>
            <a:r>
              <a:rPr lang="en-US" dirty="0" smtClean="0"/>
              <a:t>Source: Extracted from  1990-2009 OSHA Fatality Data</a:t>
            </a:r>
            <a:endParaRPr lang="en-US" dirty="0"/>
          </a:p>
        </p:txBody>
      </p:sp>
    </p:spTree>
    <p:extLst>
      <p:ext uri="{BB962C8B-B14F-4D97-AF65-F5344CB8AC3E}">
        <p14:creationId xmlns:p14="http://schemas.microsoft.com/office/powerpoint/2010/main" val="4076772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r>
              <a:rPr lang="en-US" b="1" dirty="0" smtClean="0">
                <a:solidFill>
                  <a:srgbClr val="FFFF00"/>
                </a:solidFill>
              </a:rPr>
              <a:t>OSHA Regulations</a:t>
            </a:r>
          </a:p>
        </p:txBody>
      </p:sp>
      <p:sp>
        <p:nvSpPr>
          <p:cNvPr id="5" name="Rectangle 3"/>
          <p:cNvSpPr>
            <a:spLocks noGrp="1" noChangeArrowheads="1"/>
          </p:cNvSpPr>
          <p:nvPr>
            <p:ph idx="1"/>
          </p:nvPr>
        </p:nvSpPr>
        <p:spPr>
          <a:xfrm>
            <a:off x="457200" y="1600200"/>
            <a:ext cx="3886200" cy="4525963"/>
          </a:xfrm>
        </p:spPr>
        <p:txBody>
          <a:bodyPr/>
          <a:lstStyle/>
          <a:p>
            <a:pPr eaLnBrk="1" hangingPunct="1"/>
            <a:r>
              <a:rPr lang="en-US" sz="2000" dirty="0" smtClean="0"/>
              <a:t>Must have seat belts unless vehicle has no Rollover Protective Structure</a:t>
            </a:r>
          </a:p>
          <a:p>
            <a:pPr eaLnBrk="1" hangingPunct="1"/>
            <a:r>
              <a:rPr lang="en-US" sz="2000" dirty="0" smtClean="0"/>
              <a:t>Must have access roadways and grades that allow for safe use of loaders</a:t>
            </a:r>
          </a:p>
          <a:p>
            <a:pPr eaLnBrk="1" hangingPunct="1"/>
            <a:r>
              <a:rPr lang="en-US" sz="2000" dirty="0" smtClean="0"/>
              <a:t>Must have brakes capable of stopping fully loaded machine</a:t>
            </a:r>
          </a:p>
          <a:p>
            <a:pPr eaLnBrk="1" hangingPunct="1"/>
            <a:r>
              <a:rPr lang="en-US" sz="2000" dirty="0" smtClean="0"/>
              <a:t>Must have a horn with distinguishable noise</a:t>
            </a:r>
          </a:p>
          <a:p>
            <a:pPr eaLnBrk="1" hangingPunct="1"/>
            <a:r>
              <a:rPr lang="en-US" sz="2000" dirty="0" smtClean="0"/>
              <a:t>Must have guards over scissor points </a:t>
            </a:r>
          </a:p>
          <a:p>
            <a:pPr eaLnBrk="1" hangingPunct="1"/>
            <a:endParaRPr lang="en-US" sz="2000" dirty="0" smtClean="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648200" y="1752600"/>
            <a:ext cx="4038600" cy="3352800"/>
          </a:xfrm>
          <a:prstGeom prst="rect">
            <a:avLst/>
          </a:prstGeom>
        </p:spPr>
      </p:pic>
      <p:sp>
        <p:nvSpPr>
          <p:cNvPr id="7" name="TextBox 6"/>
          <p:cNvSpPr txBox="1"/>
          <p:nvPr/>
        </p:nvSpPr>
        <p:spPr>
          <a:xfrm>
            <a:off x="457200" y="6260068"/>
            <a:ext cx="4343400" cy="246221"/>
          </a:xfrm>
          <a:prstGeom prst="rect">
            <a:avLst/>
          </a:prstGeom>
          <a:noFill/>
        </p:spPr>
        <p:txBody>
          <a:bodyPr wrap="square" rtlCol="0">
            <a:spAutoFit/>
          </a:bodyPr>
          <a:lstStyle/>
          <a:p>
            <a:r>
              <a:rPr lang="en-US" sz="1000" dirty="0" smtClean="0"/>
              <a:t>Source: Obtained from OSHA 1926. 602</a:t>
            </a:r>
            <a:endParaRPr lang="en-US" sz="1000" dirty="0"/>
          </a:p>
        </p:txBody>
      </p:sp>
    </p:spTree>
    <p:extLst>
      <p:ext uri="{BB962C8B-B14F-4D97-AF65-F5344CB8AC3E}">
        <p14:creationId xmlns:p14="http://schemas.microsoft.com/office/powerpoint/2010/main" val="3896194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Best Practices</a:t>
            </a:r>
            <a:endParaRPr lang="en-US" b="1" dirty="0">
              <a:solidFill>
                <a:srgbClr val="FFFF00"/>
              </a:solidFill>
            </a:endParaRPr>
          </a:p>
        </p:txBody>
      </p:sp>
      <p:sp>
        <p:nvSpPr>
          <p:cNvPr id="4" name="Rectangle 3"/>
          <p:cNvSpPr txBox="1">
            <a:spLocks noChangeArrowheads="1"/>
          </p:cNvSpPr>
          <p:nvPr/>
        </p:nvSpPr>
        <p:spPr>
          <a:xfrm>
            <a:off x="457200" y="1600200"/>
            <a:ext cx="4724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PPE for loader operators:</a:t>
            </a:r>
          </a:p>
          <a:p>
            <a:pPr lvl="1"/>
            <a:r>
              <a:rPr lang="en-US" sz="2400" dirty="0" smtClean="0"/>
              <a:t>Hard hat</a:t>
            </a:r>
          </a:p>
          <a:p>
            <a:pPr lvl="1"/>
            <a:r>
              <a:rPr lang="en-US" sz="2400" dirty="0" smtClean="0"/>
              <a:t>Safety shoes</a:t>
            </a:r>
          </a:p>
          <a:p>
            <a:pPr lvl="1"/>
            <a:r>
              <a:rPr lang="en-US" sz="2400" dirty="0" smtClean="0"/>
              <a:t>Safety goggles</a:t>
            </a:r>
          </a:p>
          <a:p>
            <a:pPr lvl="1"/>
            <a:r>
              <a:rPr lang="en-US" sz="2400" dirty="0" smtClean="0"/>
              <a:t>Heavy gloves</a:t>
            </a:r>
          </a:p>
          <a:p>
            <a:pPr lvl="1"/>
            <a:r>
              <a:rPr lang="en-US" sz="2400" dirty="0" smtClean="0"/>
              <a:t>Reflector vests (as needed)</a:t>
            </a:r>
          </a:p>
          <a:p>
            <a:pPr lvl="1"/>
            <a:r>
              <a:rPr lang="en-US" sz="2400" dirty="0" smtClean="0"/>
              <a:t>Hearing </a:t>
            </a:r>
            <a:r>
              <a:rPr lang="en-US" sz="2400" dirty="0" smtClean="0"/>
              <a:t>protection</a:t>
            </a:r>
            <a:endParaRPr lang="en-US" sz="2400" dirty="0" smtClean="0"/>
          </a:p>
          <a:p>
            <a:pPr lvl="1"/>
            <a:r>
              <a:rPr lang="en-US" sz="2400" dirty="0" smtClean="0"/>
              <a:t>Respirators (as needed)</a:t>
            </a:r>
            <a:endParaRPr lang="en-US" sz="2400" dirty="0"/>
          </a:p>
        </p:txBody>
      </p:sp>
      <p:pic>
        <p:nvPicPr>
          <p:cNvPr id="5" name="Picture 6"/>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5410200" y="1752600"/>
            <a:ext cx="3357563" cy="3916363"/>
          </a:xfrm>
          <a:prstGeom prst="rect">
            <a:avLst/>
          </a:prstGeom>
        </p:spPr>
      </p:pic>
    </p:spTree>
    <p:extLst>
      <p:ext uri="{BB962C8B-B14F-4D97-AF65-F5344CB8AC3E}">
        <p14:creationId xmlns:p14="http://schemas.microsoft.com/office/powerpoint/2010/main" val="1165664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600200"/>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t>Walk around the loader to check for people or materials (check the immediate area and the path of travel)</a:t>
            </a:r>
          </a:p>
          <a:p>
            <a:pPr>
              <a:lnSpc>
                <a:spcPct val="90000"/>
              </a:lnSpc>
            </a:pPr>
            <a:r>
              <a:rPr lang="en-US" dirty="0" smtClean="0"/>
              <a:t>Become familiar with the work area:</a:t>
            </a:r>
          </a:p>
          <a:p>
            <a:pPr lvl="1">
              <a:lnSpc>
                <a:spcPct val="90000"/>
              </a:lnSpc>
            </a:pPr>
            <a:r>
              <a:rPr lang="en-US" dirty="0" smtClean="0"/>
              <a:t>Slopes</a:t>
            </a:r>
          </a:p>
          <a:p>
            <a:pPr lvl="1">
              <a:lnSpc>
                <a:spcPct val="90000"/>
              </a:lnSpc>
            </a:pPr>
            <a:r>
              <a:rPr lang="en-US" dirty="0" smtClean="0"/>
              <a:t>Direction of travel</a:t>
            </a:r>
          </a:p>
          <a:p>
            <a:pPr lvl="1">
              <a:lnSpc>
                <a:spcPct val="90000"/>
              </a:lnSpc>
            </a:pPr>
            <a:r>
              <a:rPr lang="en-US" dirty="0" smtClean="0"/>
              <a:t>Traffic</a:t>
            </a:r>
          </a:p>
          <a:p>
            <a:pPr lvl="1">
              <a:lnSpc>
                <a:spcPct val="90000"/>
              </a:lnSpc>
            </a:pPr>
            <a:r>
              <a:rPr lang="en-US" dirty="0" smtClean="0"/>
              <a:t>Holes and obstructions</a:t>
            </a:r>
          </a:p>
          <a:p>
            <a:pPr lvl="1">
              <a:lnSpc>
                <a:spcPct val="90000"/>
              </a:lnSpc>
            </a:pPr>
            <a:r>
              <a:rPr lang="en-US" dirty="0" smtClean="0"/>
              <a:t>Conditions of roads</a:t>
            </a:r>
          </a:p>
          <a:p>
            <a:pPr lvl="1">
              <a:lnSpc>
                <a:spcPct val="90000"/>
              </a:lnSpc>
            </a:pPr>
            <a:r>
              <a:rPr lang="en-US" dirty="0" smtClean="0"/>
              <a:t>Location of buried utilities</a:t>
            </a:r>
            <a:endParaRPr lang="en-US" dirty="0"/>
          </a:p>
        </p:txBody>
      </p:sp>
      <p:sp>
        <p:nvSpPr>
          <p:cNvPr id="5" name="Rectangle 2"/>
          <p:cNvSpPr>
            <a:spLocks noGrp="1" noChangeArrowheads="1"/>
          </p:cNvSpPr>
          <p:nvPr>
            <p:ph type="title"/>
          </p:nvPr>
        </p:nvSpPr>
        <p:spPr/>
        <p:txBody>
          <a:bodyPr/>
          <a:lstStyle/>
          <a:p>
            <a:pPr eaLnBrk="1" hangingPunct="1"/>
            <a:r>
              <a:rPr lang="en-US" b="1" dirty="0" smtClean="0">
                <a:solidFill>
                  <a:srgbClr val="FFFF00"/>
                </a:solidFill>
              </a:rPr>
              <a:t>Best Practices</a:t>
            </a:r>
          </a:p>
        </p:txBody>
      </p:sp>
      <p:pic>
        <p:nvPicPr>
          <p:cNvPr id="6" name="Picture 4"/>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5380932" y="3581399"/>
            <a:ext cx="3458268" cy="2544763"/>
          </a:xfrm>
        </p:spPr>
      </p:pic>
    </p:spTree>
    <p:extLst>
      <p:ext uri="{BB962C8B-B14F-4D97-AF65-F5344CB8AC3E}">
        <p14:creationId xmlns:p14="http://schemas.microsoft.com/office/powerpoint/2010/main" val="4094698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447800"/>
            <a:ext cx="82296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Take time to read operators manual before using loader</a:t>
            </a:r>
          </a:p>
          <a:p>
            <a:r>
              <a:rPr lang="en-US" sz="2400" dirty="0" smtClean="0"/>
              <a:t>Before operating, check to be sure the major systems are functioning</a:t>
            </a:r>
          </a:p>
          <a:p>
            <a:r>
              <a:rPr lang="en-US" sz="2400" dirty="0" smtClean="0"/>
              <a:t>Check to make sure the safety equipment on the loader is intact</a:t>
            </a:r>
            <a:endParaRPr lang="en-US" sz="2400" dirty="0"/>
          </a:p>
        </p:txBody>
      </p:sp>
      <p:sp>
        <p:nvSpPr>
          <p:cNvPr id="5" name="Rectangle 2"/>
          <p:cNvSpPr>
            <a:spLocks noGrp="1" noChangeArrowheads="1"/>
          </p:cNvSpPr>
          <p:nvPr>
            <p:ph type="title"/>
          </p:nvPr>
        </p:nvSpPr>
        <p:spPr/>
        <p:txBody>
          <a:bodyPr/>
          <a:lstStyle/>
          <a:p>
            <a:pPr eaLnBrk="1" hangingPunct="1"/>
            <a:r>
              <a:rPr lang="en-US" b="1" dirty="0" smtClean="0">
                <a:solidFill>
                  <a:srgbClr val="FFFF00"/>
                </a:solidFill>
              </a:rPr>
              <a:t>Best Practices</a:t>
            </a:r>
          </a:p>
        </p:txBody>
      </p:sp>
      <p:pic>
        <p:nvPicPr>
          <p:cNvPr id="6" name="Content Placeholder 5" descr="000597_59949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124200" y="3276600"/>
            <a:ext cx="5638800" cy="3095625"/>
          </a:xfrm>
          <a:prstGeom prst="rect">
            <a:avLst/>
          </a:prstGeom>
          <a:noFill/>
        </p:spPr>
      </p:pic>
    </p:spTree>
    <p:extLst>
      <p:ext uri="{BB962C8B-B14F-4D97-AF65-F5344CB8AC3E}">
        <p14:creationId xmlns:p14="http://schemas.microsoft.com/office/powerpoint/2010/main" val="3803395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t>When entering the cab, have three points of contact</a:t>
            </a:r>
          </a:p>
          <a:p>
            <a:pPr>
              <a:lnSpc>
                <a:spcPct val="90000"/>
              </a:lnSpc>
            </a:pPr>
            <a:r>
              <a:rPr lang="en-US" dirty="0" smtClean="0"/>
              <a:t>Face the loader when mounting and dismounting</a:t>
            </a:r>
          </a:p>
          <a:p>
            <a:pPr>
              <a:lnSpc>
                <a:spcPct val="90000"/>
              </a:lnSpc>
            </a:pPr>
            <a:r>
              <a:rPr lang="en-US" dirty="0" smtClean="0"/>
              <a:t>Warn personnel in area before starting loader</a:t>
            </a:r>
          </a:p>
          <a:p>
            <a:pPr>
              <a:lnSpc>
                <a:spcPct val="90000"/>
              </a:lnSpc>
            </a:pPr>
            <a:r>
              <a:rPr lang="en-US" dirty="0" smtClean="0"/>
              <a:t>Always wear seatbelt and safety equipment as designated by the jobsite safety </a:t>
            </a:r>
            <a:r>
              <a:rPr lang="en-US" dirty="0" smtClean="0"/>
              <a:t>practices</a:t>
            </a:r>
            <a:endParaRPr lang="en-US" dirty="0" smtClean="0"/>
          </a:p>
          <a:p>
            <a:pPr marL="342900" lvl="1" indent="-342900">
              <a:lnSpc>
                <a:spcPct val="90000"/>
              </a:lnSpc>
              <a:buFont typeface="Arial" pitchFamily="34" charset="0"/>
              <a:buChar char="•"/>
            </a:pPr>
            <a:r>
              <a:rPr lang="en-US" sz="3200" dirty="0" smtClean="0"/>
              <a:t>Beware of workers </a:t>
            </a:r>
            <a:r>
              <a:rPr lang="en-US" sz="3200" dirty="0" smtClean="0"/>
              <a:t>standing/working </a:t>
            </a:r>
            <a:r>
              <a:rPr lang="en-US" sz="3200" dirty="0" smtClean="0"/>
              <a:t>nearby</a:t>
            </a:r>
          </a:p>
          <a:p>
            <a:pPr>
              <a:lnSpc>
                <a:spcPct val="90000"/>
              </a:lnSpc>
            </a:pPr>
            <a:endParaRPr lang="en-US" dirty="0"/>
          </a:p>
        </p:txBody>
      </p:sp>
      <p:sp>
        <p:nvSpPr>
          <p:cNvPr id="5" name="Rectangle 2"/>
          <p:cNvSpPr>
            <a:spLocks noGrp="1" noChangeArrowheads="1"/>
          </p:cNvSpPr>
          <p:nvPr>
            <p:ph type="title"/>
          </p:nvPr>
        </p:nvSpPr>
        <p:spPr/>
        <p:txBody>
          <a:bodyPr/>
          <a:lstStyle/>
          <a:p>
            <a:pPr eaLnBrk="1" hangingPunct="1"/>
            <a:r>
              <a:rPr lang="en-US" b="1" dirty="0" smtClean="0">
                <a:solidFill>
                  <a:srgbClr val="FFFF00"/>
                </a:solidFill>
              </a:rPr>
              <a:t>Best Practices</a:t>
            </a:r>
          </a:p>
        </p:txBody>
      </p:sp>
    </p:spTree>
    <p:extLst>
      <p:ext uri="{BB962C8B-B14F-4D97-AF65-F5344CB8AC3E}">
        <p14:creationId xmlns:p14="http://schemas.microsoft.com/office/powerpoint/2010/main" val="2326749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Best Practices</a:t>
            </a:r>
            <a:endParaRPr lang="en-US" b="1" dirty="0">
              <a:solidFill>
                <a:srgbClr val="FFFF00"/>
              </a:solidFill>
            </a:endParaRPr>
          </a:p>
        </p:txBody>
      </p:sp>
      <p:sp>
        <p:nvSpPr>
          <p:cNvPr id="6" name="Rectangle 6"/>
          <p:cNvSpPr txBox="1">
            <a:spLocks noChangeArrowheads="1"/>
          </p:cNvSpPr>
          <p:nvPr/>
        </p:nvSpPr>
        <p:spPr>
          <a:xfrm>
            <a:off x="457200" y="3938588"/>
            <a:ext cx="8229600" cy="21875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400" dirty="0" smtClean="0"/>
              <a:t>    </a:t>
            </a:r>
          </a:p>
          <a:p>
            <a:r>
              <a:rPr lang="en-US" sz="2400" dirty="0" smtClean="0"/>
              <a:t>Bucket for Loader must be lowered while in motion</a:t>
            </a:r>
          </a:p>
          <a:p>
            <a:r>
              <a:rPr lang="en-US" sz="2400" dirty="0" smtClean="0"/>
              <a:t>Make sure when scooping or dumping that nobody is in danger of being struck by the bucket or materials being dumped</a:t>
            </a:r>
            <a:endParaRPr lang="en-US" sz="2400" dirty="0"/>
          </a:p>
        </p:txBody>
      </p:sp>
      <p:pic>
        <p:nvPicPr>
          <p:cNvPr id="24581" name="Picture 5" descr="http://sk1.yt-thm-a03.yimg.com/image/5b36f3b62de033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 y="1447413"/>
            <a:ext cx="3467100" cy="2491176"/>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http://cbsboston.files.wordpress.com/2011/01/snowmoving.jpg?w=4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360045"/>
            <a:ext cx="3543300" cy="266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38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Best Practices</a:t>
            </a:r>
            <a:endParaRPr lang="en-US" b="1" dirty="0">
              <a:solidFill>
                <a:srgbClr val="FFFF00"/>
              </a:solidFill>
            </a:endParaRPr>
          </a:p>
        </p:txBody>
      </p:sp>
      <p:sp>
        <p:nvSpPr>
          <p:cNvPr id="6" name="Rectangle 6"/>
          <p:cNvSpPr txBox="1">
            <a:spLocks noChangeArrowheads="1"/>
          </p:cNvSpPr>
          <p:nvPr/>
        </p:nvSpPr>
        <p:spPr>
          <a:xfrm>
            <a:off x="457200" y="5684837"/>
            <a:ext cx="8229600" cy="1477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 Drive slowly and cautiously</a:t>
            </a:r>
          </a:p>
          <a:p>
            <a:r>
              <a:rPr lang="en-US" sz="2800" dirty="0" smtClean="0"/>
              <a:t> Be aware of the ground conditions and slope</a:t>
            </a:r>
          </a:p>
          <a:p>
            <a:endParaRPr lang="en-US" sz="2800" dirty="0"/>
          </a:p>
        </p:txBody>
      </p:sp>
      <p:pic>
        <p:nvPicPr>
          <p:cNvPr id="26629" name="Picture 5" descr="http://www.newsfirst5.com/images/news/front_loa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0850" y="1295400"/>
            <a:ext cx="3181350" cy="425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927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Best Practices</a:t>
            </a:r>
            <a:endParaRPr lang="en-US" b="1" dirty="0">
              <a:solidFill>
                <a:srgbClr val="FFFF00"/>
              </a:solidFill>
            </a:endParaRPr>
          </a:p>
        </p:txBody>
      </p:sp>
      <p:sp>
        <p:nvSpPr>
          <p:cNvPr id="6" name="Rectangle 19"/>
          <p:cNvSpPr txBox="1">
            <a:spLocks noChangeArrowheads="1"/>
          </p:cNvSpPr>
          <p:nvPr/>
        </p:nvSpPr>
        <p:spPr>
          <a:xfrm>
            <a:off x="457200" y="4953000"/>
            <a:ext cx="8229600" cy="129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smtClean="0"/>
              <a:t>Do not drive loader near anybody at high speeds, and make sure nobody is coming toward loader from a blind corner</a:t>
            </a:r>
            <a:endParaRPr lang="en-US" sz="2400" dirty="0"/>
          </a:p>
        </p:txBody>
      </p:sp>
      <p:pic>
        <p:nvPicPr>
          <p:cNvPr id="25605" name="Picture 5" descr="http://images.ccohs.ca/oshanswers/Vehi020.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38790"/>
            <a:ext cx="5105400" cy="381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61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smtClean="0"/>
              <a:t>Once started, conduct operations and control check</a:t>
            </a:r>
          </a:p>
          <a:p>
            <a:pPr>
              <a:lnSpc>
                <a:spcPct val="90000"/>
              </a:lnSpc>
            </a:pPr>
            <a:r>
              <a:rPr lang="en-US" sz="2800" dirty="0" smtClean="0"/>
              <a:t>Keep work area as flat and level as possible</a:t>
            </a:r>
          </a:p>
          <a:p>
            <a:pPr>
              <a:lnSpc>
                <a:spcPct val="90000"/>
              </a:lnSpc>
            </a:pPr>
            <a:r>
              <a:rPr lang="en-US" sz="2800" dirty="0" smtClean="0"/>
              <a:t>When traveling, be aware of vision being obstructed</a:t>
            </a:r>
          </a:p>
          <a:p>
            <a:pPr>
              <a:lnSpc>
                <a:spcPct val="90000"/>
              </a:lnSpc>
            </a:pPr>
            <a:r>
              <a:rPr lang="en-US" sz="2800" dirty="0" smtClean="0"/>
              <a:t>Move and turn loader at low speeds</a:t>
            </a:r>
          </a:p>
          <a:p>
            <a:pPr>
              <a:lnSpc>
                <a:spcPct val="90000"/>
              </a:lnSpc>
            </a:pPr>
            <a:r>
              <a:rPr lang="en-US" sz="2800" dirty="0" smtClean="0"/>
              <a:t>Adjust speed of machine based on site conditions</a:t>
            </a:r>
          </a:p>
          <a:p>
            <a:pPr>
              <a:lnSpc>
                <a:spcPct val="90000"/>
              </a:lnSpc>
            </a:pPr>
            <a:r>
              <a:rPr lang="en-US" sz="2800" dirty="0" smtClean="0"/>
              <a:t>Stay in gear when traveling downhill</a:t>
            </a:r>
          </a:p>
          <a:p>
            <a:pPr>
              <a:lnSpc>
                <a:spcPct val="90000"/>
              </a:lnSpc>
            </a:pPr>
            <a:r>
              <a:rPr lang="en-US" sz="2800" dirty="0" smtClean="0"/>
              <a:t>Carry loader bucket at a low position during travel</a:t>
            </a:r>
          </a:p>
          <a:p>
            <a:pPr>
              <a:lnSpc>
                <a:spcPct val="90000"/>
              </a:lnSpc>
            </a:pPr>
            <a:endParaRPr lang="en-US" sz="2800" dirty="0"/>
          </a:p>
        </p:txBody>
      </p:sp>
      <p:sp>
        <p:nvSpPr>
          <p:cNvPr id="5" name="Rectangle 2"/>
          <p:cNvSpPr>
            <a:spLocks noGrp="1" noChangeArrowheads="1"/>
          </p:cNvSpPr>
          <p:nvPr>
            <p:ph type="title"/>
          </p:nvPr>
        </p:nvSpPr>
        <p:spPr/>
        <p:txBody>
          <a:bodyPr/>
          <a:lstStyle/>
          <a:p>
            <a:pPr eaLnBrk="1" hangingPunct="1"/>
            <a:r>
              <a:rPr lang="en-US" b="1" dirty="0" smtClean="0">
                <a:solidFill>
                  <a:srgbClr val="FFFF00"/>
                </a:solidFill>
              </a:rPr>
              <a:t>Best Practices</a:t>
            </a:r>
          </a:p>
        </p:txBody>
      </p:sp>
    </p:spTree>
    <p:extLst>
      <p:ext uri="{BB962C8B-B14F-4D97-AF65-F5344CB8AC3E}">
        <p14:creationId xmlns:p14="http://schemas.microsoft.com/office/powerpoint/2010/main" val="114414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rPr>
              <a:t>What is a Front End Loader?</a:t>
            </a:r>
            <a:endParaRPr lang="en-US" b="1" dirty="0">
              <a:solidFill>
                <a:srgbClr val="FFFF00"/>
              </a:solidFill>
            </a:endParaRPr>
          </a:p>
        </p:txBody>
      </p:sp>
      <p:sp>
        <p:nvSpPr>
          <p:cNvPr id="4" name="Rectangle 3"/>
          <p:cNvSpPr txBox="1">
            <a:spLocks noChangeArrowheads="1"/>
          </p:cNvSpPr>
          <p:nvPr/>
        </p:nvSpPr>
        <p:spPr>
          <a:xfrm>
            <a:off x="0" y="1371600"/>
            <a:ext cx="9144000"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smtClean="0">
                <a:ea typeface="ＭＳ Ｐゴシック" pitchFamily="34" charset="-128"/>
              </a:rPr>
              <a:t>A Front End Loader is a type of tractor, usually wheeled, sometimes on tracks, that has a front mounted bucket connected to the end of two arms to scoop loose debris or material such as dirt, sand or gravel. The loader then moves the material and deposits it in another location.  A loader is commonly used to move stockpiled material and depositing it into an awaiting dump </a:t>
            </a:r>
            <a:r>
              <a:rPr lang="en-US" sz="2400" dirty="0" smtClean="0">
                <a:ea typeface="ＭＳ Ｐゴシック" pitchFamily="34" charset="-128"/>
              </a:rPr>
              <a:t>truck, a storage pile </a:t>
            </a:r>
            <a:r>
              <a:rPr lang="en-US" sz="2400" dirty="0" smtClean="0">
                <a:ea typeface="ＭＳ Ｐゴシック" pitchFamily="34" charset="-128"/>
              </a:rPr>
              <a:t>or into a open trench. </a:t>
            </a:r>
            <a:endParaRPr lang="en-US" sz="2400" dirty="0">
              <a:ea typeface="ＭＳ Ｐゴシック" pitchFamily="34" charset="-128"/>
            </a:endParaRPr>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810000"/>
            <a:ext cx="3081338"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810000"/>
            <a:ext cx="23622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30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800" dirty="0" smtClean="0"/>
              <a:t>Be aware of grade when backfilling.</a:t>
            </a:r>
          </a:p>
          <a:p>
            <a:pPr>
              <a:lnSpc>
                <a:spcPct val="80000"/>
              </a:lnSpc>
            </a:pPr>
            <a:r>
              <a:rPr lang="en-US" sz="2800" dirty="0" smtClean="0"/>
              <a:t>Never undercut a high bank.</a:t>
            </a:r>
          </a:p>
          <a:p>
            <a:pPr>
              <a:lnSpc>
                <a:spcPct val="80000"/>
              </a:lnSpc>
            </a:pPr>
            <a:r>
              <a:rPr lang="en-US" sz="2800" dirty="0" smtClean="0"/>
              <a:t>When traveling with a loaded bucket on a slope, point bucket toward the higher grade.  When bucket is empty, angle bucket toward the lower grade</a:t>
            </a:r>
          </a:p>
          <a:p>
            <a:pPr>
              <a:lnSpc>
                <a:spcPct val="80000"/>
              </a:lnSpc>
            </a:pPr>
            <a:r>
              <a:rPr lang="en-US" sz="2800" dirty="0" smtClean="0"/>
              <a:t>Make sure not to lift the bucket higher than recommended</a:t>
            </a:r>
          </a:p>
          <a:p>
            <a:pPr>
              <a:lnSpc>
                <a:spcPct val="80000"/>
              </a:lnSpc>
            </a:pPr>
            <a:r>
              <a:rPr lang="en-US" sz="2800" dirty="0" smtClean="0"/>
              <a:t>Do not </a:t>
            </a:r>
            <a:r>
              <a:rPr lang="en-US" sz="2800" dirty="0" smtClean="0"/>
              <a:t>permit anyone to stand under a </a:t>
            </a:r>
            <a:r>
              <a:rPr lang="en-US" sz="2800" dirty="0" smtClean="0"/>
              <a:t>raised loader bucket</a:t>
            </a:r>
          </a:p>
          <a:p>
            <a:pPr>
              <a:lnSpc>
                <a:spcPct val="80000"/>
              </a:lnSpc>
            </a:pPr>
            <a:r>
              <a:rPr lang="en-US" sz="2800" dirty="0" smtClean="0"/>
              <a:t>Never approach power lines with a raised loader bucket</a:t>
            </a:r>
            <a:endParaRPr lang="en-US" sz="2800" dirty="0"/>
          </a:p>
        </p:txBody>
      </p:sp>
      <p:sp>
        <p:nvSpPr>
          <p:cNvPr id="5" name="Rectangle 2"/>
          <p:cNvSpPr>
            <a:spLocks noGrp="1" noChangeArrowheads="1"/>
          </p:cNvSpPr>
          <p:nvPr>
            <p:ph type="title"/>
          </p:nvPr>
        </p:nvSpPr>
        <p:spPr/>
        <p:txBody>
          <a:bodyPr/>
          <a:lstStyle/>
          <a:p>
            <a:pPr eaLnBrk="1" hangingPunct="1"/>
            <a:r>
              <a:rPr lang="en-US" b="1" dirty="0" smtClean="0">
                <a:solidFill>
                  <a:srgbClr val="FFFF00"/>
                </a:solidFill>
              </a:rPr>
              <a:t>Best Practices</a:t>
            </a:r>
          </a:p>
        </p:txBody>
      </p:sp>
    </p:spTree>
    <p:extLst>
      <p:ext uri="{BB962C8B-B14F-4D97-AF65-F5344CB8AC3E}">
        <p14:creationId xmlns:p14="http://schemas.microsoft.com/office/powerpoint/2010/main" val="2455907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a:xfrm>
            <a:off x="457200" y="1524000"/>
            <a:ext cx="4495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smtClean="0"/>
              <a:t>Never allow workers in the loader bucket</a:t>
            </a:r>
          </a:p>
          <a:p>
            <a:pPr>
              <a:lnSpc>
                <a:spcPct val="90000"/>
              </a:lnSpc>
            </a:pPr>
            <a:r>
              <a:rPr lang="en-US" sz="2800" dirty="0" smtClean="0"/>
              <a:t>Do not park on slopes</a:t>
            </a:r>
          </a:p>
          <a:p>
            <a:pPr>
              <a:lnSpc>
                <a:spcPct val="90000"/>
              </a:lnSpc>
            </a:pPr>
            <a:r>
              <a:rPr lang="en-US" sz="2800" dirty="0" smtClean="0"/>
              <a:t>Do not park on overhaul roads (pull off to the side)</a:t>
            </a:r>
          </a:p>
          <a:p>
            <a:pPr>
              <a:lnSpc>
                <a:spcPct val="90000"/>
              </a:lnSpc>
            </a:pPr>
            <a:r>
              <a:rPr lang="en-US" sz="2800" dirty="0" smtClean="0"/>
              <a:t>Lower bucket, stop engine, and lock brakes before exiting the loader</a:t>
            </a:r>
            <a:endParaRPr lang="en-US" sz="2800" dirty="0"/>
          </a:p>
        </p:txBody>
      </p:sp>
      <p:pic>
        <p:nvPicPr>
          <p:cNvPr id="5" name="Picture 12" descr="pt27rockslideloader©NelsonMoore"/>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5181600" y="1524000"/>
            <a:ext cx="3775075" cy="5029200"/>
          </a:xfrm>
          <a:prstGeom prst="rect">
            <a:avLst/>
          </a:prstGeom>
          <a:noFill/>
        </p:spPr>
      </p:pic>
      <p:sp>
        <p:nvSpPr>
          <p:cNvPr id="6" name="Rectangle 2"/>
          <p:cNvSpPr>
            <a:spLocks noGrp="1" noChangeArrowheads="1"/>
          </p:cNvSpPr>
          <p:nvPr>
            <p:ph type="title"/>
          </p:nvPr>
        </p:nvSpPr>
        <p:spPr/>
        <p:txBody>
          <a:bodyPr/>
          <a:lstStyle/>
          <a:p>
            <a:pPr eaLnBrk="1" hangingPunct="1"/>
            <a:r>
              <a:rPr lang="en-US" b="1" dirty="0" smtClean="0">
                <a:solidFill>
                  <a:srgbClr val="FFFF00"/>
                </a:solidFill>
              </a:rPr>
              <a:t>Best Practices</a:t>
            </a:r>
          </a:p>
        </p:txBody>
      </p:sp>
    </p:spTree>
    <p:extLst>
      <p:ext uri="{BB962C8B-B14F-4D97-AF65-F5344CB8AC3E}">
        <p14:creationId xmlns:p14="http://schemas.microsoft.com/office/powerpoint/2010/main" val="4202249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8756" y="2057400"/>
            <a:ext cx="5955477" cy="2585323"/>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Black" pitchFamily="34" charset="0"/>
              </a:rPr>
              <a:t>Think Safety</a:t>
            </a:r>
          </a:p>
          <a:p>
            <a:pPr algn="ctr">
              <a:defRPr/>
            </a:pPr>
            <a:endParaRPr lang="en-US" sz="5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Black" pitchFamily="34" charset="0"/>
            </a:endParaRPr>
          </a:p>
          <a:p>
            <a:pPr algn="ctr">
              <a:defRPr/>
            </a:pPr>
            <a:r>
              <a:rPr lang="en-US" sz="5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Black" pitchFamily="34" charset="0"/>
              </a:rPr>
              <a:t>Work safely</a:t>
            </a:r>
          </a:p>
        </p:txBody>
      </p:sp>
    </p:spTree>
    <p:extLst>
      <p:ext uri="{BB962C8B-B14F-4D97-AF65-F5344CB8AC3E}">
        <p14:creationId xmlns:p14="http://schemas.microsoft.com/office/powerpoint/2010/main" val="78099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Front End Loader Operation</a:t>
            </a:r>
            <a:endParaRPr lang="en-US" b="1" dirty="0">
              <a:solidFill>
                <a:srgbClr val="FFFF00"/>
              </a:solidFill>
            </a:endParaRPr>
          </a:p>
        </p:txBody>
      </p:sp>
      <p:sp>
        <p:nvSpPr>
          <p:cNvPr id="4" name="Rectangle 3"/>
          <p:cNvSpPr txBox="1">
            <a:spLocks noChangeArrowheads="1"/>
          </p:cNvSpPr>
          <p:nvPr/>
        </p:nvSpPr>
        <p:spPr>
          <a:xfrm>
            <a:off x="533400" y="1295400"/>
            <a:ext cx="81534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000" dirty="0" smtClean="0">
                <a:ea typeface="ＭＳ Ｐゴシック" pitchFamily="34" charset="-128"/>
              </a:rPr>
              <a:t>Front End Loaders are operated from the cab by </a:t>
            </a:r>
            <a:r>
              <a:rPr lang="en-US" sz="2000" dirty="0" smtClean="0">
                <a:ea typeface="ＭＳ Ｐゴシック" pitchFamily="34" charset="-128"/>
              </a:rPr>
              <a:t>an equipment </a:t>
            </a:r>
            <a:r>
              <a:rPr lang="en-US" sz="2000" dirty="0" smtClean="0">
                <a:ea typeface="ＭＳ Ｐゴシック" pitchFamily="34" charset="-128"/>
              </a:rPr>
              <a:t>operator</a:t>
            </a:r>
          </a:p>
        </p:txBody>
      </p:sp>
      <p:pic>
        <p:nvPicPr>
          <p:cNvPr id="1026" name="Picture 2" descr="http://himountainoutfitting.com/Front%20End%20Loader%20Hough%20%20$18,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1668" y="2146084"/>
            <a:ext cx="5376863" cy="403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534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Safety Concerns</a:t>
            </a:r>
            <a:endParaRPr lang="en-US" b="1" dirty="0">
              <a:solidFill>
                <a:srgbClr val="FFFF00"/>
              </a:solidFill>
            </a:endParaRPr>
          </a:p>
        </p:txBody>
      </p:sp>
      <p:sp>
        <p:nvSpPr>
          <p:cNvPr id="4" name="Rectangle 4"/>
          <p:cNvSpPr>
            <a:spLocks noGrp="1" noChangeArrowheads="1"/>
          </p:cNvSpPr>
          <p:nvPr>
            <p:ph idx="1"/>
          </p:nvPr>
        </p:nvSpPr>
        <p:spPr>
          <a:xfrm>
            <a:off x="457200" y="1371600"/>
            <a:ext cx="8229600" cy="4754563"/>
          </a:xfrm>
        </p:spPr>
        <p:txBody>
          <a:bodyPr/>
          <a:lstStyle/>
          <a:p>
            <a:pPr eaLnBrk="1" hangingPunct="1">
              <a:lnSpc>
                <a:spcPct val="90000"/>
              </a:lnSpc>
            </a:pPr>
            <a:r>
              <a:rPr lang="en-US" sz="2400" dirty="0" smtClean="0"/>
              <a:t>The main safety hazards associated with the use of </a:t>
            </a:r>
            <a:r>
              <a:rPr lang="en-US" sz="2400" dirty="0" smtClean="0"/>
              <a:t>Front-End </a:t>
            </a:r>
            <a:r>
              <a:rPr lang="en-US" sz="2400" dirty="0" smtClean="0"/>
              <a:t>Loaders are:</a:t>
            </a:r>
            <a:endParaRPr lang="en-US" sz="2000" dirty="0" smtClean="0"/>
          </a:p>
          <a:p>
            <a:pPr lvl="1" eaLnBrk="1" hangingPunct="1">
              <a:lnSpc>
                <a:spcPct val="90000"/>
              </a:lnSpc>
            </a:pPr>
            <a:r>
              <a:rPr lang="en-US" sz="2000" dirty="0" smtClean="0"/>
              <a:t>Bystanders being struck by the bucket or other part of the machine</a:t>
            </a:r>
          </a:p>
          <a:p>
            <a:pPr lvl="1" eaLnBrk="1" hangingPunct="1">
              <a:lnSpc>
                <a:spcPct val="90000"/>
              </a:lnSpc>
            </a:pPr>
            <a:r>
              <a:rPr lang="en-US" sz="2000" dirty="0" smtClean="0"/>
              <a:t>Pedestrians being run over by the loader</a:t>
            </a:r>
          </a:p>
          <a:p>
            <a:pPr lvl="1" eaLnBrk="1" hangingPunct="1">
              <a:lnSpc>
                <a:spcPct val="90000"/>
              </a:lnSpc>
            </a:pPr>
            <a:r>
              <a:rPr lang="en-US" sz="2000" dirty="0" smtClean="0"/>
              <a:t>Workers being caught in/between the loader and a stationary object</a:t>
            </a:r>
          </a:p>
          <a:p>
            <a:pPr lvl="1" eaLnBrk="1" hangingPunct="1">
              <a:lnSpc>
                <a:spcPct val="90000"/>
              </a:lnSpc>
            </a:pPr>
            <a:r>
              <a:rPr lang="en-US" sz="2000" dirty="0" smtClean="0"/>
              <a:t>Rollover (working on sloping ground)</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53000" y="3938977"/>
            <a:ext cx="3048000" cy="2287198"/>
          </a:xfrm>
          <a:prstGeom prst="rect">
            <a:avLst/>
          </a:prstGeom>
        </p:spPr>
      </p:pic>
    </p:spTree>
    <p:extLst>
      <p:ext uri="{BB962C8B-B14F-4D97-AF65-F5344CB8AC3E}">
        <p14:creationId xmlns:p14="http://schemas.microsoft.com/office/powerpoint/2010/main" val="1360784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Struck By</a:t>
            </a:r>
            <a:endParaRPr lang="en-US" b="1" dirty="0">
              <a:solidFill>
                <a:srgbClr val="FFFF00"/>
              </a:solidFill>
            </a:endParaRPr>
          </a:p>
        </p:txBody>
      </p:sp>
      <p:sp>
        <p:nvSpPr>
          <p:cNvPr id="5" name="Text Box 12"/>
          <p:cNvSpPr txBox="1">
            <a:spLocks noChangeArrowheads="1"/>
          </p:cNvSpPr>
          <p:nvPr/>
        </p:nvSpPr>
        <p:spPr bwMode="auto">
          <a:xfrm>
            <a:off x="4876800" y="2133600"/>
            <a:ext cx="4114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dirty="0"/>
              <a:t>Loader or bucket can </a:t>
            </a:r>
            <a:r>
              <a:rPr lang="en-US" dirty="0" smtClean="0"/>
              <a:t>strike a person</a:t>
            </a:r>
            <a:r>
              <a:rPr lang="en-US" dirty="0"/>
              <a:t>.  </a:t>
            </a:r>
            <a:r>
              <a:rPr lang="en-US" dirty="0" smtClean="0"/>
              <a:t>Material can also </a:t>
            </a:r>
            <a:r>
              <a:rPr lang="en-US" dirty="0"/>
              <a:t>fall out of bucket and strike </a:t>
            </a:r>
            <a:r>
              <a:rPr lang="en-US" dirty="0" smtClean="0"/>
              <a:t>someone.</a:t>
            </a:r>
            <a:endParaRPr lang="en-US" dirty="0"/>
          </a:p>
          <a:p>
            <a:pPr eaLnBrk="1" hangingPunct="1">
              <a:spcBef>
                <a:spcPct val="50000"/>
              </a:spcBef>
            </a:pP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692950644"/>
              </p:ext>
            </p:extLst>
          </p:nvPr>
        </p:nvGraphicFramePr>
        <p:xfrm>
          <a:off x="381000" y="2209800"/>
          <a:ext cx="4410744" cy="3429000"/>
        </p:xfrm>
        <a:graphic>
          <a:graphicData uri="http://schemas.openxmlformats.org/presentationml/2006/ole">
            <mc:AlternateContent xmlns:mc="http://schemas.openxmlformats.org/markup-compatibility/2006">
              <mc:Choice xmlns:v="urn:schemas-microsoft-com:vml" Requires="v">
                <p:oleObj spid="_x0000_s4105" name="Photo Editor Photo" r:id="rId3" imgW="8298899" imgH="6348010" progId="">
                  <p:embed/>
                </p:oleObj>
              </mc:Choice>
              <mc:Fallback>
                <p:oleObj name="Photo Editor Photo" r:id="rId3" imgW="8298899" imgH="634801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800"/>
                        <a:ext cx="4410744"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6138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Run Over</a:t>
            </a:r>
            <a:endParaRPr lang="en-US" b="1" dirty="0">
              <a:solidFill>
                <a:srgbClr val="FFFF00"/>
              </a:solidFill>
            </a:endParaRPr>
          </a:p>
        </p:txBody>
      </p:sp>
      <p:sp>
        <p:nvSpPr>
          <p:cNvPr id="4" name="Text Box 17"/>
          <p:cNvSpPr txBox="1">
            <a:spLocks noChangeArrowheads="1"/>
          </p:cNvSpPr>
          <p:nvPr/>
        </p:nvSpPr>
        <p:spPr bwMode="auto">
          <a:xfrm>
            <a:off x="609600" y="2383810"/>
            <a:ext cx="2590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dirty="0" smtClean="0"/>
              <a:t>A distracted worker or pedestrian can be </a:t>
            </a:r>
            <a:r>
              <a:rPr lang="en-US" dirty="0"/>
              <a:t>run </a:t>
            </a:r>
            <a:r>
              <a:rPr lang="en-US" dirty="0" smtClean="0"/>
              <a:t>over by a loader</a:t>
            </a:r>
            <a:endParaRPr lang="en-US" dirty="0"/>
          </a:p>
          <a:p>
            <a:pPr eaLnBrk="1" hangingPunct="1">
              <a:spcBef>
                <a:spcPct val="50000"/>
              </a:spcBef>
            </a:pP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347806400"/>
              </p:ext>
            </p:extLst>
          </p:nvPr>
        </p:nvGraphicFramePr>
        <p:xfrm>
          <a:off x="3320010" y="1893888"/>
          <a:ext cx="5366790" cy="3897312"/>
        </p:xfrm>
        <a:graphic>
          <a:graphicData uri="http://schemas.openxmlformats.org/presentationml/2006/ole">
            <mc:AlternateContent xmlns:mc="http://schemas.openxmlformats.org/markup-compatibility/2006">
              <mc:Choice xmlns:v="urn:schemas-microsoft-com:vml" Requires="v">
                <p:oleObj spid="_x0000_s5129" name="Photo Editor Photo" r:id="rId3" imgW="8359865" imgH="6073666" progId="">
                  <p:embed/>
                </p:oleObj>
              </mc:Choice>
              <mc:Fallback>
                <p:oleObj name="Photo Editor Photo" r:id="rId3" imgW="8359865" imgH="6073666"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010" y="1893888"/>
                        <a:ext cx="5366790" cy="389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561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Caught In Between</a:t>
            </a:r>
            <a:endParaRPr lang="en-US" b="1" dirty="0">
              <a:solidFill>
                <a:srgbClr val="FFFF00"/>
              </a:solidFill>
            </a:endParaRPr>
          </a:p>
        </p:txBody>
      </p:sp>
      <p:sp>
        <p:nvSpPr>
          <p:cNvPr id="4" name="Rectangle 4"/>
          <p:cNvSpPr txBox="1">
            <a:spLocks noChangeArrowheads="1"/>
          </p:cNvSpPr>
          <p:nvPr/>
        </p:nvSpPr>
        <p:spPr>
          <a:xfrm>
            <a:off x="457200" y="1676400"/>
            <a:ext cx="82296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dirty="0" smtClean="0"/>
              <a:t>Workers could be caught in between loader and other equipment or materials. Workers can also be caught in/between the moving parts of the loader, especially if it is an articulating loader</a:t>
            </a:r>
          </a:p>
          <a:p>
            <a:pPr>
              <a:lnSpc>
                <a:spcPct val="80000"/>
              </a:lnSpc>
              <a:buFontTx/>
              <a:buNone/>
            </a:pPr>
            <a:endParaRPr lang="en-US" sz="2400" dirty="0" smtClean="0"/>
          </a:p>
        </p:txBody>
      </p:sp>
      <p:pic>
        <p:nvPicPr>
          <p:cNvPr id="27650" name="Picture 2" descr="http://fluidpowersafety.com/images/SAF-4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948"/>
          <a:stretch/>
        </p:blipFill>
        <p:spPr bwMode="auto">
          <a:xfrm>
            <a:off x="5470451" y="4572000"/>
            <a:ext cx="344494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3009900"/>
            <a:ext cx="5029200" cy="3914918"/>
          </a:xfrm>
          <a:prstGeom prst="rect">
            <a:avLst/>
          </a:prstGeom>
          <a:noFill/>
        </p:spPr>
        <p:txBody>
          <a:bodyPr wrap="square" rtlCol="0">
            <a:spAutoFit/>
          </a:bodyPr>
          <a:lstStyle/>
          <a:p>
            <a:pPr marL="800100" lvl="1" indent="-342900">
              <a:lnSpc>
                <a:spcPct val="80000"/>
              </a:lnSpc>
              <a:buFont typeface="Arial" pitchFamily="34" charset="0"/>
              <a:buChar char="•"/>
            </a:pPr>
            <a:r>
              <a:rPr lang="en-US" sz="2400" dirty="0" smtClean="0"/>
              <a:t>People </a:t>
            </a:r>
            <a:r>
              <a:rPr lang="en-US" sz="2400" dirty="0"/>
              <a:t>could get caught between the loader and something else because they are not seen or because of equipment </a:t>
            </a:r>
            <a:r>
              <a:rPr lang="en-US" sz="2400" dirty="0" smtClean="0"/>
              <a:t>failure</a:t>
            </a:r>
          </a:p>
          <a:p>
            <a:pPr marL="800100" lvl="1" indent="-342900">
              <a:lnSpc>
                <a:spcPct val="80000"/>
              </a:lnSpc>
              <a:buFont typeface="Arial" pitchFamily="34" charset="0"/>
              <a:buChar char="•"/>
            </a:pPr>
            <a:r>
              <a:rPr lang="en-US" sz="2400" dirty="0" smtClean="0"/>
              <a:t>During </a:t>
            </a:r>
            <a:r>
              <a:rPr lang="en-US" sz="2400" dirty="0"/>
              <a:t>mechanical repair, the arms can lose hydraulic pressure and crush the mechanics working on </a:t>
            </a:r>
            <a:r>
              <a:rPr lang="en-US" sz="2400" dirty="0" smtClean="0"/>
              <a:t>them</a:t>
            </a:r>
          </a:p>
          <a:p>
            <a:pPr marL="800100" lvl="1" indent="-342900">
              <a:lnSpc>
                <a:spcPct val="80000"/>
              </a:lnSpc>
              <a:buFont typeface="Arial" pitchFamily="34" charset="0"/>
              <a:buChar char="•"/>
            </a:pPr>
            <a:r>
              <a:rPr lang="en-US" sz="2400" dirty="0" smtClean="0"/>
              <a:t>Brakes </a:t>
            </a:r>
            <a:r>
              <a:rPr lang="en-US" sz="2400" dirty="0"/>
              <a:t>can fail and the loader could roll until </a:t>
            </a:r>
            <a:r>
              <a:rPr lang="en-US" sz="2400" dirty="0" smtClean="0"/>
              <a:t>it hits an </a:t>
            </a:r>
            <a:r>
              <a:rPr lang="en-US" sz="2400" dirty="0"/>
              <a:t>object </a:t>
            </a:r>
            <a:r>
              <a:rPr lang="en-US" sz="2400" dirty="0" smtClean="0"/>
              <a:t>in </a:t>
            </a:r>
            <a:r>
              <a:rPr lang="en-US" sz="2400" dirty="0"/>
              <a:t>its way</a:t>
            </a:r>
          </a:p>
          <a:p>
            <a:endParaRPr lang="en-US" dirty="0"/>
          </a:p>
        </p:txBody>
      </p:sp>
    </p:spTree>
    <p:extLst>
      <p:ext uri="{BB962C8B-B14F-4D97-AF65-F5344CB8AC3E}">
        <p14:creationId xmlns:p14="http://schemas.microsoft.com/office/powerpoint/2010/main" val="2818827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Rollover</a:t>
            </a:r>
            <a:endParaRPr lang="en-US" b="1" dirty="0">
              <a:solidFill>
                <a:srgbClr val="FFFF00"/>
              </a:solidFill>
            </a:endParaRPr>
          </a:p>
        </p:txBody>
      </p:sp>
      <p:sp>
        <p:nvSpPr>
          <p:cNvPr id="5" name="Text Box 8"/>
          <p:cNvSpPr txBox="1">
            <a:spLocks noChangeArrowheads="1"/>
          </p:cNvSpPr>
          <p:nvPr/>
        </p:nvSpPr>
        <p:spPr bwMode="auto">
          <a:xfrm>
            <a:off x="5029200" y="2209800"/>
            <a:ext cx="3200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Font typeface="Arial" charset="0"/>
              <a:buNone/>
            </a:pPr>
            <a:r>
              <a:rPr lang="en-US" sz="2000" dirty="0"/>
              <a:t>While in motion or stopped the loader can </a:t>
            </a:r>
            <a:r>
              <a:rPr lang="en-US" sz="2000" dirty="0" smtClean="0"/>
              <a:t>rollover, especially on steep grades or when being loaded or unloaded from a lowboy.  Rollovers occur when the </a:t>
            </a:r>
            <a:r>
              <a:rPr lang="en-US" sz="2000" dirty="0"/>
              <a:t>loader either becomes unbalanced or the ground gives way</a:t>
            </a:r>
          </a:p>
        </p:txBody>
      </p:sp>
      <p:graphicFrame>
        <p:nvGraphicFramePr>
          <p:cNvPr id="7" name="Object 6"/>
          <p:cNvGraphicFramePr>
            <a:graphicFrameLocks noChangeAspect="1"/>
          </p:cNvGraphicFramePr>
          <p:nvPr>
            <p:extLst>
              <p:ext uri="{D42A27DB-BD31-4B8C-83A1-F6EECF244321}">
                <p14:modId xmlns:p14="http://schemas.microsoft.com/office/powerpoint/2010/main" val="1780071502"/>
              </p:ext>
            </p:extLst>
          </p:nvPr>
        </p:nvGraphicFramePr>
        <p:xfrm>
          <a:off x="507558" y="2057400"/>
          <a:ext cx="3912042" cy="3124200"/>
        </p:xfrm>
        <a:graphic>
          <a:graphicData uri="http://schemas.openxmlformats.org/presentationml/2006/ole">
            <mc:AlternateContent xmlns:mc="http://schemas.openxmlformats.org/markup-compatibility/2006">
              <mc:Choice xmlns:v="urn:schemas-microsoft-com:vml" Requires="v">
                <p:oleObj spid="_x0000_s6156" name="Photo Editor Photo" r:id="rId3" imgW="7872142" imgH="6287045" progId="">
                  <p:embed/>
                </p:oleObj>
              </mc:Choice>
              <mc:Fallback>
                <p:oleObj name="Photo Editor Photo" r:id="rId3" imgW="7872142" imgH="628704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58" y="2057400"/>
                        <a:ext cx="3912042" cy="312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1" name="Picture 7" descr="http://nasdonline.org/static_content/documents/1685/as99009a.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467600" y="4876800"/>
            <a:ext cx="1752600" cy="173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927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OSHA Fatalities</a:t>
            </a:r>
            <a:endParaRPr lang="en-US" b="1" dirty="0">
              <a:solidFill>
                <a:srgbClr val="FFFF00"/>
              </a:solidFill>
            </a:endParaRPr>
          </a:p>
        </p:txBody>
      </p:sp>
      <p:sp>
        <p:nvSpPr>
          <p:cNvPr id="4" name="Rectangle 3"/>
          <p:cNvSpPr txBox="1">
            <a:spLocks noChangeArrowheads="1"/>
          </p:cNvSpPr>
          <p:nvPr/>
        </p:nvSpPr>
        <p:spPr>
          <a:xfrm>
            <a:off x="838200" y="1600200"/>
            <a:ext cx="7620000"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81 fatalities involving </a:t>
            </a:r>
            <a:r>
              <a:rPr lang="en-US" sz="2800" dirty="0" smtClean="0"/>
              <a:t>Front-End </a:t>
            </a:r>
            <a:r>
              <a:rPr lang="en-US" sz="2800" dirty="0" smtClean="0"/>
              <a:t>Loaders were investigated by OSHA from 1990 </a:t>
            </a:r>
            <a:r>
              <a:rPr lang="en-US" sz="2800" dirty="0" smtClean="0"/>
              <a:t>thru </a:t>
            </a:r>
            <a:r>
              <a:rPr lang="en-US" sz="2800" dirty="0" smtClean="0"/>
              <a:t>2009</a:t>
            </a:r>
          </a:p>
          <a:p>
            <a:r>
              <a:rPr lang="en-US" sz="2800" dirty="0" smtClean="0"/>
              <a:t>82% of the fatalities were people (usually workers) other than the loader operator</a:t>
            </a:r>
          </a:p>
          <a:p>
            <a:r>
              <a:rPr lang="en-US" sz="2800" dirty="0" smtClean="0"/>
              <a:t>18% of the fatalities </a:t>
            </a:r>
            <a:r>
              <a:rPr lang="en-US" sz="2800" dirty="0" smtClean="0"/>
              <a:t>pertained to the </a:t>
            </a:r>
            <a:r>
              <a:rPr lang="en-US" sz="2800" dirty="0" smtClean="0"/>
              <a:t>death of the loader operator</a:t>
            </a:r>
            <a:endParaRPr lang="en-US" sz="2800" dirty="0"/>
          </a:p>
        </p:txBody>
      </p:sp>
      <p:pic>
        <p:nvPicPr>
          <p:cNvPr id="5" name="Picture 8"/>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6172200" y="4419600"/>
            <a:ext cx="2638425" cy="2185988"/>
          </a:xfrm>
          <a:noFill/>
        </p:spPr>
      </p:pic>
      <p:sp>
        <p:nvSpPr>
          <p:cNvPr id="6" name="TextBox 5"/>
          <p:cNvSpPr txBox="1"/>
          <p:nvPr/>
        </p:nvSpPr>
        <p:spPr>
          <a:xfrm>
            <a:off x="381000" y="6336268"/>
            <a:ext cx="5410200" cy="369332"/>
          </a:xfrm>
          <a:prstGeom prst="rect">
            <a:avLst/>
          </a:prstGeom>
          <a:noFill/>
        </p:spPr>
        <p:txBody>
          <a:bodyPr wrap="square" rtlCol="0">
            <a:spAutoFit/>
          </a:bodyPr>
          <a:lstStyle/>
          <a:p>
            <a:r>
              <a:rPr lang="en-US" dirty="0" smtClean="0"/>
              <a:t>Source: Extracted from  1990-2009 OSHA Fatality Data</a:t>
            </a:r>
            <a:endParaRPr lang="en-US" dirty="0"/>
          </a:p>
        </p:txBody>
      </p:sp>
    </p:spTree>
    <p:extLst>
      <p:ext uri="{BB962C8B-B14F-4D97-AF65-F5344CB8AC3E}">
        <p14:creationId xmlns:p14="http://schemas.microsoft.com/office/powerpoint/2010/main" val="1092566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845</Words>
  <Application>Microsoft Office PowerPoint</Application>
  <PresentationFormat>On-screen Show (4:3)</PresentationFormat>
  <Paragraphs>107</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Photo Editor Photo</vt:lpstr>
      <vt:lpstr>Front End Loaders</vt:lpstr>
      <vt:lpstr>What is a Front End Loader?</vt:lpstr>
      <vt:lpstr>Front End Loader Operation</vt:lpstr>
      <vt:lpstr>Safety Concerns</vt:lpstr>
      <vt:lpstr>Struck By</vt:lpstr>
      <vt:lpstr>Run Over</vt:lpstr>
      <vt:lpstr>Caught In Between</vt:lpstr>
      <vt:lpstr>Rollover</vt:lpstr>
      <vt:lpstr>OSHA Fatalities</vt:lpstr>
      <vt:lpstr>OSHA Fatalities Continued</vt:lpstr>
      <vt:lpstr>OSHA Regulations</vt:lpstr>
      <vt:lpstr>Best Practices</vt:lpstr>
      <vt:lpstr>Best Practices</vt:lpstr>
      <vt:lpstr>Best Practices</vt:lpstr>
      <vt:lpstr>Best Practices</vt:lpstr>
      <vt:lpstr>Best Practices</vt:lpstr>
      <vt:lpstr>Best Practices</vt:lpstr>
      <vt:lpstr>Best Practices</vt:lpstr>
      <vt:lpstr>Best Practices</vt:lpstr>
      <vt:lpstr>Best Practices</vt:lpstr>
      <vt:lpstr>Best Practices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End Loaders</dc:title>
  <dc:creator>Me</dc:creator>
  <cp:lastModifiedBy>Jimmie</cp:lastModifiedBy>
  <cp:revision>19</cp:revision>
  <dcterms:created xsi:type="dcterms:W3CDTF">2011-04-06T14:53:04Z</dcterms:created>
  <dcterms:modified xsi:type="dcterms:W3CDTF">2013-03-29T22:24:04Z</dcterms:modified>
</cp:coreProperties>
</file>