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73" r:id="rId15"/>
    <p:sldId id="281" r:id="rId16"/>
    <p:sldId id="272" r:id="rId17"/>
    <p:sldId id="301" r:id="rId18"/>
    <p:sldId id="302" r:id="rId19"/>
    <p:sldId id="303" r:id="rId20"/>
    <p:sldId id="304" r:id="rId21"/>
    <p:sldId id="269" r:id="rId22"/>
    <p:sldId id="270" r:id="rId23"/>
    <p:sldId id="274" r:id="rId24"/>
    <p:sldId id="275" r:id="rId25"/>
    <p:sldId id="266" r:id="rId26"/>
    <p:sldId id="276" r:id="rId27"/>
    <p:sldId id="277" r:id="rId28"/>
    <p:sldId id="278" r:id="rId29"/>
    <p:sldId id="282" r:id="rId30"/>
    <p:sldId id="283" r:id="rId31"/>
    <p:sldId id="280" r:id="rId32"/>
    <p:sldId id="284" r:id="rId33"/>
    <p:sldId id="285" r:id="rId34"/>
    <p:sldId id="279" r:id="rId35"/>
    <p:sldId id="30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C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72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explosion val="3"/>
          </c:dPt>
          <c:dPt>
            <c:idx val="1"/>
            <c:bubble3D val="0"/>
            <c:spPr>
              <a:solidFill>
                <a:srgbClr val="FF0000"/>
              </a:solidFill>
            </c:spPr>
          </c:dPt>
          <c:dPt>
            <c:idx val="3"/>
            <c:bubble3D val="0"/>
            <c:spPr>
              <a:solidFill>
                <a:schemeClr val="tx1">
                  <a:lumMod val="85000"/>
                </a:schemeClr>
              </a:solidFill>
            </c:spPr>
          </c:dPt>
          <c:dPt>
            <c:idx val="5"/>
            <c:bubble3D val="0"/>
            <c:spPr>
              <a:solidFill>
                <a:schemeClr val="tx2">
                  <a:lumMod val="90000"/>
                </a:schemeClr>
              </a:solidFill>
            </c:spPr>
          </c:dPt>
          <c:dLbls>
            <c:dLbl>
              <c:idx val="0"/>
              <c:layout>
                <c:manualLayout>
                  <c:x val="-0.25934802420530767"/>
                  <c:y val="-0.2254324659746445"/>
                </c:manualLayout>
              </c:layout>
              <c:tx>
                <c:rich>
                  <a:bodyPr/>
                  <a:lstStyle/>
                  <a:p>
                    <a:r>
                      <a:rPr lang="en-US" sz="2400" dirty="0">
                        <a:solidFill>
                          <a:schemeClr val="bg1"/>
                        </a:solidFill>
                      </a:rPr>
                      <a:t>Struck by
67%</a:t>
                    </a:r>
                  </a:p>
                </c:rich>
              </c:tx>
              <c:showLegendKey val="0"/>
              <c:showVal val="0"/>
              <c:showCatName val="1"/>
              <c:showSerName val="0"/>
              <c:showPercent val="1"/>
              <c:showBubbleSize val="0"/>
            </c:dLbl>
            <c:dLbl>
              <c:idx val="2"/>
              <c:layout>
                <c:manualLayout>
                  <c:x val="-4.1137479342859924E-3"/>
                  <c:y val="5.1368957280472687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Struck by</c:v>
                </c:pt>
                <c:pt idx="1">
                  <c:v>Roll Over</c:v>
                </c:pt>
                <c:pt idx="2">
                  <c:v>Electrocution</c:v>
                </c:pt>
                <c:pt idx="3">
                  <c:v>Load Dumped on Victim</c:v>
                </c:pt>
                <c:pt idx="4">
                  <c:v>Crushed by Tailgate or Bed</c:v>
                </c:pt>
                <c:pt idx="5">
                  <c:v>Drowned</c:v>
                </c:pt>
              </c:strCache>
            </c:strRef>
          </c:cat>
          <c:val>
            <c:numRef>
              <c:f>Sheet1!$B$2:$B$7</c:f>
              <c:numCache>
                <c:formatCode>General</c:formatCode>
                <c:ptCount val="6"/>
                <c:pt idx="0">
                  <c:v>262</c:v>
                </c:pt>
                <c:pt idx="1">
                  <c:v>41</c:v>
                </c:pt>
                <c:pt idx="2">
                  <c:v>20</c:v>
                </c:pt>
                <c:pt idx="3">
                  <c:v>6</c:v>
                </c:pt>
                <c:pt idx="4">
                  <c:v>50</c:v>
                </c:pt>
                <c:pt idx="5">
                  <c:v>9</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2"/>
            <c:bubble3D val="0"/>
            <c:spPr>
              <a:solidFill>
                <a:srgbClr val="FFFF00"/>
              </a:solidFill>
            </c:spPr>
          </c:dPt>
          <c:dLbls>
            <c:dLbl>
              <c:idx val="0"/>
              <c:layout/>
              <c:tx>
                <c:rich>
                  <a:bodyPr/>
                  <a:lstStyle/>
                  <a:p>
                    <a:r>
                      <a:rPr lang="en-US" b="1" dirty="0">
                        <a:solidFill>
                          <a:schemeClr val="bg1"/>
                        </a:solidFill>
                      </a:rPr>
                      <a:t>Forward
18%</a:t>
                    </a:r>
                  </a:p>
                </c:rich>
              </c:tx>
              <c:showLegendKey val="0"/>
              <c:showVal val="0"/>
              <c:showCatName val="1"/>
              <c:showSerName val="0"/>
              <c:showPercent val="1"/>
              <c:showBubbleSize val="0"/>
            </c:dLbl>
            <c:dLbl>
              <c:idx val="1"/>
              <c:layout>
                <c:manualLayout>
                  <c:x val="-0.11929103480120541"/>
                  <c:y val="-0.39499129798453941"/>
                </c:manualLayout>
              </c:layout>
              <c:tx>
                <c:rich>
                  <a:bodyPr/>
                  <a:lstStyle/>
                  <a:p>
                    <a:r>
                      <a:rPr lang="en-US" sz="2800" dirty="0"/>
                      <a:t>Reverse
56%</a:t>
                    </a:r>
                  </a:p>
                </c:rich>
              </c:tx>
              <c:showLegendKey val="0"/>
              <c:showVal val="0"/>
              <c:showCatName val="1"/>
              <c:showSerName val="0"/>
              <c:showPercent val="1"/>
              <c:showBubbleSize val="0"/>
            </c:dLbl>
            <c:dLbl>
              <c:idx val="2"/>
              <c:layout/>
              <c:tx>
                <c:rich>
                  <a:bodyPr/>
                  <a:lstStyle/>
                  <a:p>
                    <a:r>
                      <a:rPr lang="en-US" b="1" dirty="0">
                        <a:solidFill>
                          <a:schemeClr val="bg1"/>
                        </a:solidFill>
                      </a:rPr>
                      <a:t>Stationery
26%</a:t>
                    </a:r>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Sheet1!$A$2:$A$4</c:f>
              <c:strCache>
                <c:ptCount val="3"/>
                <c:pt idx="0">
                  <c:v>Forward</c:v>
                </c:pt>
                <c:pt idx="1">
                  <c:v>Reverse</c:v>
                </c:pt>
                <c:pt idx="2">
                  <c:v>Stationery</c:v>
                </c:pt>
              </c:strCache>
            </c:strRef>
          </c:cat>
          <c:val>
            <c:numRef>
              <c:f>Sheet1!$B$2:$B$4</c:f>
              <c:numCache>
                <c:formatCode>General</c:formatCode>
                <c:ptCount val="3"/>
                <c:pt idx="0">
                  <c:v>64</c:v>
                </c:pt>
                <c:pt idx="1">
                  <c:v>194</c:v>
                </c:pt>
                <c:pt idx="2">
                  <c:v>91</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1"/>
            <c:bubble3D val="0"/>
            <c:spPr>
              <a:solidFill>
                <a:srgbClr val="FF0000"/>
              </a:solidFill>
            </c:spPr>
          </c:dPt>
          <c:dLbls>
            <c:dLbl>
              <c:idx val="0"/>
              <c:layout/>
              <c:tx>
                <c:rich>
                  <a:bodyPr/>
                  <a:lstStyle/>
                  <a:p>
                    <a:r>
                      <a:rPr lang="en-US" b="1" dirty="0">
                        <a:solidFill>
                          <a:schemeClr val="bg1"/>
                        </a:solidFill>
                      </a:rPr>
                      <a:t>Dump Truck Driver
24%</a:t>
                    </a:r>
                  </a:p>
                </c:rich>
              </c:tx>
              <c:showLegendKey val="0"/>
              <c:showVal val="0"/>
              <c:showCatName val="1"/>
              <c:showSerName val="0"/>
              <c:showPercent val="1"/>
              <c:showBubbleSize val="0"/>
            </c:dLbl>
            <c:dLbl>
              <c:idx val="1"/>
              <c:layout>
                <c:manualLayout>
                  <c:x val="0.19915609507144941"/>
                  <c:y val="-0.3667484687789096"/>
                </c:manualLayout>
              </c:layout>
              <c:tx>
                <c:rich>
                  <a:bodyPr/>
                  <a:lstStyle/>
                  <a:p>
                    <a:r>
                      <a:rPr lang="en-US" sz="2400" dirty="0"/>
                      <a:t>Worker on the Ground
69%</a:t>
                    </a:r>
                  </a:p>
                </c:rich>
              </c:tx>
              <c:showLegendKey val="0"/>
              <c:showVal val="0"/>
              <c:showCatName val="1"/>
              <c:showSerName val="0"/>
              <c:showPercent val="1"/>
              <c:showBubbleSize val="0"/>
            </c:dLbl>
            <c:dLbl>
              <c:idx val="3"/>
              <c:layout>
                <c:manualLayout>
                  <c:x val="0.45165518372703412"/>
                  <c:y val="0"/>
                </c:manualLayout>
              </c:layout>
              <c:tx>
                <c:rich>
                  <a:bodyPr/>
                  <a:lstStyle/>
                  <a:p>
                    <a:r>
                      <a:rPr lang="en-US" dirty="0">
                        <a:solidFill>
                          <a:schemeClr val="tx1"/>
                        </a:solidFill>
                      </a:rPr>
                      <a:t>Worker Riding in/or the Dump Truck
2%</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Dump Truck Driver</c:v>
                </c:pt>
                <c:pt idx="1">
                  <c:v>Worker on the Ground</c:v>
                </c:pt>
                <c:pt idx="2">
                  <c:v>Driver of other Equipment</c:v>
                </c:pt>
                <c:pt idx="3">
                  <c:v>Worker Riding in/or the Dump Truck</c:v>
                </c:pt>
              </c:strCache>
            </c:strRef>
          </c:cat>
          <c:val>
            <c:numRef>
              <c:f>Sheet1!$B$2:$B$5</c:f>
              <c:numCache>
                <c:formatCode>General</c:formatCode>
                <c:ptCount val="4"/>
                <c:pt idx="0">
                  <c:v>76</c:v>
                </c:pt>
                <c:pt idx="1">
                  <c:v>218</c:v>
                </c:pt>
                <c:pt idx="2">
                  <c:v>16</c:v>
                </c:pt>
                <c:pt idx="3">
                  <c:v>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1"/>
            <c:bubble3D val="0"/>
            <c:spPr>
              <a:solidFill>
                <a:srgbClr val="FF0000"/>
              </a:solidFill>
            </c:spPr>
          </c:dPt>
          <c:dPt>
            <c:idx val="3"/>
            <c:bubble3D val="0"/>
            <c:spPr>
              <a:solidFill>
                <a:schemeClr val="tx2">
                  <a:lumMod val="50000"/>
                </a:schemeClr>
              </a:solidFill>
            </c:spPr>
          </c:dPt>
          <c:dPt>
            <c:idx val="4"/>
            <c:bubble3D val="0"/>
            <c:spPr>
              <a:solidFill>
                <a:schemeClr val="tx1">
                  <a:lumMod val="75000"/>
                </a:schemeClr>
              </a:solidFill>
            </c:spPr>
          </c:dPt>
          <c:dLbls>
            <c:dLbl>
              <c:idx val="0"/>
              <c:layout/>
              <c:tx>
                <c:rich>
                  <a:bodyPr/>
                  <a:lstStyle/>
                  <a:p>
                    <a:r>
                      <a:rPr lang="en-US" b="1" dirty="0">
                        <a:solidFill>
                          <a:schemeClr val="bg1"/>
                        </a:solidFill>
                      </a:rPr>
                      <a:t>Hauling Full Load
37%</a:t>
                    </a:r>
                  </a:p>
                </c:rich>
              </c:tx>
              <c:showLegendKey val="0"/>
              <c:showVal val="0"/>
              <c:showCatName val="1"/>
              <c:showSerName val="0"/>
              <c:showPercent val="1"/>
              <c:showBubbleSize val="0"/>
            </c:dLbl>
            <c:dLbl>
              <c:idx val="1"/>
              <c:layout>
                <c:manualLayout>
                  <c:x val="5.3337829299115389E-2"/>
                  <c:y val="-6.4221470657183893E-2"/>
                </c:manualLayout>
              </c:layout>
              <c:showLegendKey val="0"/>
              <c:showVal val="0"/>
              <c:showCatName val="1"/>
              <c:showSerName val="0"/>
              <c:showPercent val="1"/>
              <c:showBubbleSize val="0"/>
            </c:dLbl>
            <c:dLbl>
              <c:idx val="5"/>
              <c:spPr>
                <a:solidFill>
                  <a:schemeClr val="accent1">
                    <a:lumMod val="50000"/>
                  </a:schemeClr>
                </a:solidFill>
              </c:spPr>
              <c:txPr>
                <a:bodyPr/>
                <a:lstStyle/>
                <a:p>
                  <a:pPr>
                    <a:defRPr/>
                  </a:pPr>
                  <a:endParaRPr lang="en-US"/>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Hauling Full Load</c:v>
                </c:pt>
                <c:pt idx="1">
                  <c:v>Traveling Empty</c:v>
                </c:pt>
                <c:pt idx="2">
                  <c:v>Being Loaded</c:v>
                </c:pt>
                <c:pt idx="3">
                  <c:v>Dumping</c:v>
                </c:pt>
                <c:pt idx="4">
                  <c:v>Standing Still</c:v>
                </c:pt>
                <c:pt idx="5">
                  <c:v>Being Repaired</c:v>
                </c:pt>
              </c:strCache>
            </c:strRef>
          </c:cat>
          <c:val>
            <c:numRef>
              <c:f>Sheet1!$B$2:$B$7</c:f>
              <c:numCache>
                <c:formatCode>General</c:formatCode>
                <c:ptCount val="6"/>
                <c:pt idx="0">
                  <c:v>80</c:v>
                </c:pt>
                <c:pt idx="1">
                  <c:v>16</c:v>
                </c:pt>
                <c:pt idx="2">
                  <c:v>12</c:v>
                </c:pt>
                <c:pt idx="3">
                  <c:v>60</c:v>
                </c:pt>
                <c:pt idx="4">
                  <c:v>11</c:v>
                </c:pt>
                <c:pt idx="5">
                  <c:v>38</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0.48148</cdr:x>
      <cdr:y>0.03367</cdr:y>
    </cdr:from>
    <cdr:to>
      <cdr:x>0.76852</cdr:x>
      <cdr:y>0.11785</cdr:y>
    </cdr:to>
    <cdr:cxnSp macro="">
      <cdr:nvCxnSpPr>
        <cdr:cNvPr id="3" name="Straight Connector 2"/>
        <cdr:cNvCxnSpPr/>
      </cdr:nvCxnSpPr>
      <cdr:spPr>
        <a:xfrm xmlns:a="http://schemas.openxmlformats.org/drawingml/2006/main" flipH="1">
          <a:off x="3962400" y="152400"/>
          <a:ext cx="2362200" cy="38100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0BAC2D-01E7-4719-AE20-F29678804D9D}" type="datetimeFigureOut">
              <a:rPr lang="en-US"/>
              <a:pPr>
                <a:defRPr/>
              </a:pPr>
              <a:t>4/27/2013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EC6B5B-87BB-4949-850F-FB7203B53358}" type="slidenum">
              <a:rPr lang="en-US"/>
              <a:pPr>
                <a:defRPr/>
              </a:pPr>
              <a:t>‹#›</a:t>
            </a:fld>
            <a:endParaRPr lang="en-US"/>
          </a:p>
        </p:txBody>
      </p:sp>
    </p:spTree>
    <p:extLst>
      <p:ext uri="{BB962C8B-B14F-4D97-AF65-F5344CB8AC3E}">
        <p14:creationId xmlns:p14="http://schemas.microsoft.com/office/powerpoint/2010/main" val="1646925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CEEFA8-F87D-4B3D-B0F7-1FA7630EB8AA}" type="slidenum">
              <a:rPr lang="en-US"/>
              <a:pPr fontAlgn="base">
                <a:spcBef>
                  <a:spcPct val="0"/>
                </a:spcBef>
                <a:spcAft>
                  <a:spcPct val="0"/>
                </a:spcAft>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ookman Old Style"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DA323A-5ABF-4EE6-BA1F-B6635764B3DE}" type="datetimeFigureOut">
              <a:rPr lang="en-US"/>
              <a:pPr>
                <a:defRPr/>
              </a:pPr>
              <a:t>4/27/2013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04156-C5A1-4D96-9F78-4AFA0BB63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191E63-E15C-470A-9CC1-418B28FE23D1}" type="datetimeFigureOut">
              <a:rPr lang="en-US"/>
              <a:pPr>
                <a:defRPr/>
              </a:pPr>
              <a:t>4/27/2013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73A0DF-D62D-4C02-BCF3-A31CE4B8D7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A3CF1E-9448-4995-BE22-2D2BE43FDD02}" type="datetimeFigureOut">
              <a:rPr lang="en-US"/>
              <a:pPr>
                <a:defRPr/>
              </a:pPr>
              <a:t>4/27/2013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1B8460-771D-4CE0-96C3-59D23D2794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15BB4-6A26-4864-AC57-61F418006C93}" type="datetimeFigureOut">
              <a:rPr lang="en-US"/>
              <a:pPr>
                <a:defRPr/>
              </a:pPr>
              <a:t>4/27/2013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8511C-4CF8-46A2-B0DE-ABA759DEA2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7826F0-0D40-4DAC-BCB7-85AC07E32043}" type="datetimeFigureOut">
              <a:rPr lang="en-US"/>
              <a:pPr>
                <a:defRPr/>
              </a:pPr>
              <a:t>4/27/2013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3D52E-24FD-47B5-AFFC-BE9CFAFCC1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820F68-191E-4BF9-9590-B44E3AC7C027}" type="datetimeFigureOut">
              <a:rPr lang="en-US"/>
              <a:pPr>
                <a:defRPr/>
              </a:pPr>
              <a:t>4/27/2013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CB7BD8-33DE-4FB9-B6E1-79C27B1609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F6E57A-71E8-45B8-ADB7-A8FE655B2082}" type="datetimeFigureOut">
              <a:rPr lang="en-US"/>
              <a:pPr>
                <a:defRPr/>
              </a:pPr>
              <a:t>4/27/2013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32F5E2-53F5-4498-9D9F-1FB0F91001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EE5F4C-6B4E-4982-83AD-807DFD01CC48}" type="datetimeFigureOut">
              <a:rPr lang="en-US"/>
              <a:pPr>
                <a:defRPr/>
              </a:pPr>
              <a:t>4/27/2013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E1826C-30F2-4053-B05A-E68BA8B7F0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9E1A17-40D1-4FA5-8520-0F0912AD9681}" type="datetimeFigureOut">
              <a:rPr lang="en-US"/>
              <a:pPr>
                <a:defRPr/>
              </a:pPr>
              <a:t>4/27/2013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2151D8-4943-4E19-A749-3912C2FE1A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875485-7C22-4FED-9F16-18E67DF80C75}" type="datetimeFigureOut">
              <a:rPr lang="en-US"/>
              <a:pPr>
                <a:defRPr/>
              </a:pPr>
              <a:t>4/27/2013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34E298-E34F-4279-BCD1-51AA622A35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801052-CC64-44B9-AA5F-6676569FF3B3}" type="datetimeFigureOut">
              <a:rPr lang="en-US"/>
              <a:pPr>
                <a:defRPr/>
              </a:pPr>
              <a:t>4/27/2013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865F6F-F5B6-46A3-8803-79EDA92065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E30037-A2E8-4423-8607-3B41BF5128FB}" type="datetimeFigureOut">
              <a:rPr lang="en-US"/>
              <a:pPr>
                <a:defRPr/>
              </a:pPr>
              <a:t>4/27/2013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38994C-8E9E-4C8A-BFEF-8D37FA8B31B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Bookman Old Style" pitchFamily="18" charset="0"/>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accent1"/>
          </a:solidFill>
          <a:latin typeface="Bookman Old Style"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51DAFF"/>
          </a:solidFill>
          <a:latin typeface="Bookman Old Style"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EB80A"/>
          </a:solidFill>
          <a:latin typeface="Bookman Old Style"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Bookman Old Style"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Bookman Old Styl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construction-site-accident.com/lawyer/dump_truck_accident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nstruction-site-accident.com/lawyer/dump_truck_accident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5.png"/><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wikipedia.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wikipedia.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0"/>
            <a:ext cx="7772400" cy="1470025"/>
          </a:xfrm>
        </p:spPr>
        <p:txBody>
          <a:bodyPr/>
          <a:lstStyle/>
          <a:p>
            <a:pPr eaLnBrk="1" hangingPunct="1"/>
            <a:r>
              <a:rPr lang="en-US" sz="5400" smtClean="0">
                <a:latin typeface="Arial" charset="0"/>
              </a:rPr>
              <a:t>Dump Trucks</a:t>
            </a:r>
          </a:p>
        </p:txBody>
      </p:sp>
      <p:sp>
        <p:nvSpPr>
          <p:cNvPr id="3" name="Subtitle 2"/>
          <p:cNvSpPr>
            <a:spLocks noGrp="1"/>
          </p:cNvSpPr>
          <p:nvPr>
            <p:ph type="subTitle" idx="1"/>
          </p:nvPr>
        </p:nvSpPr>
        <p:spPr>
          <a:xfrm>
            <a:off x="1371600" y="5410200"/>
            <a:ext cx="6400800" cy="1752600"/>
          </a:xfrm>
        </p:spPr>
        <p:txBody>
          <a:bodyPr>
            <a:normAutofit/>
          </a:bodyPr>
          <a:lstStyle/>
          <a:p>
            <a:pPr eaLnBrk="1" hangingPunct="1"/>
            <a:r>
              <a:rPr lang="en-US" sz="4000" smtClean="0">
                <a:solidFill>
                  <a:schemeClr val="tx1"/>
                </a:solidFill>
                <a:latin typeface="Arial" charset="0"/>
              </a:rPr>
              <a:t>Standard Safety Practices and Concerns</a:t>
            </a:r>
          </a:p>
        </p:txBody>
      </p:sp>
      <p:pic>
        <p:nvPicPr>
          <p:cNvPr id="14339" name="Picture 2" descr="C:\Documents and Settings\Brittany Giel\Local Settings\Temporary Internet Files\Content.IE5\2PT2ZYXW\MCj04315280000[1].png"/>
          <p:cNvPicPr>
            <a:picLocks noChangeAspect="1" noChangeArrowheads="1"/>
          </p:cNvPicPr>
          <p:nvPr/>
        </p:nvPicPr>
        <p:blipFill>
          <a:blip r:embed="rId2" cstate="print"/>
          <a:srcRect/>
          <a:stretch>
            <a:fillRect/>
          </a:stretch>
        </p:blipFill>
        <p:spPr bwMode="auto">
          <a:xfrm>
            <a:off x="2133600" y="9144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23554" name="Content Placeholder 2"/>
          <p:cNvSpPr>
            <a:spLocks noGrp="1"/>
          </p:cNvSpPr>
          <p:nvPr>
            <p:ph idx="1"/>
          </p:nvPr>
        </p:nvSpPr>
        <p:spPr>
          <a:xfrm>
            <a:off x="304800" y="884238"/>
            <a:ext cx="8229600" cy="4525962"/>
          </a:xfrm>
        </p:spPr>
        <p:txBody>
          <a:bodyPr/>
          <a:lstStyle/>
          <a:p>
            <a:pPr marL="342900" lvl="1" indent="-342900" eaLnBrk="1" hangingPunct="1">
              <a:buFont typeface="Arial" charset="0"/>
              <a:buChar char="•"/>
            </a:pPr>
            <a:r>
              <a:rPr lang="en-US" smtClean="0"/>
              <a:t>Electrocution caused by the bed becoming attached to overhead power lines.</a:t>
            </a:r>
          </a:p>
        </p:txBody>
      </p:sp>
      <p:pic>
        <p:nvPicPr>
          <p:cNvPr id="23555" name="Picture 2"/>
          <p:cNvPicPr>
            <a:picLocks noChangeAspect="1" noChangeArrowheads="1"/>
          </p:cNvPicPr>
          <p:nvPr/>
        </p:nvPicPr>
        <p:blipFill>
          <a:blip r:embed="rId2" cstate="print"/>
          <a:srcRect/>
          <a:stretch>
            <a:fillRect/>
          </a:stretch>
        </p:blipFill>
        <p:spPr bwMode="auto">
          <a:xfrm>
            <a:off x="2743200" y="1905000"/>
            <a:ext cx="4124325" cy="4124325"/>
          </a:xfrm>
          <a:prstGeom prst="rect">
            <a:avLst/>
          </a:prstGeom>
          <a:noFill/>
          <a:ln w="9525">
            <a:noFill/>
            <a:miter lim="800000"/>
            <a:headEnd/>
            <a:tailEnd/>
          </a:ln>
        </p:spPr>
      </p:pic>
      <p:sp>
        <p:nvSpPr>
          <p:cNvPr id="23556" name="TextBox 4"/>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Image Source:    http://www.elcosh.org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3" name="Content Placeholder 2"/>
          <p:cNvSpPr>
            <a:spLocks noGrp="1"/>
          </p:cNvSpPr>
          <p:nvPr>
            <p:ph idx="1"/>
          </p:nvPr>
        </p:nvSpPr>
        <p:spPr>
          <a:xfrm>
            <a:off x="304800" y="884238"/>
            <a:ext cx="8229600" cy="4525962"/>
          </a:xfrm>
        </p:spPr>
        <p:txBody>
          <a:bodyPr rtlCol="0">
            <a:normAutofit fontScale="92500"/>
          </a:bodyPr>
          <a:lstStyle/>
          <a:p>
            <a:pPr marL="342900" lvl="1" indent="-342900" eaLnBrk="1" fontAlgn="auto" hangingPunct="1">
              <a:spcAft>
                <a:spcPts val="0"/>
              </a:spcAft>
              <a:buFont typeface="Arial" pitchFamily="34" charset="0"/>
              <a:buChar char="•"/>
              <a:defRPr/>
            </a:pPr>
            <a:r>
              <a:rPr lang="en-US" dirty="0" smtClean="0">
                <a:solidFill>
                  <a:schemeClr val="accent4">
                    <a:lumMod val="60000"/>
                    <a:lumOff val="40000"/>
                  </a:schemeClr>
                </a:solidFill>
              </a:rPr>
              <a:t>Electrocution caused by the bed becoming attached to overhead power lines.</a:t>
            </a:r>
          </a:p>
          <a:p>
            <a:pPr marL="742950" lvl="2" indent="-342900" eaLnBrk="1" fontAlgn="auto" hangingPunct="1">
              <a:spcAft>
                <a:spcPts val="0"/>
              </a:spcAft>
              <a:buFont typeface="Arial" pitchFamily="34" charset="0"/>
              <a:buChar char="•"/>
              <a:defRPr/>
            </a:pPr>
            <a:r>
              <a:rPr lang="en-US" dirty="0" smtClean="0">
                <a:solidFill>
                  <a:schemeClr val="accent3"/>
                </a:solidFill>
              </a:rPr>
              <a:t>Example:</a:t>
            </a:r>
          </a:p>
          <a:p>
            <a:pPr marL="742950" lvl="2" indent="-60325" eaLnBrk="1" fontAlgn="auto" hangingPunct="1">
              <a:spcAft>
                <a:spcPts val="0"/>
              </a:spcAft>
              <a:buFont typeface="Arial" pitchFamily="34" charset="0"/>
              <a:buNone/>
              <a:defRPr/>
            </a:pPr>
            <a:r>
              <a:rPr lang="en-US" dirty="0" smtClean="0">
                <a:solidFill>
                  <a:schemeClr val="accent3"/>
                </a:solidFill>
              </a:rPr>
              <a:t>“An employee was dumping a load of stone at a temporary levee. The levee was being constructed to stem the flow of flood waters. He backed his dump truck into position and raised the semi-dump trailer to dump the load. The trailer contacted a 12.5-kilovolt overhead power line, which caused the truck tires to ignite. The employee jumped from his truck, but was electrocuted when he touched the truck while he was on the wet stone roadway.”</a:t>
            </a:r>
          </a:p>
        </p:txBody>
      </p:sp>
      <p:sp>
        <p:nvSpPr>
          <p:cNvPr id="24579" name="TextBox 4"/>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Source:    1999-2007 OSHA Fatality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25602" name="Content Placeholder 2"/>
          <p:cNvSpPr>
            <a:spLocks noGrp="1"/>
          </p:cNvSpPr>
          <p:nvPr>
            <p:ph idx="1"/>
          </p:nvPr>
        </p:nvSpPr>
        <p:spPr>
          <a:xfrm>
            <a:off x="304800" y="884238"/>
            <a:ext cx="8229600" cy="4525962"/>
          </a:xfrm>
        </p:spPr>
        <p:txBody>
          <a:bodyPr/>
          <a:lstStyle/>
          <a:p>
            <a:pPr marL="342900" lvl="1" indent="-342900" eaLnBrk="1" hangingPunct="1">
              <a:buFont typeface="Arial" charset="0"/>
              <a:buChar char="•"/>
            </a:pPr>
            <a:r>
              <a:rPr lang="en-US" smtClean="0"/>
              <a:t>Being crushed or pinned by the collapsed bed due to pin or support malfunctioning.</a:t>
            </a:r>
          </a:p>
        </p:txBody>
      </p:sp>
      <p:sp>
        <p:nvSpPr>
          <p:cNvPr id="25603" name="TextBox 4"/>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Image Source:    http://www.elcosh.org</a:t>
            </a:r>
          </a:p>
        </p:txBody>
      </p:sp>
      <p:grpSp>
        <p:nvGrpSpPr>
          <p:cNvPr id="25604" name="Group 5"/>
          <p:cNvGrpSpPr>
            <a:grpSpLocks/>
          </p:cNvGrpSpPr>
          <p:nvPr/>
        </p:nvGrpSpPr>
        <p:grpSpPr bwMode="auto">
          <a:xfrm>
            <a:off x="1371600" y="2133600"/>
            <a:ext cx="5778500" cy="3276600"/>
            <a:chOff x="4419600" y="4114800"/>
            <a:chExt cx="4230706" cy="2092457"/>
          </a:xfrm>
        </p:grpSpPr>
        <p:pic>
          <p:nvPicPr>
            <p:cNvPr id="25606" name="Picture 2" descr="C:\Documents and Settings\Brittany Giel\Local Settings\Temporary Internet Files\Content.IE5\S9M7O9IV\MCj02872060000[1].wmf"/>
            <p:cNvPicPr>
              <a:picLocks noChangeAspect="1" noChangeArrowheads="1"/>
            </p:cNvPicPr>
            <p:nvPr/>
          </p:nvPicPr>
          <p:blipFill>
            <a:blip r:embed="rId2" cstate="print"/>
            <a:srcRect/>
            <a:stretch>
              <a:fillRect/>
            </a:stretch>
          </p:blipFill>
          <p:spPr bwMode="auto">
            <a:xfrm>
              <a:off x="4419600" y="4114800"/>
              <a:ext cx="4230706" cy="2092457"/>
            </a:xfrm>
            <a:prstGeom prst="rect">
              <a:avLst/>
            </a:prstGeom>
            <a:noFill/>
            <a:ln w="9525">
              <a:noFill/>
              <a:miter lim="800000"/>
              <a:headEnd/>
              <a:tailEnd/>
            </a:ln>
          </p:spPr>
        </p:pic>
        <p:grpSp>
          <p:nvGrpSpPr>
            <p:cNvPr id="6" name="Group 14"/>
            <p:cNvGrpSpPr/>
            <p:nvPr/>
          </p:nvGrpSpPr>
          <p:grpSpPr>
            <a:xfrm>
              <a:off x="5920480" y="5257800"/>
              <a:ext cx="436548" cy="395288"/>
              <a:chOff x="2365692" y="5013325"/>
              <a:chExt cx="574675" cy="503238"/>
            </a:xfrm>
            <a:solidFill>
              <a:srgbClr val="C00000"/>
            </a:solidFill>
          </p:grpSpPr>
          <p:sp>
            <p:nvSpPr>
              <p:cNvPr id="11" name="Rectangle 15"/>
              <p:cNvSpPr>
                <a:spLocks noChangeArrowheads="1"/>
              </p:cNvSpPr>
              <p:nvPr/>
            </p:nvSpPr>
            <p:spPr bwMode="auto">
              <a:xfrm>
                <a:off x="2365692" y="5084763"/>
                <a:ext cx="73025" cy="431800"/>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16"/>
              <p:cNvSpPr>
                <a:spLocks noChangeArrowheads="1"/>
              </p:cNvSpPr>
              <p:nvPr/>
            </p:nvSpPr>
            <p:spPr bwMode="auto">
              <a:xfrm rot="20401013">
                <a:off x="2365692" y="5013325"/>
                <a:ext cx="574675" cy="71438"/>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mn-lt"/>
                </a:endParaRPr>
              </a:p>
            </p:txBody>
          </p:sp>
        </p:grpSp>
      </p:grpSp>
      <p:cxnSp>
        <p:nvCxnSpPr>
          <p:cNvPr id="14" name="Straight Arrow Connector 13"/>
          <p:cNvCxnSpPr>
            <a:stCxn id="12" idx="3"/>
          </p:cNvCxnSpPr>
          <p:nvPr/>
        </p:nvCxnSpPr>
        <p:spPr>
          <a:xfrm>
            <a:off x="3998913" y="3865563"/>
            <a:ext cx="954087" cy="3254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3" name="Content Placeholder 2"/>
          <p:cNvSpPr>
            <a:spLocks noGrp="1"/>
          </p:cNvSpPr>
          <p:nvPr>
            <p:ph idx="1"/>
          </p:nvPr>
        </p:nvSpPr>
        <p:spPr>
          <a:xfrm>
            <a:off x="304800" y="884238"/>
            <a:ext cx="8229600" cy="4525962"/>
          </a:xfrm>
        </p:spPr>
        <p:txBody>
          <a:bodyPr>
            <a:normAutofit/>
          </a:bodyPr>
          <a:lstStyle/>
          <a:p>
            <a:pPr marL="742950" lvl="2" indent="-342900" eaLnBrk="1" hangingPunct="1"/>
            <a:r>
              <a:rPr lang="en-US" smtClean="0">
                <a:solidFill>
                  <a:srgbClr val="51DAFF"/>
                </a:solidFill>
              </a:rPr>
              <a:t>Being crushed or pinned by the collapsed bed due to pin or support malfunctioning.</a:t>
            </a:r>
          </a:p>
          <a:p>
            <a:pPr marL="742950" lvl="2" indent="-342900" eaLnBrk="1" hangingPunct="1"/>
            <a:r>
              <a:rPr lang="en-US" sz="2000" smtClean="0"/>
              <a:t>Example:</a:t>
            </a:r>
          </a:p>
          <a:p>
            <a:pPr marL="742950" lvl="2" indent="-342900" eaLnBrk="1" hangingPunct="1">
              <a:buFont typeface="Arial" charset="0"/>
              <a:buNone/>
            </a:pPr>
            <a:r>
              <a:rPr lang="en-US" sz="2000" smtClean="0"/>
              <a:t>	“An employee was working on the hydraulic lift system of dump truck. He was adding a pump to increase the lifting capacity of the dump box. The dump box was elevated into position. While in the up position, the box was not blocked or cribbed as to prevent an accidental fall. Consequently, the dump box fell on the employee, crushing his head and neck. The injury resulted in a death.” </a:t>
            </a:r>
          </a:p>
        </p:txBody>
      </p:sp>
      <p:sp>
        <p:nvSpPr>
          <p:cNvPr id="26627" name="TextBox 4"/>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Source:    1999-2007 OSHA Fatality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990600"/>
          </a:xfrm>
        </p:spPr>
        <p:txBody>
          <a:bodyPr/>
          <a:lstStyle/>
          <a:p>
            <a:pPr eaLnBrk="1" hangingPunct="1"/>
            <a:r>
              <a:rPr lang="en-US" sz="3600" u="sng" smtClean="0"/>
              <a:t>Dump Truck Dangers:</a:t>
            </a:r>
          </a:p>
        </p:txBody>
      </p:sp>
      <p:pic>
        <p:nvPicPr>
          <p:cNvPr id="7171" name="Picture 3"/>
          <p:cNvPicPr>
            <a:picLocks noChangeAspect="1" noChangeArrowheads="1"/>
          </p:cNvPicPr>
          <p:nvPr/>
        </p:nvPicPr>
        <p:blipFill>
          <a:blip r:embed="rId2" cstate="print"/>
          <a:srcRect/>
          <a:stretch>
            <a:fillRect/>
          </a:stretch>
        </p:blipFill>
        <p:spPr bwMode="auto">
          <a:xfrm>
            <a:off x="1282700" y="1295400"/>
            <a:ext cx="6489700" cy="4878388"/>
          </a:xfrm>
          <a:prstGeom prst="rect">
            <a:avLst/>
          </a:prstGeom>
          <a:ln w="38100" cap="sq">
            <a:solidFill>
              <a:schemeClr val="accent6">
                <a:lumMod val="20000"/>
                <a:lumOff val="80000"/>
              </a:schemeClr>
            </a:solidFill>
            <a:prstDash val="solid"/>
            <a:miter lim="800000"/>
          </a:ln>
          <a:effectLst>
            <a:outerShdw blurRad="50800" dist="38100" dir="2700000" algn="tl" rotWithShape="0">
              <a:srgbClr val="000000">
                <a:alpha val="43000"/>
              </a:srgbClr>
            </a:outerShdw>
          </a:effectLst>
        </p:spPr>
      </p:pic>
      <p:sp>
        <p:nvSpPr>
          <p:cNvPr id="28675" name="TextBox 3"/>
          <p:cNvSpPr txBox="1">
            <a:spLocks noChangeArrowheads="1"/>
          </p:cNvSpPr>
          <p:nvPr/>
        </p:nvSpPr>
        <p:spPr bwMode="auto">
          <a:xfrm>
            <a:off x="304800" y="6367463"/>
            <a:ext cx="10668000" cy="338137"/>
          </a:xfrm>
          <a:prstGeom prst="rect">
            <a:avLst/>
          </a:prstGeom>
          <a:noFill/>
          <a:ln w="9525">
            <a:noFill/>
            <a:miter lim="800000"/>
            <a:headEnd/>
            <a:tailEnd/>
          </a:ln>
        </p:spPr>
        <p:txBody>
          <a:bodyPr>
            <a:spAutoFit/>
          </a:bodyPr>
          <a:lstStyle/>
          <a:p>
            <a:r>
              <a:rPr lang="en-US" sz="1600"/>
              <a:t>Source: http://images.google.com/imgres?imgurl=http://safetybootsandcrochet.files.wordpress.com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990600"/>
          </a:xfrm>
        </p:spPr>
        <p:txBody>
          <a:bodyPr/>
          <a:lstStyle/>
          <a:p>
            <a:pPr eaLnBrk="1" hangingPunct="1"/>
            <a:r>
              <a:rPr lang="en-US" sz="3600" u="sng" smtClean="0"/>
              <a:t>Dump Truck Dangers:</a:t>
            </a:r>
          </a:p>
        </p:txBody>
      </p:sp>
      <p:pic>
        <p:nvPicPr>
          <p:cNvPr id="7" name="Picture 6" descr="Picture2.png"/>
          <p:cNvPicPr>
            <a:picLocks noChangeAspect="1"/>
          </p:cNvPicPr>
          <p:nvPr/>
        </p:nvPicPr>
        <p:blipFill>
          <a:blip r:embed="rId2" cstate="print"/>
          <a:stretch>
            <a:fillRect/>
          </a:stretch>
        </p:blipFill>
        <p:spPr>
          <a:xfrm>
            <a:off x="5334000" y="3810000"/>
            <a:ext cx="3300413" cy="2322513"/>
          </a:xfrm>
          <a:prstGeom prst="rect">
            <a:avLst/>
          </a:prstGeom>
          <a:ln w="38100" cap="sq">
            <a:solidFill>
              <a:schemeClr val="accent6">
                <a:lumMod val="20000"/>
                <a:lumOff val="80000"/>
              </a:schemeClr>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04800" y="838200"/>
            <a:ext cx="4876800" cy="5724525"/>
          </a:xfrm>
          <a:prstGeom prst="rect">
            <a:avLst/>
          </a:prstGeom>
          <a:noFill/>
        </p:spPr>
        <p:txBody>
          <a:bodyPr>
            <a:spAutoFit/>
          </a:bodyPr>
          <a:lstStyle/>
          <a:p>
            <a:pPr fontAlgn="auto">
              <a:spcBef>
                <a:spcPts val="0"/>
              </a:spcBef>
              <a:spcAft>
                <a:spcPts val="0"/>
              </a:spcAft>
              <a:defRPr/>
            </a:pPr>
            <a:r>
              <a:rPr lang="en-US" sz="2400" u="sng" dirty="0">
                <a:solidFill>
                  <a:schemeClr val="accent1"/>
                </a:solidFill>
                <a:latin typeface="Bookman Old Style" pitchFamily="18" charset="0"/>
              </a:rPr>
              <a:t> Causes for tipping:</a:t>
            </a:r>
          </a:p>
          <a:p>
            <a:pPr marL="463550"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Stability is adversely affected by one or more of the following factors:</a:t>
            </a:r>
          </a:p>
          <a:p>
            <a:pPr marL="920750" lvl="1" indent="-463550" fontAlgn="auto">
              <a:spcBef>
                <a:spcPts val="0"/>
              </a:spcBef>
              <a:spcAft>
                <a:spcPts val="0"/>
              </a:spcAft>
              <a:buFont typeface="Arial" pitchFamily="34" charset="0"/>
              <a:buChar char="•"/>
              <a:defRPr/>
            </a:pPr>
            <a:r>
              <a:rPr lang="en-US" dirty="0">
                <a:latin typeface="Bookman Old Style" pitchFamily="18" charset="0"/>
              </a:rPr>
              <a:t>the unit is not on a level surface when dumping </a:t>
            </a:r>
          </a:p>
          <a:p>
            <a:pPr marL="920750" lvl="1" indent="-463550" fontAlgn="auto">
              <a:spcBef>
                <a:spcPts val="0"/>
              </a:spcBef>
              <a:spcAft>
                <a:spcPts val="0"/>
              </a:spcAft>
              <a:buFont typeface="Arial" pitchFamily="34" charset="0"/>
              <a:buChar char="•"/>
              <a:defRPr/>
            </a:pPr>
            <a:r>
              <a:rPr lang="en-US" dirty="0">
                <a:latin typeface="Bookman Old Style" pitchFamily="18" charset="0"/>
              </a:rPr>
              <a:t>a large amount of material is in the upper portion of the raised box </a:t>
            </a:r>
          </a:p>
          <a:p>
            <a:pPr marL="920750" lvl="1" indent="-463550" fontAlgn="auto">
              <a:spcBef>
                <a:spcPts val="0"/>
              </a:spcBef>
              <a:spcAft>
                <a:spcPts val="0"/>
              </a:spcAft>
              <a:buFont typeface="Arial" pitchFamily="34" charset="0"/>
              <a:buChar char="•"/>
              <a:defRPr/>
            </a:pPr>
            <a:r>
              <a:rPr lang="en-US" dirty="0">
                <a:latin typeface="Bookman Old Style" pitchFamily="18" charset="0"/>
              </a:rPr>
              <a:t>material does not flow out of the top portion of the box, or does not flow out of one side of the top portion </a:t>
            </a:r>
          </a:p>
          <a:p>
            <a:pPr marL="920750" lvl="1" indent="-463550" fontAlgn="auto">
              <a:spcBef>
                <a:spcPts val="0"/>
              </a:spcBef>
              <a:spcAft>
                <a:spcPts val="0"/>
              </a:spcAft>
              <a:buFont typeface="Arial" pitchFamily="34" charset="0"/>
              <a:buChar char="•"/>
              <a:defRPr/>
            </a:pPr>
            <a:r>
              <a:rPr lang="en-US" dirty="0">
                <a:latin typeface="Bookman Old Style" pitchFamily="18" charset="0"/>
              </a:rPr>
              <a:t>the rear wheels settle unevenly as the load moves to the rear during dumping </a:t>
            </a:r>
          </a:p>
          <a:p>
            <a:pPr marL="920750" lvl="1" indent="-463550" fontAlgn="auto">
              <a:spcBef>
                <a:spcPts val="0"/>
              </a:spcBef>
              <a:spcAft>
                <a:spcPts val="0"/>
              </a:spcAft>
              <a:buFont typeface="Arial" pitchFamily="34" charset="0"/>
              <a:buChar char="•"/>
              <a:defRPr/>
            </a:pPr>
            <a:r>
              <a:rPr lang="en-US" dirty="0">
                <a:latin typeface="Bookman Old Style" pitchFamily="18" charset="0"/>
              </a:rPr>
              <a:t>wind may exert lateral loads, especially if the box is long, as is the case with end-dump semi-trailers. </a:t>
            </a:r>
          </a:p>
          <a:p>
            <a:pPr fontAlgn="auto">
              <a:spcBef>
                <a:spcPts val="0"/>
              </a:spcBef>
              <a:spcAft>
                <a:spcPts val="0"/>
              </a:spcAft>
              <a:defRPr/>
            </a:pPr>
            <a:endParaRPr lang="en-US" dirty="0">
              <a:latin typeface="+mn-lt"/>
            </a:endParaRPr>
          </a:p>
        </p:txBody>
      </p:sp>
      <p:pic>
        <p:nvPicPr>
          <p:cNvPr id="8" name="Picture 4"/>
          <p:cNvPicPr>
            <a:picLocks noChangeAspect="1" noChangeArrowheads="1"/>
          </p:cNvPicPr>
          <p:nvPr/>
        </p:nvPicPr>
        <p:blipFill>
          <a:blip r:embed="rId3" cstate="print"/>
          <a:srcRect/>
          <a:stretch>
            <a:fillRect/>
          </a:stretch>
        </p:blipFill>
        <p:spPr bwMode="auto">
          <a:xfrm>
            <a:off x="5334000" y="1066800"/>
            <a:ext cx="3251200" cy="2438400"/>
          </a:xfrm>
          <a:prstGeom prst="rect">
            <a:avLst/>
          </a:prstGeom>
          <a:ln w="38100" cap="sq">
            <a:solidFill>
              <a:schemeClr val="accent6">
                <a:lumMod val="20000"/>
                <a:lumOff val="80000"/>
              </a:schemeClr>
            </a:solidFill>
            <a:prstDash val="solid"/>
            <a:miter lim="800000"/>
          </a:ln>
          <a:effectLst>
            <a:outerShdw blurRad="50800" dist="38100" dir="2700000" algn="tl" rotWithShape="0">
              <a:srgbClr val="000000">
                <a:alpha val="43000"/>
              </a:srgbClr>
            </a:outerShdw>
          </a:effectLst>
        </p:spPr>
      </p:pic>
      <p:sp>
        <p:nvSpPr>
          <p:cNvPr id="29701" name="TextBox 8"/>
          <p:cNvSpPr txBox="1">
            <a:spLocks noChangeArrowheads="1"/>
          </p:cNvSpPr>
          <p:nvPr/>
        </p:nvSpPr>
        <p:spPr bwMode="auto">
          <a:xfrm>
            <a:off x="304800" y="6172200"/>
            <a:ext cx="10668000" cy="338138"/>
          </a:xfrm>
          <a:prstGeom prst="rect">
            <a:avLst/>
          </a:prstGeom>
          <a:noFill/>
          <a:ln w="9525">
            <a:noFill/>
            <a:miter lim="800000"/>
            <a:headEnd/>
            <a:tailEnd/>
          </a:ln>
        </p:spPr>
        <p:txBody>
          <a:bodyPr>
            <a:spAutoFit/>
          </a:bodyPr>
          <a:lstStyle/>
          <a:p>
            <a:r>
              <a:rPr lang="en-US" sz="1600"/>
              <a:t>Source:      </a:t>
            </a:r>
            <a:r>
              <a:rPr lang="en-US" sz="1600">
                <a:hlinkClick r:id="rId4"/>
              </a:rPr>
              <a:t>http://www.construction-site-accident.com/lawyer/dump_truck_accidents.html</a:t>
            </a:r>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990600"/>
          </a:xfrm>
        </p:spPr>
        <p:txBody>
          <a:bodyPr/>
          <a:lstStyle/>
          <a:p>
            <a:pPr eaLnBrk="1" hangingPunct="1"/>
            <a:r>
              <a:rPr lang="en-US" sz="3600" u="sng" smtClean="0"/>
              <a:t>Dump Truck Dangers:</a:t>
            </a:r>
          </a:p>
        </p:txBody>
      </p:sp>
      <p:sp>
        <p:nvSpPr>
          <p:cNvPr id="5" name="Rectangle 4"/>
          <p:cNvSpPr/>
          <p:nvPr/>
        </p:nvSpPr>
        <p:spPr>
          <a:xfrm>
            <a:off x="457200" y="685800"/>
            <a:ext cx="7239000" cy="2892425"/>
          </a:xfrm>
          <a:prstGeom prst="rect">
            <a:avLst/>
          </a:prstGeom>
        </p:spPr>
        <p:txBody>
          <a:bodyPr>
            <a:spAutoFit/>
          </a:bodyPr>
          <a:lstStyle/>
          <a:p>
            <a:pPr fontAlgn="auto">
              <a:spcBef>
                <a:spcPts val="0"/>
              </a:spcBef>
              <a:spcAft>
                <a:spcPts val="0"/>
              </a:spcAft>
              <a:defRPr/>
            </a:pPr>
            <a:r>
              <a:rPr lang="en-US" sz="2000" u="sng" dirty="0">
                <a:solidFill>
                  <a:schemeClr val="accent1"/>
                </a:solidFill>
                <a:latin typeface="Bookman Old Style" pitchFamily="18" charset="0"/>
              </a:rPr>
              <a:t>Causes for tipping:</a:t>
            </a:r>
          </a:p>
          <a:p>
            <a:pPr fontAlgn="auto">
              <a:spcBef>
                <a:spcPts val="0"/>
              </a:spcBef>
              <a:spcAft>
                <a:spcPts val="0"/>
              </a:spcAft>
              <a:defRPr/>
            </a:pPr>
            <a:endParaRPr lang="en-US" dirty="0">
              <a:solidFill>
                <a:schemeClr val="accent1"/>
              </a:solidFill>
              <a:latin typeface="Bookman Old Style" pitchFamily="18" charset="0"/>
            </a:endParaRPr>
          </a:p>
          <a:p>
            <a:pPr fontAlgn="auto">
              <a:spcBef>
                <a:spcPts val="0"/>
              </a:spcBef>
              <a:spcAft>
                <a:spcPts val="0"/>
              </a:spcAft>
              <a:defRPr/>
            </a:pPr>
            <a:r>
              <a:rPr lang="en-US" dirty="0">
                <a:latin typeface="Bookman Old Style" pitchFamily="18" charset="0"/>
              </a:rPr>
              <a:t>Stability may also be affected by the unit's mechanical condition:</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poor rear suspension systems on one side of the vehicle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uneven tire pressures in rear wheels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worn or inadequate components of the lifting system such as pins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worn or inadequate lifting cylinders. </a:t>
            </a:r>
          </a:p>
        </p:txBody>
      </p:sp>
      <p:sp>
        <p:nvSpPr>
          <p:cNvPr id="30723" name="TextBox 5"/>
          <p:cNvSpPr txBox="1">
            <a:spLocks noChangeArrowheads="1"/>
          </p:cNvSpPr>
          <p:nvPr/>
        </p:nvSpPr>
        <p:spPr bwMode="auto">
          <a:xfrm>
            <a:off x="304800" y="6172200"/>
            <a:ext cx="10668000" cy="338138"/>
          </a:xfrm>
          <a:prstGeom prst="rect">
            <a:avLst/>
          </a:prstGeom>
          <a:noFill/>
          <a:ln w="9525">
            <a:noFill/>
            <a:miter lim="800000"/>
            <a:headEnd/>
            <a:tailEnd/>
          </a:ln>
        </p:spPr>
        <p:txBody>
          <a:bodyPr>
            <a:spAutoFit/>
          </a:bodyPr>
          <a:lstStyle/>
          <a:p>
            <a:r>
              <a:rPr lang="en-US" sz="1600"/>
              <a:t>Source:      </a:t>
            </a:r>
            <a:r>
              <a:rPr lang="en-US" sz="1600">
                <a:hlinkClick r:id="rId2"/>
              </a:rPr>
              <a:t>http://www.construction-site-accident.com/lawyer/dump_truck_accidents.html</a:t>
            </a:r>
            <a:endParaRPr lang="en-US" sz="1600"/>
          </a:p>
        </p:txBody>
      </p:sp>
      <p:pic>
        <p:nvPicPr>
          <p:cNvPr id="7" name="Picture 6" descr="Picture2.png"/>
          <p:cNvPicPr>
            <a:picLocks noChangeAspect="1"/>
          </p:cNvPicPr>
          <p:nvPr/>
        </p:nvPicPr>
        <p:blipFill>
          <a:blip r:embed="rId3" cstate="print"/>
          <a:stretch>
            <a:fillRect/>
          </a:stretch>
        </p:blipFill>
        <p:spPr>
          <a:xfrm>
            <a:off x="2590800" y="3581400"/>
            <a:ext cx="3505200" cy="262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of 388 Fatalities Involving Dump Trucks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9133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1377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Dump Truck Movement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1727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5638800"/>
            <a:ext cx="8534400" cy="646331"/>
          </a:xfrm>
          <a:prstGeom prst="rect">
            <a:avLst/>
          </a:prstGeom>
          <a:noFill/>
        </p:spPr>
        <p:txBody>
          <a:bodyPr wrap="square" rtlCol="0">
            <a:spAutoFit/>
          </a:bodyPr>
          <a:lstStyle/>
          <a:p>
            <a:r>
              <a:rPr lang="en-US" dirty="0" smtClean="0"/>
              <a:t>Note: Of 25 backup alarms that were not functioning on the dump trucks (all associated with fatalities), 23 resulted in deaths when traveling in reverse.</a:t>
            </a:r>
            <a:endParaRPr lang="en-US" dirty="0"/>
          </a:p>
        </p:txBody>
      </p:sp>
    </p:spTree>
    <p:extLst>
      <p:ext uri="{BB962C8B-B14F-4D97-AF65-F5344CB8AC3E}">
        <p14:creationId xmlns:p14="http://schemas.microsoft.com/office/powerpoint/2010/main" val="402348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Victim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07662"/>
              </p:ext>
            </p:extLst>
          </p:nvPr>
        </p:nvGraphicFramePr>
        <p:xfrm>
          <a:off x="381000" y="2133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03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990600"/>
          </a:xfrm>
        </p:spPr>
        <p:txBody>
          <a:bodyPr/>
          <a:lstStyle/>
          <a:p>
            <a:pPr eaLnBrk="1" hangingPunct="1"/>
            <a:r>
              <a:rPr lang="en-US" sz="3600" u="sng" smtClean="0"/>
              <a:t>Introduction:</a:t>
            </a:r>
          </a:p>
        </p:txBody>
      </p:sp>
      <p:pic>
        <p:nvPicPr>
          <p:cNvPr id="1027" name="Picture 3"/>
          <p:cNvPicPr>
            <a:picLocks noChangeAspect="1" noChangeArrowheads="1"/>
          </p:cNvPicPr>
          <p:nvPr/>
        </p:nvPicPr>
        <p:blipFill>
          <a:blip r:embed="rId2" cstate="print"/>
          <a:srcRect l="4000" t="5333" r="4000" b="14667"/>
          <a:stretch>
            <a:fillRect/>
          </a:stretch>
        </p:blipFill>
        <p:spPr bwMode="auto">
          <a:xfrm>
            <a:off x="1981200" y="2971800"/>
            <a:ext cx="4983163" cy="3249613"/>
          </a:xfrm>
          <a:prstGeom prst="rect">
            <a:avLst/>
          </a:prstGeom>
          <a:ln>
            <a:noFill/>
          </a:ln>
          <a:effectLst>
            <a:outerShdw blurRad="50800" dist="38100" dir="18900000" sx="103000" sy="103000" algn="bl" rotWithShape="0">
              <a:schemeClr val="bg1">
                <a:alpha val="40000"/>
              </a:schemeClr>
            </a:outerShdw>
          </a:effectLst>
        </p:spPr>
      </p:pic>
      <p:sp>
        <p:nvSpPr>
          <p:cNvPr id="3" name="Content Placeholder 2"/>
          <p:cNvSpPr>
            <a:spLocks noGrp="1"/>
          </p:cNvSpPr>
          <p:nvPr>
            <p:ph idx="1"/>
          </p:nvPr>
        </p:nvSpPr>
        <p:spPr>
          <a:xfrm>
            <a:off x="685800" y="914400"/>
            <a:ext cx="7696200" cy="4525963"/>
          </a:xfrm>
          <a:effectLst>
            <a:outerShdw blurRad="50800" dist="38100" dir="18900000" sx="103000" sy="103000" algn="bl" rotWithShape="0">
              <a:schemeClr val="bg1">
                <a:alpha val="40000"/>
              </a:schemeClr>
            </a:outerShdw>
          </a:effectLst>
        </p:spPr>
        <p:txBody>
          <a:bodyPr rtlCol="0">
            <a:normAutofit/>
          </a:bodyPr>
          <a:lstStyle/>
          <a:p>
            <a:pPr eaLnBrk="1" fontAlgn="auto" hangingPunct="1">
              <a:spcAft>
                <a:spcPts val="0"/>
              </a:spcAft>
              <a:buFont typeface="Arial" pitchFamily="34" charset="0"/>
              <a:buChar char="•"/>
              <a:defRPr/>
            </a:pPr>
            <a:r>
              <a:rPr lang="en-US" sz="2400" dirty="0">
                <a:solidFill>
                  <a:schemeClr val="accent4">
                    <a:lumMod val="40000"/>
                    <a:lumOff val="60000"/>
                  </a:schemeClr>
                </a:solidFill>
              </a:rPr>
              <a:t>Dump Trucks </a:t>
            </a:r>
            <a:r>
              <a:rPr lang="en-US" sz="2400" dirty="0" smtClean="0">
                <a:solidFill>
                  <a:schemeClr val="accent4">
                    <a:lumMod val="40000"/>
                    <a:lumOff val="60000"/>
                  </a:schemeClr>
                </a:solidFill>
              </a:rPr>
              <a:t>are a common piece of equipment utilized on virtually all construction sites.</a:t>
            </a:r>
          </a:p>
          <a:p>
            <a:pPr eaLnBrk="1" fontAlgn="auto" hangingPunct="1">
              <a:spcAft>
                <a:spcPts val="0"/>
              </a:spcAft>
              <a:buFont typeface="Arial" pitchFamily="34" charset="0"/>
              <a:buChar char="•"/>
              <a:defRPr/>
            </a:pPr>
            <a:r>
              <a:rPr lang="en-US" sz="2400" dirty="0" smtClean="0">
                <a:solidFill>
                  <a:schemeClr val="accent4">
                    <a:lumMod val="40000"/>
                    <a:lumOff val="60000"/>
                  </a:schemeClr>
                </a:solidFill>
              </a:rPr>
              <a:t> Primary use: </a:t>
            </a:r>
            <a:r>
              <a:rPr lang="en-US" sz="2400" dirty="0">
                <a:solidFill>
                  <a:schemeClr val="accent4">
                    <a:lumMod val="40000"/>
                    <a:lumOff val="60000"/>
                  </a:schemeClr>
                </a:solidFill>
              </a:rPr>
              <a:t>to haul loads of </a:t>
            </a:r>
            <a:r>
              <a:rPr lang="en-US" sz="2400" b="1" i="1" dirty="0">
                <a:solidFill>
                  <a:schemeClr val="tx1"/>
                </a:solidFill>
              </a:rPr>
              <a:t>loose material </a:t>
            </a:r>
            <a:r>
              <a:rPr lang="en-US" sz="2400" dirty="0">
                <a:solidFill>
                  <a:schemeClr val="accent4">
                    <a:lumMod val="40000"/>
                    <a:lumOff val="60000"/>
                  </a:schemeClr>
                </a:solidFill>
              </a:rPr>
              <a:t>such as soil, gravel, or dirt to and from jobsites. </a:t>
            </a:r>
            <a:endParaRPr lang="en-US" sz="2400" dirty="0" smtClean="0">
              <a:solidFill>
                <a:schemeClr val="accent4">
                  <a:lumMod val="40000"/>
                  <a:lumOff val="60000"/>
                </a:schemeClr>
              </a:solidFill>
            </a:endParaRPr>
          </a:p>
          <a:p>
            <a:pPr eaLnBrk="1" fontAlgn="auto" hangingPunct="1">
              <a:spcAft>
                <a:spcPts val="0"/>
              </a:spcAft>
              <a:buFont typeface="Arial" pitchFamily="34" charset="0"/>
              <a:buNone/>
              <a:defRPr/>
            </a:pPr>
            <a:endParaRPr lang="en-US" sz="2400" dirty="0">
              <a:solidFill>
                <a:schemeClr val="accent4">
                  <a:lumMod val="40000"/>
                  <a:lumOff val="60000"/>
                </a:schemeClr>
              </a:solidFill>
            </a:endParaRPr>
          </a:p>
        </p:txBody>
      </p:sp>
      <p:sp>
        <p:nvSpPr>
          <p:cNvPr id="15364" name="TextBox 6"/>
          <p:cNvSpPr txBox="1">
            <a:spLocks noChangeArrowheads="1"/>
          </p:cNvSpPr>
          <p:nvPr/>
        </p:nvSpPr>
        <p:spPr bwMode="auto">
          <a:xfrm>
            <a:off x="304800" y="6248400"/>
            <a:ext cx="10668000" cy="336550"/>
          </a:xfrm>
          <a:prstGeom prst="rect">
            <a:avLst/>
          </a:prstGeom>
          <a:noFill/>
          <a:ln w="9525">
            <a:noFill/>
            <a:miter lim="800000"/>
            <a:headEnd/>
            <a:tailEnd/>
          </a:ln>
        </p:spPr>
        <p:txBody>
          <a:bodyPr>
            <a:spAutoFit/>
          </a:bodyPr>
          <a:lstStyle/>
          <a:p>
            <a:r>
              <a:rPr lang="en-US" sz="1600"/>
              <a:t>Images source:  Google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of Dump Truck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1710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79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4" name="Rectangle 3"/>
          <p:cNvSpPr txBox="1">
            <a:spLocks noChangeArrowheads="1"/>
          </p:cNvSpPr>
          <p:nvPr/>
        </p:nvSpPr>
        <p:spPr>
          <a:xfrm>
            <a:off x="533400" y="838200"/>
            <a:ext cx="7772400" cy="3733800"/>
          </a:xfrm>
          <a:prstGeom prst="rect">
            <a:avLst/>
          </a:prstGeom>
        </p:spPr>
        <p:txBody>
          <a:bodyPr>
            <a:normAutofit lnSpcReduction="10000"/>
          </a:bodyPr>
          <a:lstStyle/>
          <a:p>
            <a:pPr marL="341313" lvl="1" indent="-341313" fontAlgn="auto">
              <a:spcBef>
                <a:spcPct val="20000"/>
              </a:spcBef>
              <a:spcAft>
                <a:spcPts val="0"/>
              </a:spcAft>
              <a:defRPr/>
            </a:pPr>
            <a:r>
              <a:rPr lang="en-US" sz="2400" dirty="0">
                <a:solidFill>
                  <a:schemeClr val="accent1"/>
                </a:solidFill>
                <a:latin typeface="Bookman Old Style" pitchFamily="18" charset="0"/>
              </a:rPr>
              <a:t>1926.601 Motor Vehicles (b)</a:t>
            </a:r>
            <a:endParaRPr lang="en-US" sz="2400" dirty="0">
              <a:latin typeface="+mn-lt"/>
            </a:endParaRPr>
          </a:p>
          <a:p>
            <a:pPr lvl="1" indent="-457200" fontAlgn="auto">
              <a:spcBef>
                <a:spcPct val="20000"/>
              </a:spcBef>
              <a:spcAft>
                <a:spcPts val="0"/>
              </a:spcAft>
              <a:buFont typeface="+mj-lt"/>
              <a:buAutoNum type="arabicParenR"/>
              <a:defRPr/>
            </a:pPr>
            <a:r>
              <a:rPr lang="en-US" sz="1900" dirty="0">
                <a:solidFill>
                  <a:schemeClr val="accent4">
                    <a:lumMod val="60000"/>
                    <a:lumOff val="40000"/>
                  </a:schemeClr>
                </a:solidFill>
                <a:latin typeface="Bookman Old Style" pitchFamily="18" charset="0"/>
              </a:rPr>
              <a:t>All vehicles must have working:</a:t>
            </a:r>
          </a:p>
          <a:p>
            <a:pPr lvl="1" indent="6350" fontAlgn="auto">
              <a:spcBef>
                <a:spcPct val="20000"/>
              </a:spcBef>
              <a:spcAft>
                <a:spcPts val="0"/>
              </a:spcAft>
              <a:buFont typeface="Arial" pitchFamily="34" charset="0"/>
              <a:buChar char="•"/>
              <a:defRPr/>
            </a:pPr>
            <a:r>
              <a:rPr lang="en-US" sz="1900" dirty="0">
                <a:solidFill>
                  <a:schemeClr val="accent4">
                    <a:lumMod val="60000"/>
                    <a:lumOff val="40000"/>
                  </a:schemeClr>
                </a:solidFill>
                <a:latin typeface="Bookman Old Style" pitchFamily="18" charset="0"/>
              </a:rPr>
              <a:t> 	service brakes</a:t>
            </a:r>
          </a:p>
          <a:p>
            <a:pPr marL="914400" lvl="1" indent="-450850" fontAlgn="auto">
              <a:spcBef>
                <a:spcPct val="20000"/>
              </a:spcBef>
              <a:spcAft>
                <a:spcPts val="0"/>
              </a:spcAft>
              <a:buFont typeface="Arial" pitchFamily="34" charset="0"/>
              <a:buChar char="•"/>
              <a:defRPr/>
            </a:pPr>
            <a:r>
              <a:rPr lang="en-US" sz="1900" dirty="0">
                <a:solidFill>
                  <a:schemeClr val="accent4">
                    <a:lumMod val="60000"/>
                    <a:lumOff val="40000"/>
                  </a:schemeClr>
                </a:solidFill>
                <a:latin typeface="Bookman Old Style" pitchFamily="18" charset="0"/>
              </a:rPr>
              <a:t>emergency brake system</a:t>
            </a:r>
          </a:p>
          <a:p>
            <a:pPr marL="914400" lvl="1" indent="-450850" fontAlgn="auto">
              <a:spcBef>
                <a:spcPct val="20000"/>
              </a:spcBef>
              <a:spcAft>
                <a:spcPts val="0"/>
              </a:spcAft>
              <a:buFont typeface="Arial" pitchFamily="34" charset="0"/>
              <a:buChar char="•"/>
              <a:defRPr/>
            </a:pPr>
            <a:r>
              <a:rPr lang="en-US" sz="1900" dirty="0">
                <a:solidFill>
                  <a:schemeClr val="accent4">
                    <a:lumMod val="60000"/>
                    <a:lumOff val="40000"/>
                  </a:schemeClr>
                </a:solidFill>
                <a:latin typeface="Bookman Old Style" pitchFamily="18" charset="0"/>
              </a:rPr>
              <a:t>parking brake system.</a:t>
            </a:r>
          </a:p>
          <a:p>
            <a:pPr lvl="1" indent="-457200" fontAlgn="auto">
              <a:spcBef>
                <a:spcPct val="20000"/>
              </a:spcBef>
              <a:spcAft>
                <a:spcPts val="0"/>
              </a:spcAft>
              <a:buFont typeface="+mj-lt"/>
              <a:buAutoNum type="arabicParenR" startAt="2"/>
              <a:defRPr/>
            </a:pPr>
            <a:r>
              <a:rPr lang="en-US" sz="1900" dirty="0">
                <a:solidFill>
                  <a:schemeClr val="accent4">
                    <a:lumMod val="60000"/>
                    <a:lumOff val="40000"/>
                  </a:schemeClr>
                </a:solidFill>
                <a:latin typeface="Bookman Old Style" pitchFamily="18" charset="0"/>
              </a:rPr>
              <a:t>All vehicles need at least 2 head lights and 2 tail lights.  Must have break lights. </a:t>
            </a:r>
            <a:endParaRPr lang="en-US" sz="1900" dirty="0">
              <a:solidFill>
                <a:schemeClr val="accent4">
                  <a:lumMod val="60000"/>
                  <a:lumOff val="40000"/>
                </a:schemeClr>
              </a:solidFill>
              <a:effectLst>
                <a:outerShdw blurRad="38100" dist="38100" dir="2700000" algn="tl">
                  <a:srgbClr val="000000"/>
                </a:outerShdw>
              </a:effectLst>
              <a:latin typeface="Bookman Old Style" pitchFamily="18" charset="0"/>
            </a:endParaRPr>
          </a:p>
          <a:p>
            <a:pPr marL="341313" lvl="1" indent="-341313" fontAlgn="auto">
              <a:spcBef>
                <a:spcPct val="20000"/>
              </a:spcBef>
              <a:spcAft>
                <a:spcPts val="0"/>
              </a:spcAft>
              <a:defRPr/>
            </a:pPr>
            <a:endParaRPr lang="en-US" sz="2400" dirty="0">
              <a:solidFill>
                <a:schemeClr val="accent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defRPr/>
            </a:pPr>
            <a:endParaRPr lang="en-US" sz="2400" b="1" i="1" dirty="0">
              <a:solidFill>
                <a:schemeClr val="accent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defRPr/>
            </a:pPr>
            <a:r>
              <a:rPr lang="en-US" sz="2400" b="1" i="1" dirty="0">
                <a:solidFill>
                  <a:schemeClr val="accent1"/>
                </a:solidFill>
                <a:effectLst>
                  <a:outerShdw blurRad="38100" dist="38100" dir="2700000" algn="tl">
                    <a:srgbClr val="000000"/>
                  </a:outerShdw>
                </a:effectLst>
                <a:latin typeface="Bookman Old Style" pitchFamily="18" charset="0"/>
              </a:rPr>
              <a:t>	</a:t>
            </a:r>
          </a:p>
          <a:p>
            <a:pPr marL="342900" indent="-342900" fontAlgn="auto">
              <a:spcBef>
                <a:spcPct val="20000"/>
              </a:spcBef>
              <a:spcAft>
                <a:spcPts val="0"/>
              </a:spcAft>
              <a:defRPr/>
            </a:pPr>
            <a:endParaRPr lang="en-US" sz="2400" b="1" i="1" dirty="0">
              <a:solidFill>
                <a:schemeClr val="accent1"/>
              </a:solidFill>
              <a:effectLst>
                <a:outerShdw blurRad="38100" dist="38100" dir="2700000" algn="tl">
                  <a:srgbClr val="000000"/>
                </a:outerShdw>
              </a:effectLst>
              <a:latin typeface="Bookman Old Style" pitchFamily="18" charset="0"/>
            </a:endParaRPr>
          </a:p>
        </p:txBody>
      </p:sp>
      <p:grpSp>
        <p:nvGrpSpPr>
          <p:cNvPr id="31747" name="Group 9"/>
          <p:cNvGrpSpPr>
            <a:grpSpLocks/>
          </p:cNvGrpSpPr>
          <p:nvPr/>
        </p:nvGrpSpPr>
        <p:grpSpPr bwMode="auto">
          <a:xfrm>
            <a:off x="4800600" y="3657600"/>
            <a:ext cx="3581400" cy="2647950"/>
            <a:chOff x="4648200" y="3352800"/>
            <a:chExt cx="4038600" cy="3028950"/>
          </a:xfrm>
        </p:grpSpPr>
        <p:sp>
          <p:nvSpPr>
            <p:cNvPr id="6" name="Rounded Rectangle 5"/>
            <p:cNvSpPr/>
            <p:nvPr/>
          </p:nvSpPr>
          <p:spPr>
            <a:xfrm>
              <a:off x="5867299" y="4723818"/>
              <a:ext cx="304327" cy="15253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7467702" y="4723818"/>
              <a:ext cx="304327" cy="15253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748" name="Group 12"/>
          <p:cNvGrpSpPr>
            <a:grpSpLocks/>
          </p:cNvGrpSpPr>
          <p:nvPr/>
        </p:nvGrpSpPr>
        <p:grpSpPr bwMode="auto">
          <a:xfrm>
            <a:off x="685800" y="3657600"/>
            <a:ext cx="3606800" cy="2705100"/>
            <a:chOff x="685800" y="3886200"/>
            <a:chExt cx="3606800" cy="2705100"/>
          </a:xfrm>
        </p:grpSpPr>
        <p:pic>
          <p:nvPicPr>
            <p:cNvPr id="31751" name="Picture 2"/>
            <p:cNvPicPr>
              <a:picLocks noChangeAspect="1" noChangeArrowheads="1"/>
            </p:cNvPicPr>
            <p:nvPr/>
          </p:nvPicPr>
          <p:blipFill>
            <a:blip r:embed="rId2" cstate="print"/>
            <a:srcRect/>
            <a:stretch>
              <a:fillRect/>
            </a:stretch>
          </p:blipFill>
          <p:spPr bwMode="auto">
            <a:xfrm>
              <a:off x="685800" y="3886200"/>
              <a:ext cx="3606800" cy="2705100"/>
            </a:xfrm>
            <a:prstGeom prst="rect">
              <a:avLst/>
            </a:prstGeom>
            <a:noFill/>
            <a:ln w="57150">
              <a:solidFill>
                <a:schemeClr val="tx1"/>
              </a:solidFill>
              <a:miter lim="800000"/>
              <a:headEnd/>
              <a:tailEnd/>
            </a:ln>
          </p:spPr>
        </p:pic>
        <p:sp>
          <p:nvSpPr>
            <p:cNvPr id="11" name="Oval 10"/>
            <p:cNvSpPr/>
            <p:nvPr/>
          </p:nvSpPr>
          <p:spPr>
            <a:xfrm>
              <a:off x="1600200" y="5105400"/>
              <a:ext cx="1524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838200" y="5105400"/>
              <a:ext cx="1524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749" name="TextBox 13"/>
          <p:cNvSpPr txBox="1">
            <a:spLocks noChangeArrowheads="1"/>
          </p:cNvSpPr>
          <p:nvPr/>
        </p:nvSpPr>
        <p:spPr bwMode="auto">
          <a:xfrm>
            <a:off x="533400" y="6411913"/>
            <a:ext cx="10668000" cy="339725"/>
          </a:xfrm>
          <a:prstGeom prst="rect">
            <a:avLst/>
          </a:prstGeom>
          <a:noFill/>
          <a:ln w="9525">
            <a:noFill/>
            <a:miter lim="800000"/>
            <a:headEnd/>
            <a:tailEnd/>
          </a:ln>
        </p:spPr>
        <p:txBody>
          <a:bodyPr>
            <a:spAutoFit/>
          </a:bodyPr>
          <a:lstStyle/>
          <a:p>
            <a:r>
              <a:rPr lang="en-US" sz="1600">
                <a:latin typeface="Garamond" pitchFamily="18" charset="0"/>
              </a:rPr>
              <a:t>Source:   OSHA Standards 2005 subpart J-0</a:t>
            </a:r>
          </a:p>
        </p:txBody>
      </p:sp>
      <p:pic>
        <p:nvPicPr>
          <p:cNvPr id="31750" name="Picture 5" descr="n522241341_391021_7405[1]"/>
          <p:cNvPicPr>
            <a:picLocks noGrp="1" noChangeAspect="1" noChangeArrowheads="1"/>
          </p:cNvPicPr>
          <p:nvPr>
            <p:ph sz="half" idx="4294967295"/>
          </p:nvPr>
        </p:nvPicPr>
        <p:blipFill>
          <a:blip r:embed="rId3" cstate="print"/>
          <a:srcRect/>
          <a:stretch>
            <a:fillRect/>
          </a:stretch>
        </p:blipFill>
        <p:spPr>
          <a:xfrm>
            <a:off x="2147483647" y="2147483647"/>
            <a:ext cx="2147482688" cy="2147482688"/>
          </a:xfrm>
          <a:ln w="57150">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4" name="Rectangle 3"/>
          <p:cNvSpPr txBox="1">
            <a:spLocks noChangeArrowheads="1"/>
          </p:cNvSpPr>
          <p:nvPr/>
        </p:nvSpPr>
        <p:spPr>
          <a:xfrm>
            <a:off x="533400" y="838200"/>
            <a:ext cx="7772400" cy="3733800"/>
          </a:xfrm>
          <a:prstGeom prst="rect">
            <a:avLst/>
          </a:prstGeom>
        </p:spPr>
        <p:txBody>
          <a:bodyPr>
            <a:normAutofit lnSpcReduction="10000"/>
          </a:bodyPr>
          <a:lstStyle/>
          <a:p>
            <a:pPr marL="342900" indent="-342900" fontAlgn="auto">
              <a:spcBef>
                <a:spcPct val="20000"/>
              </a:spcBef>
              <a:spcAft>
                <a:spcPts val="0"/>
              </a:spcAft>
              <a:defRPr/>
            </a:pPr>
            <a:r>
              <a:rPr lang="en-US" sz="2400" dirty="0">
                <a:solidFill>
                  <a:schemeClr val="accent1"/>
                </a:solidFill>
                <a:effectLst>
                  <a:outerShdw blurRad="38100" dist="38100" dir="2700000" algn="tl">
                    <a:srgbClr val="000000"/>
                  </a:outerShdw>
                </a:effectLst>
                <a:latin typeface="Bookman Old Style" pitchFamily="18" charset="0"/>
              </a:rPr>
              <a:t>1926.601 Motor Vehicles (b)</a:t>
            </a:r>
          </a:p>
          <a:p>
            <a:pPr marL="342900" indent="-342900" fontAlgn="auto">
              <a:spcBef>
                <a:spcPts val="0"/>
              </a:spcBef>
              <a:spcAft>
                <a:spcPts val="0"/>
              </a:spcAft>
              <a:buFont typeface="+mj-lt"/>
              <a:buAutoNum type="arabicParenR" startAt="3"/>
              <a:defRPr/>
            </a:pPr>
            <a:r>
              <a:rPr lang="en-US" sz="2000" dirty="0">
                <a:solidFill>
                  <a:schemeClr val="accent4">
                    <a:lumMod val="60000"/>
                    <a:lumOff val="40000"/>
                  </a:schemeClr>
                </a:solidFill>
                <a:latin typeface="Bookman Old Style" pitchFamily="18" charset="0"/>
              </a:rPr>
              <a:t>All vehicles must be equipped with operable audible warning device at the operator’s station.</a:t>
            </a:r>
          </a:p>
          <a:p>
            <a:pPr marL="342900" indent="-342900" fontAlgn="auto">
              <a:spcBef>
                <a:spcPts val="0"/>
              </a:spcBef>
              <a:spcAft>
                <a:spcPts val="0"/>
              </a:spcAft>
              <a:buFont typeface="+mj-lt"/>
              <a:buAutoNum type="arabicParenR" startAt="3"/>
              <a:defRPr/>
            </a:pPr>
            <a:r>
              <a:rPr lang="en-US" sz="2000" dirty="0">
                <a:solidFill>
                  <a:schemeClr val="accent4">
                    <a:lumMod val="60000"/>
                    <a:lumOff val="40000"/>
                  </a:schemeClr>
                </a:solidFill>
                <a:latin typeface="Bookman Old Style" pitchFamily="18" charset="0"/>
              </a:rPr>
              <a:t>If vehicle has no rear view than it needs a spotter or an audible signal when backing up.</a:t>
            </a:r>
          </a:p>
          <a:p>
            <a:pPr fontAlgn="auto">
              <a:spcBef>
                <a:spcPts val="0"/>
              </a:spcBef>
              <a:spcAft>
                <a:spcPts val="0"/>
              </a:spcAft>
              <a:defRPr/>
            </a:pPr>
            <a:r>
              <a:rPr lang="en-US" dirty="0">
                <a:latin typeface="+mn-lt"/>
              </a:rPr>
              <a:t> </a:t>
            </a:r>
          </a:p>
          <a:p>
            <a:pPr fontAlgn="auto">
              <a:spcBef>
                <a:spcPts val="0"/>
              </a:spcBef>
              <a:spcAft>
                <a:spcPts val="0"/>
              </a:spcAft>
              <a:defRPr/>
            </a:pPr>
            <a:r>
              <a:rPr lang="en-US" dirty="0">
                <a:latin typeface="+mn-lt"/>
              </a:rPr>
              <a:t> </a:t>
            </a:r>
          </a:p>
          <a:p>
            <a:pPr marL="341313" lvl="1" indent="-341313" fontAlgn="auto">
              <a:spcBef>
                <a:spcPct val="20000"/>
              </a:spcBef>
              <a:spcAft>
                <a:spcPts val="0"/>
              </a:spcAft>
              <a:buFont typeface="Arial" pitchFamily="34" charset="0"/>
              <a:buChar char="•"/>
              <a:defRPr/>
            </a:pPr>
            <a:endParaRPr lang="en-US" sz="2400" dirty="0">
              <a:solidFill>
                <a:schemeClr val="accent1"/>
              </a:solidFill>
              <a:effectLst>
                <a:outerShdw blurRad="38100" dist="38100" dir="2700000" algn="tl">
                  <a:srgbClr val="000000"/>
                </a:outerShdw>
              </a:effectLst>
              <a:latin typeface="Bookman Old Style" pitchFamily="18" charset="0"/>
            </a:endParaRPr>
          </a:p>
          <a:p>
            <a:pPr marL="341313" lvl="1" indent="-341313" fontAlgn="auto">
              <a:spcBef>
                <a:spcPct val="20000"/>
              </a:spcBef>
              <a:spcAft>
                <a:spcPts val="0"/>
              </a:spcAft>
              <a:defRPr/>
            </a:pPr>
            <a:endParaRPr lang="en-US" sz="2400" dirty="0">
              <a:solidFill>
                <a:schemeClr val="accent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defRPr/>
            </a:pPr>
            <a:endParaRPr lang="en-US" sz="2400" b="1" i="1" dirty="0">
              <a:solidFill>
                <a:schemeClr val="accent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defRPr/>
            </a:pPr>
            <a:r>
              <a:rPr lang="en-US" sz="2400" b="1" i="1" dirty="0">
                <a:solidFill>
                  <a:schemeClr val="accent1"/>
                </a:solidFill>
                <a:effectLst>
                  <a:outerShdw blurRad="38100" dist="38100" dir="2700000" algn="tl">
                    <a:srgbClr val="000000"/>
                  </a:outerShdw>
                </a:effectLst>
                <a:latin typeface="Bookman Old Style" pitchFamily="18" charset="0"/>
              </a:rPr>
              <a:t>	</a:t>
            </a:r>
          </a:p>
          <a:p>
            <a:pPr marL="342900" indent="-342900" fontAlgn="auto">
              <a:spcBef>
                <a:spcPct val="20000"/>
              </a:spcBef>
              <a:spcAft>
                <a:spcPts val="0"/>
              </a:spcAft>
              <a:defRPr/>
            </a:pPr>
            <a:endParaRPr lang="en-US" sz="2400" b="1" i="1" dirty="0">
              <a:solidFill>
                <a:schemeClr val="accent1"/>
              </a:solidFill>
              <a:effectLst>
                <a:outerShdw blurRad="38100" dist="38100" dir="2700000" algn="tl">
                  <a:srgbClr val="000000"/>
                </a:outerShdw>
              </a:effectLst>
              <a:latin typeface="Bookman Old Style" pitchFamily="18" charset="0"/>
            </a:endParaRPr>
          </a:p>
        </p:txBody>
      </p:sp>
      <p:pic>
        <p:nvPicPr>
          <p:cNvPr id="32771" name="Picture 24" descr="C:\Documents and Settings\Brittany Giel\Local Settings\Temporary Internet Files\Content.IE5\ETULMTGN\MCj03331340000[1].wmf"/>
          <p:cNvPicPr>
            <a:picLocks noChangeAspect="1" noChangeArrowheads="1"/>
          </p:cNvPicPr>
          <p:nvPr/>
        </p:nvPicPr>
        <p:blipFill>
          <a:blip r:embed="rId3" cstate="print"/>
          <a:srcRect/>
          <a:stretch>
            <a:fillRect/>
          </a:stretch>
        </p:blipFill>
        <p:spPr bwMode="auto">
          <a:xfrm flipH="1">
            <a:off x="304800" y="4343400"/>
            <a:ext cx="4578350" cy="1981200"/>
          </a:xfrm>
          <a:prstGeom prst="rect">
            <a:avLst/>
          </a:prstGeom>
          <a:noFill/>
          <a:ln w="9525">
            <a:noFill/>
            <a:miter lim="800000"/>
            <a:headEnd/>
            <a:tailEnd/>
          </a:ln>
        </p:spPr>
      </p:pic>
      <p:grpSp>
        <p:nvGrpSpPr>
          <p:cNvPr id="32772" name="Group 40"/>
          <p:cNvGrpSpPr>
            <a:grpSpLocks/>
          </p:cNvGrpSpPr>
          <p:nvPr/>
        </p:nvGrpSpPr>
        <p:grpSpPr bwMode="auto">
          <a:xfrm>
            <a:off x="1905000" y="3581400"/>
            <a:ext cx="711200" cy="800100"/>
            <a:chOff x="1861457" y="3962401"/>
            <a:chExt cx="304800" cy="504286"/>
          </a:xfrm>
        </p:grpSpPr>
        <p:sp>
          <p:nvSpPr>
            <p:cNvPr id="32782" name="Line 11"/>
            <p:cNvSpPr>
              <a:spLocks noChangeShapeType="1"/>
            </p:cNvSpPr>
            <p:nvPr/>
          </p:nvSpPr>
          <p:spPr bwMode="auto">
            <a:xfrm>
              <a:off x="1894114" y="4058529"/>
              <a:ext cx="0" cy="408158"/>
            </a:xfrm>
            <a:prstGeom prst="line">
              <a:avLst/>
            </a:prstGeom>
            <a:noFill/>
            <a:ln w="38100">
              <a:solidFill>
                <a:schemeClr val="tx1"/>
              </a:solidFill>
              <a:round/>
              <a:headEnd/>
              <a:tailEnd/>
            </a:ln>
          </p:spPr>
          <p:txBody>
            <a:bodyPr/>
            <a:lstStyle/>
            <a:p>
              <a:endParaRPr lang="en-US"/>
            </a:p>
          </p:txBody>
        </p:sp>
      </p:grpSp>
      <p:pic>
        <p:nvPicPr>
          <p:cNvPr id="32773" name="Picture 25" descr="C:\Documents and Settings\Brittany Giel\Local Settings\Temporary Internet Files\Content.IE5\ETULMTGN\MCj02416410000[1].wmf"/>
          <p:cNvPicPr>
            <a:picLocks noChangeAspect="1" noChangeArrowheads="1"/>
          </p:cNvPicPr>
          <p:nvPr/>
        </p:nvPicPr>
        <p:blipFill>
          <a:blip r:embed="rId4" cstate="print"/>
          <a:srcRect/>
          <a:stretch>
            <a:fillRect/>
          </a:stretch>
        </p:blipFill>
        <p:spPr bwMode="auto">
          <a:xfrm>
            <a:off x="5410200" y="4572000"/>
            <a:ext cx="2005013" cy="1630363"/>
          </a:xfrm>
          <a:prstGeom prst="rect">
            <a:avLst/>
          </a:prstGeom>
          <a:noFill/>
          <a:ln w="9525">
            <a:noFill/>
            <a:miter lim="800000"/>
            <a:headEnd/>
            <a:tailEnd/>
          </a:ln>
        </p:spPr>
      </p:pic>
      <p:sp>
        <p:nvSpPr>
          <p:cNvPr id="42" name="Striped Right Arrow 41"/>
          <p:cNvSpPr/>
          <p:nvPr/>
        </p:nvSpPr>
        <p:spPr>
          <a:xfrm>
            <a:off x="3962400" y="3429000"/>
            <a:ext cx="2514600" cy="685800"/>
          </a:xfrm>
          <a:prstGeom prst="stripedRightArrow">
            <a:avLst/>
          </a:prstGeom>
          <a:solidFill>
            <a:srgbClr val="C000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32775" name="TextBox 44"/>
          <p:cNvSpPr txBox="1">
            <a:spLocks noChangeArrowheads="1"/>
          </p:cNvSpPr>
          <p:nvPr/>
        </p:nvSpPr>
        <p:spPr bwMode="auto">
          <a:xfrm>
            <a:off x="4343400" y="4191000"/>
            <a:ext cx="762000" cy="461963"/>
          </a:xfrm>
          <a:prstGeom prst="rect">
            <a:avLst/>
          </a:prstGeom>
          <a:noFill/>
          <a:ln w="9525">
            <a:noFill/>
            <a:miter lim="800000"/>
            <a:headEnd/>
            <a:tailEnd/>
          </a:ln>
        </p:spPr>
        <p:txBody>
          <a:bodyPr>
            <a:spAutoFit/>
          </a:bodyPr>
          <a:lstStyle/>
          <a:p>
            <a:r>
              <a:rPr lang="en-US" sz="2400">
                <a:latin typeface="Calibri" pitchFamily="34" charset="0"/>
              </a:rPr>
              <a:t>OR</a:t>
            </a:r>
          </a:p>
        </p:txBody>
      </p:sp>
      <p:sp>
        <p:nvSpPr>
          <p:cNvPr id="32776" name="TextBox 14"/>
          <p:cNvSpPr txBox="1">
            <a:spLocks noChangeArrowheads="1"/>
          </p:cNvSpPr>
          <p:nvPr/>
        </p:nvSpPr>
        <p:spPr bwMode="auto">
          <a:xfrm>
            <a:off x="304800" y="6335713"/>
            <a:ext cx="10668000" cy="339725"/>
          </a:xfrm>
          <a:prstGeom prst="rect">
            <a:avLst/>
          </a:prstGeom>
          <a:noFill/>
          <a:ln w="9525">
            <a:noFill/>
            <a:miter lim="800000"/>
            <a:headEnd/>
            <a:tailEnd/>
          </a:ln>
        </p:spPr>
        <p:txBody>
          <a:bodyPr>
            <a:spAutoFit/>
          </a:bodyPr>
          <a:lstStyle/>
          <a:p>
            <a:r>
              <a:rPr lang="en-US" sz="1600">
                <a:latin typeface="Garamond" pitchFamily="18" charset="0"/>
              </a:rPr>
              <a:t>Source:   OSHA Standards 2005 subpart J-0</a:t>
            </a:r>
          </a:p>
        </p:txBody>
      </p:sp>
      <p:sp>
        <p:nvSpPr>
          <p:cNvPr id="16" name="Oval Callout 15"/>
          <p:cNvSpPr/>
          <p:nvPr/>
        </p:nvSpPr>
        <p:spPr>
          <a:xfrm>
            <a:off x="2209800" y="2971800"/>
            <a:ext cx="1524000" cy="685800"/>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8" name="TextBox 16"/>
          <p:cNvSpPr txBox="1">
            <a:spLocks noChangeArrowheads="1"/>
          </p:cNvSpPr>
          <p:nvPr/>
        </p:nvSpPr>
        <p:spPr bwMode="auto">
          <a:xfrm>
            <a:off x="2362200" y="3124200"/>
            <a:ext cx="1524000" cy="369888"/>
          </a:xfrm>
          <a:prstGeom prst="rect">
            <a:avLst/>
          </a:prstGeom>
          <a:noFill/>
          <a:ln w="9525">
            <a:noFill/>
            <a:miter lim="800000"/>
            <a:headEnd/>
            <a:tailEnd/>
          </a:ln>
        </p:spPr>
        <p:txBody>
          <a:bodyPr>
            <a:spAutoFit/>
          </a:bodyPr>
          <a:lstStyle/>
          <a:p>
            <a:r>
              <a:rPr lang="en-US" b="1">
                <a:solidFill>
                  <a:schemeClr val="bg1"/>
                </a:solidFill>
                <a:latin typeface="Calibri" pitchFamily="34" charset="0"/>
              </a:rPr>
              <a:t>BEEP…BEEP</a:t>
            </a:r>
          </a:p>
        </p:txBody>
      </p:sp>
      <p:sp>
        <p:nvSpPr>
          <p:cNvPr id="18" name="Oval Callout 17"/>
          <p:cNvSpPr/>
          <p:nvPr/>
        </p:nvSpPr>
        <p:spPr>
          <a:xfrm>
            <a:off x="6629400" y="3886200"/>
            <a:ext cx="1524000" cy="685800"/>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80" name="TextBox 18"/>
          <p:cNvSpPr txBox="1">
            <a:spLocks noChangeArrowheads="1"/>
          </p:cNvSpPr>
          <p:nvPr/>
        </p:nvSpPr>
        <p:spPr bwMode="auto">
          <a:xfrm>
            <a:off x="6705600" y="4038600"/>
            <a:ext cx="1524000" cy="369888"/>
          </a:xfrm>
          <a:prstGeom prst="rect">
            <a:avLst/>
          </a:prstGeom>
          <a:noFill/>
          <a:ln w="9525">
            <a:noFill/>
            <a:miter lim="800000"/>
            <a:headEnd/>
            <a:tailEnd/>
          </a:ln>
        </p:spPr>
        <p:txBody>
          <a:bodyPr>
            <a:spAutoFit/>
          </a:bodyPr>
          <a:lstStyle/>
          <a:p>
            <a:r>
              <a:rPr lang="en-US" b="1">
                <a:solidFill>
                  <a:schemeClr val="bg1"/>
                </a:solidFill>
                <a:latin typeface="Calibri" pitchFamily="34" charset="0"/>
              </a:rPr>
              <a:t>WATCH OUT!</a:t>
            </a:r>
          </a:p>
        </p:txBody>
      </p:sp>
      <p:pic>
        <p:nvPicPr>
          <p:cNvPr id="32781" name="Picture 21">
            <a:hlinkClick r:id="" action="ppaction://media"/>
          </p:cNvPr>
          <p:cNvPicPr>
            <a:picLocks noGrp="1" noRot="1" noChangeAspect="1" noChangeArrowheads="1"/>
          </p:cNvPicPr>
          <p:nvPr>
            <p:ph sz="quarter" idx="4294967295"/>
            <a:wavAudioFile r:embed="rId1" name="ding.wav"/>
          </p:nvPr>
        </p:nvPicPr>
        <p:blipFill>
          <a:blip r:embed="rId5" cstate="print"/>
          <a:srcRect/>
          <a:stretch>
            <a:fillRect/>
          </a:stretch>
        </p:blipFill>
        <p:spPr>
          <a:xfrm>
            <a:off x="2147483647" y="2147483647"/>
            <a:ext cx="1129030000" cy="7671117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15" name="Rectangle 3"/>
          <p:cNvSpPr txBox="1">
            <a:spLocks noChangeArrowheads="1"/>
          </p:cNvSpPr>
          <p:nvPr/>
        </p:nvSpPr>
        <p:spPr>
          <a:xfrm>
            <a:off x="323850" y="990600"/>
            <a:ext cx="9048750" cy="1900238"/>
          </a:xfrm>
          <a:prstGeom prst="rect">
            <a:avLst/>
          </a:prstGeom>
        </p:spPr>
        <p:txBody>
          <a:bodyPr>
            <a:normAutofit fontScale="92500"/>
          </a:bodyPr>
          <a:lstStyle/>
          <a:p>
            <a:pPr marL="342900" indent="-342900" fontAlgn="auto">
              <a:spcBef>
                <a:spcPct val="20000"/>
              </a:spcBef>
              <a:spcAft>
                <a:spcPts val="0"/>
              </a:spcAft>
              <a:defRPr/>
            </a:pPr>
            <a:r>
              <a:rPr lang="en-US" sz="2800" dirty="0">
                <a:solidFill>
                  <a:schemeClr val="accent1"/>
                </a:solidFill>
                <a:effectLst>
                  <a:outerShdw blurRad="38100" dist="38100" dir="2700000" algn="tl">
                    <a:srgbClr val="000000"/>
                  </a:outerShdw>
                </a:effectLst>
                <a:latin typeface="Bookman Old Style" pitchFamily="18" charset="0"/>
              </a:rPr>
              <a:t>1926.601 Motor Vehicles (b)</a:t>
            </a:r>
          </a:p>
          <a:p>
            <a:pPr marL="914400" indent="-450850" fontAlgn="auto">
              <a:spcBef>
                <a:spcPts val="0"/>
              </a:spcBef>
              <a:spcAft>
                <a:spcPts val="0"/>
              </a:spcAft>
              <a:buFont typeface="+mj-lt"/>
              <a:buAutoNum type="arabicParenR" startAt="5"/>
              <a:defRPr/>
            </a:pPr>
            <a:r>
              <a:rPr lang="en-US" sz="2400" dirty="0">
                <a:solidFill>
                  <a:schemeClr val="accent4">
                    <a:lumMod val="60000"/>
                    <a:lumOff val="40000"/>
                  </a:schemeClr>
                </a:solidFill>
                <a:latin typeface="Bookman Old Style" pitchFamily="18" charset="0"/>
              </a:rPr>
              <a:t>All vehicles with cabs must have a windshield &amp; wipers.  </a:t>
            </a:r>
          </a:p>
          <a:p>
            <a:pPr marL="1377950" lvl="2" indent="-463550" fontAlgn="auto">
              <a:spcBef>
                <a:spcPts val="0"/>
              </a:spcBef>
              <a:spcAft>
                <a:spcPts val="0"/>
              </a:spcAft>
              <a:buFont typeface="Arial" pitchFamily="34" charset="0"/>
              <a:buChar char="•"/>
              <a:defRPr/>
            </a:pPr>
            <a:r>
              <a:rPr lang="en-US" sz="2400" dirty="0">
                <a:solidFill>
                  <a:schemeClr val="accent4">
                    <a:lumMod val="60000"/>
                    <a:lumOff val="40000"/>
                  </a:schemeClr>
                </a:solidFill>
                <a:latin typeface="Bookman Old Style" pitchFamily="18" charset="0"/>
              </a:rPr>
              <a:t>Broken glass must be replaced.</a:t>
            </a:r>
          </a:p>
          <a:p>
            <a:pPr marL="342900" indent="-342900" fontAlgn="auto">
              <a:spcBef>
                <a:spcPct val="20000"/>
              </a:spcBef>
              <a:spcAft>
                <a:spcPts val="0"/>
              </a:spcAft>
              <a:buFont typeface="Arial" pitchFamily="34" charset="0"/>
              <a:buChar char="•"/>
              <a:defRPr/>
            </a:pPr>
            <a:r>
              <a:rPr lang="en-US" sz="2400" dirty="0">
                <a:solidFill>
                  <a:schemeClr val="accent4">
                    <a:lumMod val="60000"/>
                    <a:lumOff val="40000"/>
                  </a:schemeClr>
                </a:solidFill>
                <a:effectLst>
                  <a:outerShdw blurRad="38100" dist="38100" dir="2700000" algn="tl">
                    <a:srgbClr val="000000"/>
                  </a:outerShdw>
                </a:effectLst>
                <a:latin typeface="Bookman Old Style" pitchFamily="18" charset="0"/>
              </a:rPr>
              <a:t>Defogging and defrosting devices are also required to ensure adequate visibility.</a:t>
            </a:r>
          </a:p>
          <a:p>
            <a:pPr marL="342900" indent="-342900" fontAlgn="auto">
              <a:spcBef>
                <a:spcPct val="20000"/>
              </a:spcBef>
              <a:spcAft>
                <a:spcPts val="0"/>
              </a:spcAft>
              <a:defRPr/>
            </a:pPr>
            <a:endParaRPr lang="en-US" sz="2800" dirty="0">
              <a:solidFill>
                <a:schemeClr val="bg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buFont typeface="Arial" pitchFamily="34" charset="0"/>
              <a:buChar char="•"/>
              <a:defRPr/>
            </a:pPr>
            <a:endParaRPr lang="en-US" sz="2800" dirty="0">
              <a:solidFill>
                <a:schemeClr val="accent1"/>
              </a:solidFill>
              <a:latin typeface="Bookman Old Style" pitchFamily="18" charset="0"/>
            </a:endParaRPr>
          </a:p>
          <a:p>
            <a:pPr marL="742950" lvl="1" indent="-285750" fontAlgn="auto">
              <a:spcBef>
                <a:spcPct val="20000"/>
              </a:spcBef>
              <a:spcAft>
                <a:spcPts val="0"/>
              </a:spcAft>
              <a:defRPr/>
            </a:pPr>
            <a:endParaRPr lang="en-US" sz="2400" dirty="0">
              <a:solidFill>
                <a:schemeClr val="accent4">
                  <a:lumMod val="60000"/>
                  <a:lumOff val="40000"/>
                </a:schemeClr>
              </a:solidFill>
              <a:latin typeface="Bookman Old Style" pitchFamily="18" charset="0"/>
            </a:endParaRPr>
          </a:p>
        </p:txBody>
      </p:sp>
      <p:pic>
        <p:nvPicPr>
          <p:cNvPr id="33795" name="Picture 3" descr="C:\Documents and Settings\Brittany Giel\Local Settings\Temporary Internet Files\Content.IE5\8HUZO52B\MCIN00499_0000[1].wmf"/>
          <p:cNvPicPr>
            <a:picLocks noChangeAspect="1" noChangeArrowheads="1"/>
          </p:cNvPicPr>
          <p:nvPr/>
        </p:nvPicPr>
        <p:blipFill>
          <a:blip r:embed="rId3" cstate="print"/>
          <a:srcRect/>
          <a:stretch>
            <a:fillRect/>
          </a:stretch>
        </p:blipFill>
        <p:spPr bwMode="auto">
          <a:xfrm>
            <a:off x="1371600" y="2819400"/>
            <a:ext cx="6661150" cy="3484563"/>
          </a:xfrm>
          <a:prstGeom prst="rect">
            <a:avLst/>
          </a:prstGeom>
          <a:noFill/>
          <a:ln w="9525">
            <a:noFill/>
            <a:miter lim="800000"/>
            <a:headEnd/>
            <a:tailEnd/>
          </a:ln>
        </p:spPr>
      </p:pic>
      <p:grpSp>
        <p:nvGrpSpPr>
          <p:cNvPr id="24" name="Group 23"/>
          <p:cNvGrpSpPr/>
          <p:nvPr/>
        </p:nvGrpSpPr>
        <p:grpSpPr>
          <a:xfrm>
            <a:off x="3429000" y="3200400"/>
            <a:ext cx="1143000" cy="703262"/>
            <a:chOff x="4457700" y="3198813"/>
            <a:chExt cx="1914525" cy="1238250"/>
          </a:xfrm>
          <a:solidFill>
            <a:schemeClr val="tx1"/>
          </a:solidFill>
        </p:grpSpPr>
        <p:sp>
          <p:nvSpPr>
            <p:cNvPr id="18" name="Freeform 28"/>
            <p:cNvSpPr>
              <a:spLocks/>
            </p:cNvSpPr>
            <p:nvPr/>
          </p:nvSpPr>
          <p:spPr bwMode="auto">
            <a:xfrm>
              <a:off x="4457700" y="3276600"/>
              <a:ext cx="901700" cy="673100"/>
            </a:xfrm>
            <a:custGeom>
              <a:avLst/>
              <a:gdLst>
                <a:gd name="T0" fmla="*/ 0 w 568"/>
                <a:gd name="T1" fmla="*/ 0 h 424"/>
                <a:gd name="T2" fmla="*/ 88 w 568"/>
                <a:gd name="T3" fmla="*/ 48 h 424"/>
                <a:gd name="T4" fmla="*/ 192 w 568"/>
                <a:gd name="T5" fmla="*/ 96 h 424"/>
                <a:gd name="T6" fmla="*/ 280 w 568"/>
                <a:gd name="T7" fmla="*/ 136 h 424"/>
                <a:gd name="T8" fmla="*/ 360 w 568"/>
                <a:gd name="T9" fmla="*/ 192 h 424"/>
                <a:gd name="T10" fmla="*/ 480 w 568"/>
                <a:gd name="T11" fmla="*/ 248 h 424"/>
                <a:gd name="T12" fmla="*/ 560 w 568"/>
                <a:gd name="T13" fmla="*/ 424 h 424"/>
                <a:gd name="T14" fmla="*/ 0 60000 65536"/>
                <a:gd name="T15" fmla="*/ 0 60000 65536"/>
                <a:gd name="T16" fmla="*/ 0 60000 65536"/>
                <a:gd name="T17" fmla="*/ 0 60000 65536"/>
                <a:gd name="T18" fmla="*/ 0 60000 65536"/>
                <a:gd name="T19" fmla="*/ 0 60000 65536"/>
                <a:gd name="T20" fmla="*/ 0 60000 65536"/>
                <a:gd name="T21" fmla="*/ 0 w 568"/>
                <a:gd name="T22" fmla="*/ 0 h 424"/>
                <a:gd name="T23" fmla="*/ 568 w 568"/>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24">
                  <a:moveTo>
                    <a:pt x="0" y="0"/>
                  </a:moveTo>
                  <a:cubicBezTo>
                    <a:pt x="60" y="40"/>
                    <a:pt x="30" y="25"/>
                    <a:pt x="88" y="48"/>
                  </a:cubicBezTo>
                  <a:cubicBezTo>
                    <a:pt x="122" y="94"/>
                    <a:pt x="133" y="88"/>
                    <a:pt x="192" y="96"/>
                  </a:cubicBezTo>
                  <a:cubicBezTo>
                    <a:pt x="221" y="115"/>
                    <a:pt x="246" y="128"/>
                    <a:pt x="280" y="136"/>
                  </a:cubicBezTo>
                  <a:cubicBezTo>
                    <a:pt x="305" y="161"/>
                    <a:pt x="334" y="169"/>
                    <a:pt x="360" y="192"/>
                  </a:cubicBezTo>
                  <a:cubicBezTo>
                    <a:pt x="408" y="233"/>
                    <a:pt x="415" y="239"/>
                    <a:pt x="480" y="248"/>
                  </a:cubicBezTo>
                  <a:cubicBezTo>
                    <a:pt x="568" y="292"/>
                    <a:pt x="560" y="329"/>
                    <a:pt x="560" y="424"/>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sp>
          <p:nvSpPr>
            <p:cNvPr id="19" name="Freeform 29"/>
            <p:cNvSpPr>
              <a:spLocks/>
            </p:cNvSpPr>
            <p:nvPr/>
          </p:nvSpPr>
          <p:spPr bwMode="auto">
            <a:xfrm>
              <a:off x="5334000" y="3198813"/>
              <a:ext cx="469900" cy="763587"/>
            </a:xfrm>
            <a:custGeom>
              <a:avLst/>
              <a:gdLst>
                <a:gd name="T0" fmla="*/ 0 w 296"/>
                <a:gd name="T1" fmla="*/ 481 h 481"/>
                <a:gd name="T2" fmla="*/ 48 w 296"/>
                <a:gd name="T3" fmla="*/ 425 h 481"/>
                <a:gd name="T4" fmla="*/ 120 w 296"/>
                <a:gd name="T5" fmla="*/ 361 h 481"/>
                <a:gd name="T6" fmla="*/ 200 w 296"/>
                <a:gd name="T7" fmla="*/ 329 h 481"/>
                <a:gd name="T8" fmla="*/ 272 w 296"/>
                <a:gd name="T9" fmla="*/ 305 h 481"/>
                <a:gd name="T10" fmla="*/ 296 w 296"/>
                <a:gd name="T11" fmla="*/ 297 h 481"/>
                <a:gd name="T12" fmla="*/ 288 w 296"/>
                <a:gd name="T13" fmla="*/ 41 h 481"/>
                <a:gd name="T14" fmla="*/ 256 w 296"/>
                <a:gd name="T15" fmla="*/ 25 h 48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481"/>
                <a:gd name="T26" fmla="*/ 296 w 296"/>
                <a:gd name="T27" fmla="*/ 481 h 4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481">
                  <a:moveTo>
                    <a:pt x="0" y="481"/>
                  </a:moveTo>
                  <a:cubicBezTo>
                    <a:pt x="39" y="468"/>
                    <a:pt x="27" y="452"/>
                    <a:pt x="48" y="425"/>
                  </a:cubicBezTo>
                  <a:cubicBezTo>
                    <a:pt x="59" y="411"/>
                    <a:pt x="96" y="372"/>
                    <a:pt x="120" y="361"/>
                  </a:cubicBezTo>
                  <a:cubicBezTo>
                    <a:pt x="146" y="349"/>
                    <a:pt x="173" y="340"/>
                    <a:pt x="200" y="329"/>
                  </a:cubicBezTo>
                  <a:cubicBezTo>
                    <a:pt x="223" y="320"/>
                    <a:pt x="248" y="313"/>
                    <a:pt x="272" y="305"/>
                  </a:cubicBezTo>
                  <a:cubicBezTo>
                    <a:pt x="280" y="302"/>
                    <a:pt x="296" y="297"/>
                    <a:pt x="296" y="297"/>
                  </a:cubicBezTo>
                  <a:cubicBezTo>
                    <a:pt x="293" y="212"/>
                    <a:pt x="295" y="126"/>
                    <a:pt x="288" y="41"/>
                  </a:cubicBezTo>
                  <a:cubicBezTo>
                    <a:pt x="284" y="0"/>
                    <a:pt x="242" y="25"/>
                    <a:pt x="256" y="25"/>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sp>
          <p:nvSpPr>
            <p:cNvPr id="20" name="Freeform 31"/>
            <p:cNvSpPr>
              <a:spLocks/>
            </p:cNvSpPr>
            <p:nvPr/>
          </p:nvSpPr>
          <p:spPr bwMode="auto">
            <a:xfrm>
              <a:off x="4673600" y="3949700"/>
              <a:ext cx="685800" cy="165100"/>
            </a:xfrm>
            <a:custGeom>
              <a:avLst/>
              <a:gdLst>
                <a:gd name="T0" fmla="*/ 432 w 432"/>
                <a:gd name="T1" fmla="*/ 8 h 104"/>
                <a:gd name="T2" fmla="*/ 240 w 432"/>
                <a:gd name="T3" fmla="*/ 16 h 104"/>
                <a:gd name="T4" fmla="*/ 120 w 432"/>
                <a:gd name="T5" fmla="*/ 72 h 104"/>
                <a:gd name="T6" fmla="*/ 96 w 432"/>
                <a:gd name="T7" fmla="*/ 88 h 104"/>
                <a:gd name="T8" fmla="*/ 48 w 432"/>
                <a:gd name="T9" fmla="*/ 104 h 104"/>
                <a:gd name="T10" fmla="*/ 0 w 432"/>
                <a:gd name="T11" fmla="*/ 96 h 104"/>
                <a:gd name="T12" fmla="*/ 0 60000 65536"/>
                <a:gd name="T13" fmla="*/ 0 60000 65536"/>
                <a:gd name="T14" fmla="*/ 0 60000 65536"/>
                <a:gd name="T15" fmla="*/ 0 60000 65536"/>
                <a:gd name="T16" fmla="*/ 0 60000 65536"/>
                <a:gd name="T17" fmla="*/ 0 60000 65536"/>
                <a:gd name="T18" fmla="*/ 0 w 432"/>
                <a:gd name="T19" fmla="*/ 0 h 104"/>
                <a:gd name="T20" fmla="*/ 432 w 432"/>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432" h="104">
                  <a:moveTo>
                    <a:pt x="432" y="8"/>
                  </a:moveTo>
                  <a:cubicBezTo>
                    <a:pt x="365" y="0"/>
                    <a:pt x="306" y="3"/>
                    <a:pt x="240" y="16"/>
                  </a:cubicBezTo>
                  <a:cubicBezTo>
                    <a:pt x="206" y="50"/>
                    <a:pt x="164" y="57"/>
                    <a:pt x="120" y="72"/>
                  </a:cubicBezTo>
                  <a:cubicBezTo>
                    <a:pt x="111" y="75"/>
                    <a:pt x="105" y="84"/>
                    <a:pt x="96" y="88"/>
                  </a:cubicBezTo>
                  <a:cubicBezTo>
                    <a:pt x="81" y="95"/>
                    <a:pt x="48" y="104"/>
                    <a:pt x="48" y="104"/>
                  </a:cubicBezTo>
                  <a:cubicBezTo>
                    <a:pt x="32" y="101"/>
                    <a:pt x="0" y="96"/>
                    <a:pt x="0" y="96"/>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sp>
          <p:nvSpPr>
            <p:cNvPr id="21" name="Freeform 32"/>
            <p:cNvSpPr>
              <a:spLocks/>
            </p:cNvSpPr>
            <p:nvPr/>
          </p:nvSpPr>
          <p:spPr bwMode="auto">
            <a:xfrm>
              <a:off x="5360988" y="3962400"/>
              <a:ext cx="1011237" cy="474663"/>
            </a:xfrm>
            <a:custGeom>
              <a:avLst/>
              <a:gdLst>
                <a:gd name="T0" fmla="*/ 7 w 239"/>
                <a:gd name="T1" fmla="*/ 0 h 208"/>
                <a:gd name="T2" fmla="*/ 79 w 239"/>
                <a:gd name="T3" fmla="*/ 152 h 208"/>
                <a:gd name="T4" fmla="*/ 183 w 239"/>
                <a:gd name="T5" fmla="*/ 168 h 208"/>
                <a:gd name="T6" fmla="*/ 215 w 239"/>
                <a:gd name="T7" fmla="*/ 192 h 208"/>
                <a:gd name="T8" fmla="*/ 239 w 239"/>
                <a:gd name="T9" fmla="*/ 208 h 208"/>
                <a:gd name="T10" fmla="*/ 0 60000 65536"/>
                <a:gd name="T11" fmla="*/ 0 60000 65536"/>
                <a:gd name="T12" fmla="*/ 0 60000 65536"/>
                <a:gd name="T13" fmla="*/ 0 60000 65536"/>
                <a:gd name="T14" fmla="*/ 0 60000 65536"/>
                <a:gd name="T15" fmla="*/ 0 w 239"/>
                <a:gd name="T16" fmla="*/ 0 h 208"/>
                <a:gd name="T17" fmla="*/ 239 w 239"/>
                <a:gd name="T18" fmla="*/ 208 h 208"/>
              </a:gdLst>
              <a:ahLst/>
              <a:cxnLst>
                <a:cxn ang="T10">
                  <a:pos x="T0" y="T1"/>
                </a:cxn>
                <a:cxn ang="T11">
                  <a:pos x="T2" y="T3"/>
                </a:cxn>
                <a:cxn ang="T12">
                  <a:pos x="T4" y="T5"/>
                </a:cxn>
                <a:cxn ang="T13">
                  <a:pos x="T6" y="T7"/>
                </a:cxn>
                <a:cxn ang="T14">
                  <a:pos x="T8" y="T9"/>
                </a:cxn>
              </a:cxnLst>
              <a:rect l="T15" t="T16" r="T17" b="T18"/>
              <a:pathLst>
                <a:path w="239" h="208">
                  <a:moveTo>
                    <a:pt x="7" y="0"/>
                  </a:moveTo>
                  <a:cubicBezTo>
                    <a:pt x="14" y="85"/>
                    <a:pt x="0" y="126"/>
                    <a:pt x="79" y="152"/>
                  </a:cubicBezTo>
                  <a:cubicBezTo>
                    <a:pt x="132" y="144"/>
                    <a:pt x="143" y="139"/>
                    <a:pt x="183" y="168"/>
                  </a:cubicBezTo>
                  <a:cubicBezTo>
                    <a:pt x="194" y="176"/>
                    <a:pt x="204" y="184"/>
                    <a:pt x="215" y="192"/>
                  </a:cubicBezTo>
                  <a:cubicBezTo>
                    <a:pt x="223" y="198"/>
                    <a:pt x="239" y="208"/>
                    <a:pt x="239" y="208"/>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sp>
          <p:nvSpPr>
            <p:cNvPr id="22" name="Freeform 33"/>
            <p:cNvSpPr>
              <a:spLocks/>
            </p:cNvSpPr>
            <p:nvPr/>
          </p:nvSpPr>
          <p:spPr bwMode="auto">
            <a:xfrm>
              <a:off x="5410200" y="3644900"/>
              <a:ext cx="962025" cy="368300"/>
            </a:xfrm>
            <a:custGeom>
              <a:avLst/>
              <a:gdLst>
                <a:gd name="T0" fmla="*/ 0 w 491"/>
                <a:gd name="T1" fmla="*/ 88 h 104"/>
                <a:gd name="T2" fmla="*/ 112 w 491"/>
                <a:gd name="T3" fmla="*/ 40 h 104"/>
                <a:gd name="T4" fmla="*/ 400 w 491"/>
                <a:gd name="T5" fmla="*/ 104 h 104"/>
                <a:gd name="T6" fmla="*/ 464 w 491"/>
                <a:gd name="T7" fmla="*/ 16 h 104"/>
                <a:gd name="T8" fmla="*/ 488 w 491"/>
                <a:gd name="T9" fmla="*/ 0 h 104"/>
                <a:gd name="T10" fmla="*/ 0 60000 65536"/>
                <a:gd name="T11" fmla="*/ 0 60000 65536"/>
                <a:gd name="T12" fmla="*/ 0 60000 65536"/>
                <a:gd name="T13" fmla="*/ 0 60000 65536"/>
                <a:gd name="T14" fmla="*/ 0 60000 65536"/>
                <a:gd name="T15" fmla="*/ 0 w 491"/>
                <a:gd name="T16" fmla="*/ 0 h 104"/>
                <a:gd name="T17" fmla="*/ 491 w 491"/>
                <a:gd name="T18" fmla="*/ 104 h 104"/>
              </a:gdLst>
              <a:ahLst/>
              <a:cxnLst>
                <a:cxn ang="T10">
                  <a:pos x="T0" y="T1"/>
                </a:cxn>
                <a:cxn ang="T11">
                  <a:pos x="T2" y="T3"/>
                </a:cxn>
                <a:cxn ang="T12">
                  <a:pos x="T4" y="T5"/>
                </a:cxn>
                <a:cxn ang="T13">
                  <a:pos x="T6" y="T7"/>
                </a:cxn>
                <a:cxn ang="T14">
                  <a:pos x="T8" y="T9"/>
                </a:cxn>
              </a:cxnLst>
              <a:rect l="T15" t="T16" r="T17" b="T18"/>
              <a:pathLst>
                <a:path w="491" h="104">
                  <a:moveTo>
                    <a:pt x="0" y="88"/>
                  </a:moveTo>
                  <a:cubicBezTo>
                    <a:pt x="42" y="77"/>
                    <a:pt x="70" y="51"/>
                    <a:pt x="112" y="40"/>
                  </a:cubicBezTo>
                  <a:cubicBezTo>
                    <a:pt x="445" y="52"/>
                    <a:pt x="261" y="11"/>
                    <a:pt x="400" y="104"/>
                  </a:cubicBezTo>
                  <a:cubicBezTo>
                    <a:pt x="414" y="83"/>
                    <a:pt x="456" y="19"/>
                    <a:pt x="464" y="16"/>
                  </a:cubicBezTo>
                  <a:cubicBezTo>
                    <a:pt x="491" y="7"/>
                    <a:pt x="488" y="16"/>
                    <a:pt x="488" y="0"/>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sp>
          <p:nvSpPr>
            <p:cNvPr id="23" name="Freeform 34"/>
            <p:cNvSpPr>
              <a:spLocks/>
            </p:cNvSpPr>
            <p:nvPr/>
          </p:nvSpPr>
          <p:spPr bwMode="auto">
            <a:xfrm>
              <a:off x="4932363" y="3975100"/>
              <a:ext cx="439737" cy="390525"/>
            </a:xfrm>
            <a:custGeom>
              <a:avLst/>
              <a:gdLst>
                <a:gd name="T0" fmla="*/ 152 w 152"/>
                <a:gd name="T1" fmla="*/ 0 h 136"/>
                <a:gd name="T2" fmla="*/ 136 w 152"/>
                <a:gd name="T3" fmla="*/ 24 h 136"/>
                <a:gd name="T4" fmla="*/ 88 w 152"/>
                <a:gd name="T5" fmla="*/ 40 h 136"/>
                <a:gd name="T6" fmla="*/ 56 w 152"/>
                <a:gd name="T7" fmla="*/ 64 h 136"/>
                <a:gd name="T8" fmla="*/ 8 w 152"/>
                <a:gd name="T9" fmla="*/ 112 h 136"/>
                <a:gd name="T10" fmla="*/ 0 w 152"/>
                <a:gd name="T11" fmla="*/ 136 h 136"/>
                <a:gd name="T12" fmla="*/ 0 60000 65536"/>
                <a:gd name="T13" fmla="*/ 0 60000 65536"/>
                <a:gd name="T14" fmla="*/ 0 60000 65536"/>
                <a:gd name="T15" fmla="*/ 0 60000 65536"/>
                <a:gd name="T16" fmla="*/ 0 60000 65536"/>
                <a:gd name="T17" fmla="*/ 0 60000 65536"/>
                <a:gd name="T18" fmla="*/ 0 w 152"/>
                <a:gd name="T19" fmla="*/ 0 h 136"/>
                <a:gd name="T20" fmla="*/ 152 w 15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52" h="136">
                  <a:moveTo>
                    <a:pt x="152" y="0"/>
                  </a:moveTo>
                  <a:cubicBezTo>
                    <a:pt x="147" y="8"/>
                    <a:pt x="144" y="19"/>
                    <a:pt x="136" y="24"/>
                  </a:cubicBezTo>
                  <a:cubicBezTo>
                    <a:pt x="122" y="33"/>
                    <a:pt x="88" y="40"/>
                    <a:pt x="88" y="40"/>
                  </a:cubicBezTo>
                  <a:cubicBezTo>
                    <a:pt x="77" y="48"/>
                    <a:pt x="66" y="55"/>
                    <a:pt x="56" y="64"/>
                  </a:cubicBezTo>
                  <a:cubicBezTo>
                    <a:pt x="39" y="79"/>
                    <a:pt x="8" y="112"/>
                    <a:pt x="8" y="112"/>
                  </a:cubicBezTo>
                  <a:cubicBezTo>
                    <a:pt x="5" y="120"/>
                    <a:pt x="0" y="136"/>
                    <a:pt x="0" y="136"/>
                  </a:cubicBezTo>
                </a:path>
              </a:pathLst>
            </a:custGeom>
            <a:grpFill/>
            <a:ln w="38100">
              <a:solidFill>
                <a:schemeClr val="bg1"/>
              </a:solidFill>
              <a:round/>
              <a:headEnd/>
              <a:tailEnd/>
            </a:ln>
          </p:spPr>
          <p:txBody>
            <a:bodyPr/>
            <a:lstStyle/>
            <a:p>
              <a:pPr fontAlgn="auto">
                <a:spcBef>
                  <a:spcPts val="0"/>
                </a:spcBef>
                <a:spcAft>
                  <a:spcPts val="0"/>
                </a:spcAft>
                <a:defRPr/>
              </a:pPr>
              <a:endParaRPr lang="en-US">
                <a:latin typeface="+mn-lt"/>
              </a:endParaRPr>
            </a:p>
          </p:txBody>
        </p:sp>
      </p:grpSp>
      <p:sp>
        <p:nvSpPr>
          <p:cNvPr id="25" name="&quot;No&quot; Symbol 24"/>
          <p:cNvSpPr/>
          <p:nvPr/>
        </p:nvSpPr>
        <p:spPr>
          <a:xfrm>
            <a:off x="3429000" y="3048000"/>
            <a:ext cx="1600200" cy="1066800"/>
          </a:xfrm>
          <a:prstGeom prst="noSmoking">
            <a:avLst>
              <a:gd name="adj" fmla="val 545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16" name="Straight Arrow Connector 15"/>
          <p:cNvCxnSpPr/>
          <p:nvPr/>
        </p:nvCxnSpPr>
        <p:spPr>
          <a:xfrm>
            <a:off x="1905000" y="3276600"/>
            <a:ext cx="1447800"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799" name="TextBox 25"/>
          <p:cNvSpPr txBox="1">
            <a:spLocks noChangeArrowheads="1"/>
          </p:cNvSpPr>
          <p:nvPr/>
        </p:nvSpPr>
        <p:spPr bwMode="auto">
          <a:xfrm>
            <a:off x="228600" y="3048000"/>
            <a:ext cx="2362200" cy="307975"/>
          </a:xfrm>
          <a:prstGeom prst="rect">
            <a:avLst/>
          </a:prstGeom>
          <a:noFill/>
          <a:ln w="9525">
            <a:noFill/>
            <a:miter lim="800000"/>
            <a:headEnd/>
            <a:tailEnd/>
          </a:ln>
        </p:spPr>
        <p:txBody>
          <a:bodyPr>
            <a:spAutoFit/>
          </a:bodyPr>
          <a:lstStyle/>
          <a:p>
            <a:r>
              <a:rPr lang="en-US" sz="1400">
                <a:latin typeface="Bookman Old Style" pitchFamily="18" charset="0"/>
              </a:rPr>
              <a:t> Req. Windshield wipers</a:t>
            </a:r>
          </a:p>
        </p:txBody>
      </p:sp>
      <p:sp>
        <p:nvSpPr>
          <p:cNvPr id="33800" name="TextBox 26"/>
          <p:cNvSpPr txBox="1">
            <a:spLocks noChangeArrowheads="1"/>
          </p:cNvSpPr>
          <p:nvPr/>
        </p:nvSpPr>
        <p:spPr bwMode="auto">
          <a:xfrm>
            <a:off x="304800" y="6335713"/>
            <a:ext cx="10668000" cy="336550"/>
          </a:xfrm>
          <a:prstGeom prst="rect">
            <a:avLst/>
          </a:prstGeom>
          <a:noFill/>
          <a:ln w="9525">
            <a:noFill/>
            <a:miter lim="800000"/>
            <a:headEnd/>
            <a:tailEnd/>
          </a:ln>
        </p:spPr>
        <p:txBody>
          <a:bodyPr>
            <a:spAutoFit/>
          </a:bodyPr>
          <a:lstStyle/>
          <a:p>
            <a:r>
              <a:rPr lang="en-US" sz="1600"/>
              <a:t>Source:   OSHA Standards 2005 subpart J-0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15" name="Rectangle 3"/>
          <p:cNvSpPr txBox="1">
            <a:spLocks noChangeArrowheads="1"/>
          </p:cNvSpPr>
          <p:nvPr/>
        </p:nvSpPr>
        <p:spPr>
          <a:xfrm>
            <a:off x="323850" y="990600"/>
            <a:ext cx="8435975" cy="1900238"/>
          </a:xfrm>
          <a:prstGeom prst="rect">
            <a:avLst/>
          </a:prstGeom>
        </p:spPr>
        <p:txBody>
          <a:bodyPr>
            <a:normAutofit fontScale="47500" lnSpcReduction="20000"/>
          </a:bodyPr>
          <a:lstStyle/>
          <a:p>
            <a:pPr marL="342900" indent="-342900" fontAlgn="auto">
              <a:spcBef>
                <a:spcPct val="20000"/>
              </a:spcBef>
              <a:spcAft>
                <a:spcPts val="0"/>
              </a:spcAft>
              <a:defRPr/>
            </a:pPr>
            <a:r>
              <a:rPr lang="en-US" sz="3400" dirty="0">
                <a:solidFill>
                  <a:schemeClr val="accent1"/>
                </a:solidFill>
                <a:effectLst>
                  <a:outerShdw blurRad="38100" dist="38100" dir="2700000" algn="tl">
                    <a:srgbClr val="000000"/>
                  </a:outerShdw>
                </a:effectLst>
                <a:latin typeface="Bookman Old Style" pitchFamily="18" charset="0"/>
              </a:rPr>
              <a:t>1926.601 Motor Vehicles (b)</a:t>
            </a:r>
            <a:endParaRPr lang="en-US" sz="2800" dirty="0">
              <a:solidFill>
                <a:schemeClr val="accent1"/>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defRPr/>
            </a:pPr>
            <a:r>
              <a:rPr lang="en-US" sz="3300" dirty="0">
                <a:solidFill>
                  <a:schemeClr val="accent4">
                    <a:lumMod val="60000"/>
                    <a:lumOff val="40000"/>
                  </a:schemeClr>
                </a:solidFill>
                <a:latin typeface="Bookman Old Style" pitchFamily="18" charset="0"/>
              </a:rPr>
              <a:t>(6)	</a:t>
            </a:r>
            <a:r>
              <a:rPr lang="en-US" sz="3300" dirty="0">
                <a:solidFill>
                  <a:schemeClr val="accent4">
                    <a:lumMod val="60000"/>
                    <a:lumOff val="40000"/>
                  </a:schemeClr>
                </a:solidFill>
                <a:effectLst>
                  <a:outerShdw blurRad="38100" dist="38100" dir="2700000" algn="tl">
                    <a:srgbClr val="000000"/>
                  </a:outerShdw>
                </a:effectLst>
                <a:latin typeface="Bookman Old Style" pitchFamily="18" charset="0"/>
              </a:rPr>
              <a:t>All trucks must be equipped with a </a:t>
            </a:r>
            <a:r>
              <a:rPr lang="en-US" sz="3300" b="1" i="1" dirty="0">
                <a:effectLst>
                  <a:outerShdw blurRad="38100" dist="38100" dir="2700000" algn="tl">
                    <a:srgbClr val="000000"/>
                  </a:outerShdw>
                </a:effectLst>
                <a:latin typeface="Bookman Old Style" pitchFamily="18" charset="0"/>
              </a:rPr>
              <a:t>cab shield</a:t>
            </a:r>
            <a:r>
              <a:rPr lang="en-US" sz="3300" dirty="0">
                <a:effectLst>
                  <a:outerShdw blurRad="38100" dist="38100" dir="2700000" algn="tl">
                    <a:srgbClr val="000000"/>
                  </a:outerShdw>
                </a:effectLst>
                <a:latin typeface="Bookman Old Style" pitchFamily="18" charset="0"/>
              </a:rPr>
              <a:t> </a:t>
            </a:r>
            <a:r>
              <a:rPr lang="en-US" sz="3300" dirty="0">
                <a:solidFill>
                  <a:schemeClr val="accent4">
                    <a:lumMod val="60000"/>
                    <a:lumOff val="40000"/>
                  </a:schemeClr>
                </a:solidFill>
                <a:effectLst>
                  <a:outerShdw blurRad="38100" dist="38100" dir="2700000" algn="tl">
                    <a:srgbClr val="000000"/>
                  </a:outerShdw>
                </a:effectLst>
                <a:latin typeface="Bookman Old Style" pitchFamily="18" charset="0"/>
              </a:rPr>
              <a:t>to prevent loose falling material from hitting the operator.</a:t>
            </a:r>
          </a:p>
          <a:p>
            <a:pPr marL="341313" indent="-341313" fontAlgn="auto">
              <a:spcBef>
                <a:spcPts val="0"/>
              </a:spcBef>
              <a:spcAft>
                <a:spcPts val="0"/>
              </a:spcAft>
              <a:defRPr/>
            </a:pPr>
            <a:r>
              <a:rPr lang="en-US" sz="3300" dirty="0">
                <a:solidFill>
                  <a:schemeClr val="accent4">
                    <a:lumMod val="60000"/>
                    <a:lumOff val="40000"/>
                  </a:schemeClr>
                </a:solidFill>
                <a:latin typeface="Bookman Old Style" pitchFamily="18" charset="0"/>
              </a:rPr>
              <a:t>(7)  Tools &amp; Materials must be secured when being transported in the same compartment as workers.</a:t>
            </a:r>
          </a:p>
          <a:p>
            <a:pPr marL="341313" indent="-341313" fontAlgn="auto">
              <a:spcBef>
                <a:spcPts val="0"/>
              </a:spcBef>
              <a:spcAft>
                <a:spcPts val="0"/>
              </a:spcAft>
              <a:defRPr/>
            </a:pPr>
            <a:r>
              <a:rPr lang="en-US" sz="3300" dirty="0">
                <a:solidFill>
                  <a:schemeClr val="accent4">
                    <a:lumMod val="60000"/>
                    <a:lumOff val="40000"/>
                  </a:schemeClr>
                </a:solidFill>
                <a:latin typeface="Bookman Old Style" pitchFamily="18" charset="0"/>
              </a:rPr>
              <a:t>(8)  Vehicles used to transport employees must have a secured seat for each employee carried.</a:t>
            </a:r>
          </a:p>
          <a:p>
            <a:pPr fontAlgn="auto">
              <a:spcBef>
                <a:spcPts val="0"/>
              </a:spcBef>
              <a:spcAft>
                <a:spcPts val="0"/>
              </a:spcAft>
              <a:defRPr/>
            </a:pPr>
            <a:r>
              <a:rPr lang="en-US" sz="3300" dirty="0">
                <a:solidFill>
                  <a:schemeClr val="accent4">
                    <a:lumMod val="60000"/>
                    <a:lumOff val="40000"/>
                  </a:schemeClr>
                </a:solidFill>
                <a:latin typeface="Bookman Old Style" pitchFamily="18" charset="0"/>
              </a:rPr>
              <a:t>(9)  All vehicles must be equipped with proper seatbelts.</a:t>
            </a:r>
          </a:p>
          <a:p>
            <a:pPr fontAlgn="auto">
              <a:spcBef>
                <a:spcPts val="0"/>
              </a:spcBef>
              <a:spcAft>
                <a:spcPts val="0"/>
              </a:spcAft>
              <a:defRPr/>
            </a:pPr>
            <a:r>
              <a:rPr lang="en-US" sz="2300" dirty="0">
                <a:solidFill>
                  <a:schemeClr val="accent4">
                    <a:lumMod val="60000"/>
                    <a:lumOff val="40000"/>
                  </a:schemeClr>
                </a:solidFill>
                <a:latin typeface="Bookman Old Style" pitchFamily="18" charset="0"/>
              </a:rPr>
              <a:t> </a:t>
            </a:r>
            <a:endParaRPr lang="en-US" sz="2300" dirty="0">
              <a:solidFill>
                <a:schemeClr val="accent4">
                  <a:lumMod val="60000"/>
                  <a:lumOff val="40000"/>
                </a:schemeClr>
              </a:solidFill>
              <a:effectLst>
                <a:outerShdw blurRad="38100" dist="38100" dir="2700000" algn="tl">
                  <a:srgbClr val="000000"/>
                </a:outerShdw>
              </a:effectLst>
              <a:latin typeface="Bookman Old Style" pitchFamily="18" charset="0"/>
            </a:endParaRPr>
          </a:p>
          <a:p>
            <a:pPr marL="342900" indent="-342900" fontAlgn="auto">
              <a:spcBef>
                <a:spcPct val="20000"/>
              </a:spcBef>
              <a:spcAft>
                <a:spcPts val="0"/>
              </a:spcAft>
              <a:buFont typeface="Arial" pitchFamily="34" charset="0"/>
              <a:buChar char="•"/>
              <a:defRPr/>
            </a:pPr>
            <a:endParaRPr lang="en-US" sz="2800" dirty="0">
              <a:solidFill>
                <a:schemeClr val="accent1"/>
              </a:solidFill>
              <a:latin typeface="Bookman Old Style" pitchFamily="18" charset="0"/>
            </a:endParaRPr>
          </a:p>
          <a:p>
            <a:pPr marL="742950" lvl="1" indent="-285750" fontAlgn="auto">
              <a:spcBef>
                <a:spcPct val="20000"/>
              </a:spcBef>
              <a:spcAft>
                <a:spcPts val="0"/>
              </a:spcAft>
              <a:defRPr/>
            </a:pPr>
            <a:endParaRPr lang="en-US" sz="2400" dirty="0">
              <a:solidFill>
                <a:schemeClr val="accent4">
                  <a:lumMod val="60000"/>
                  <a:lumOff val="40000"/>
                </a:schemeClr>
              </a:solidFill>
              <a:latin typeface="Bookman Old Style" pitchFamily="18" charset="0"/>
            </a:endParaRPr>
          </a:p>
        </p:txBody>
      </p:sp>
      <p:pic>
        <p:nvPicPr>
          <p:cNvPr id="35843" name="Picture 2" descr="C:\Documents and Settings\Brittany Giel\Local Settings\Temporary Internet Files\Content.IE5\S9M7O9IV\MCj03346180000[1].wmf"/>
          <p:cNvPicPr>
            <a:picLocks noChangeAspect="1" noChangeArrowheads="1"/>
          </p:cNvPicPr>
          <p:nvPr/>
        </p:nvPicPr>
        <p:blipFill>
          <a:blip r:embed="rId2" cstate="print"/>
          <a:srcRect/>
          <a:stretch>
            <a:fillRect/>
          </a:stretch>
        </p:blipFill>
        <p:spPr bwMode="auto">
          <a:xfrm>
            <a:off x="685800" y="3048000"/>
            <a:ext cx="4205288" cy="3225800"/>
          </a:xfrm>
          <a:prstGeom prst="rect">
            <a:avLst/>
          </a:prstGeom>
          <a:noFill/>
          <a:ln w="9525">
            <a:noFill/>
            <a:miter lim="800000"/>
            <a:headEnd/>
            <a:tailEnd/>
          </a:ln>
        </p:spPr>
      </p:pic>
      <p:sp>
        <p:nvSpPr>
          <p:cNvPr id="14" name="Donut 13"/>
          <p:cNvSpPr/>
          <p:nvPr/>
        </p:nvSpPr>
        <p:spPr>
          <a:xfrm>
            <a:off x="1676400" y="2971800"/>
            <a:ext cx="1981200" cy="1295400"/>
          </a:xfrm>
          <a:prstGeom prst="donut">
            <a:avLst>
              <a:gd name="adj" fmla="val 100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Left Arrow 15"/>
          <p:cNvSpPr/>
          <p:nvPr/>
        </p:nvSpPr>
        <p:spPr>
          <a:xfrm rot="19479272" flipH="1">
            <a:off x="290513" y="1471613"/>
            <a:ext cx="917575" cy="2614612"/>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35846" name="Picture 4" descr="C:\Documents and Settings\Brittany Giel\Local Settings\Temporary Internet Files\Content.IE5\49UN8LAF\MCj03709240000[1].wmf"/>
          <p:cNvPicPr>
            <a:picLocks noChangeAspect="1" noChangeArrowheads="1"/>
          </p:cNvPicPr>
          <p:nvPr/>
        </p:nvPicPr>
        <p:blipFill>
          <a:blip r:embed="rId3" cstate="print"/>
          <a:srcRect/>
          <a:stretch>
            <a:fillRect/>
          </a:stretch>
        </p:blipFill>
        <p:spPr bwMode="auto">
          <a:xfrm>
            <a:off x="5410200" y="3581400"/>
            <a:ext cx="3205163" cy="2514600"/>
          </a:xfrm>
          <a:prstGeom prst="rect">
            <a:avLst/>
          </a:prstGeom>
          <a:noFill/>
          <a:ln w="9525">
            <a:noFill/>
            <a:miter lim="800000"/>
            <a:headEnd/>
            <a:tailEnd/>
          </a:ln>
        </p:spPr>
      </p:pic>
      <p:sp>
        <p:nvSpPr>
          <p:cNvPr id="24" name="Curved Left Arrow 23"/>
          <p:cNvSpPr/>
          <p:nvPr/>
        </p:nvSpPr>
        <p:spPr>
          <a:xfrm rot="20688402">
            <a:off x="6308725" y="2289175"/>
            <a:ext cx="914400" cy="232727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848" name="TextBox 9"/>
          <p:cNvSpPr txBox="1">
            <a:spLocks noChangeArrowheads="1"/>
          </p:cNvSpPr>
          <p:nvPr/>
        </p:nvSpPr>
        <p:spPr bwMode="auto">
          <a:xfrm>
            <a:off x="685800" y="6324600"/>
            <a:ext cx="10668000" cy="338138"/>
          </a:xfrm>
          <a:prstGeom prst="rect">
            <a:avLst/>
          </a:prstGeom>
          <a:noFill/>
          <a:ln w="9525">
            <a:noFill/>
            <a:miter lim="800000"/>
            <a:headEnd/>
            <a:tailEnd/>
          </a:ln>
        </p:spPr>
        <p:txBody>
          <a:bodyPr>
            <a:spAutoFit/>
          </a:bodyPr>
          <a:lstStyle/>
          <a:p>
            <a:r>
              <a:rPr lang="en-US" sz="1600"/>
              <a:t>Source:   OSHA Standards 2005 subpart J-0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4" name="Rectangle 3"/>
          <p:cNvSpPr txBox="1">
            <a:spLocks noChangeArrowheads="1"/>
          </p:cNvSpPr>
          <p:nvPr/>
        </p:nvSpPr>
        <p:spPr>
          <a:xfrm>
            <a:off x="381000" y="609600"/>
            <a:ext cx="7772400" cy="4114800"/>
          </a:xfrm>
          <a:prstGeom prst="rect">
            <a:avLst/>
          </a:prstGeom>
        </p:spPr>
        <p:txBody>
          <a:bodyPr>
            <a:normAutofit/>
          </a:bodyPr>
          <a:lstStyle/>
          <a:p>
            <a:pPr marL="342900" indent="-342900" fontAlgn="auto">
              <a:spcBef>
                <a:spcPct val="20000"/>
              </a:spcBef>
              <a:spcAft>
                <a:spcPts val="0"/>
              </a:spcAft>
              <a:defRPr/>
            </a:pPr>
            <a:r>
              <a:rPr lang="en-US" sz="2400" dirty="0">
                <a:solidFill>
                  <a:schemeClr val="accent1"/>
                </a:solidFill>
                <a:latin typeface="Bookman Old Style" pitchFamily="18" charset="0"/>
              </a:rPr>
              <a:t>1926.601 Motor Vehicle (b</a:t>
            </a:r>
            <a:r>
              <a:rPr lang="en-US" sz="3200" dirty="0">
                <a:solidFill>
                  <a:schemeClr val="accent1"/>
                </a:solidFill>
                <a:latin typeface="Bookman Old Style" pitchFamily="18" charset="0"/>
              </a:rPr>
              <a:t>)</a:t>
            </a:r>
          </a:p>
          <a:p>
            <a:pPr marL="463550" indent="-463550" fontAlgn="auto">
              <a:spcBef>
                <a:spcPts val="0"/>
              </a:spcBef>
              <a:spcAft>
                <a:spcPts val="0"/>
              </a:spcAft>
              <a:defRPr/>
            </a:pPr>
            <a:r>
              <a:rPr lang="en-US" sz="1600" dirty="0">
                <a:solidFill>
                  <a:schemeClr val="accent4">
                    <a:lumMod val="60000"/>
                    <a:lumOff val="40000"/>
                  </a:schemeClr>
                </a:solidFill>
                <a:latin typeface="Bookman Old Style" pitchFamily="18" charset="0"/>
              </a:rPr>
              <a:t>(10) Truck with dumping bodies must have locked support required when being repaired or maintained</a:t>
            </a:r>
          </a:p>
          <a:p>
            <a:pPr marL="463550" indent="-463550" fontAlgn="auto">
              <a:spcBef>
                <a:spcPts val="0"/>
              </a:spcBef>
              <a:spcAft>
                <a:spcPts val="0"/>
              </a:spcAft>
              <a:defRPr/>
            </a:pPr>
            <a:r>
              <a:rPr lang="en-US" sz="1600" dirty="0">
                <a:solidFill>
                  <a:schemeClr val="accent4">
                    <a:lumMod val="60000"/>
                    <a:lumOff val="40000"/>
                  </a:schemeClr>
                </a:solidFill>
                <a:latin typeface="Bookman Old Style" pitchFamily="18" charset="0"/>
              </a:rPr>
              <a:t>(11) Levers that control the hoisting or dumping devices must have latch that prevents bumping controls &amp; accidentally dumping or hoisting.</a:t>
            </a:r>
          </a:p>
          <a:p>
            <a:pPr marL="463550" indent="-463550" fontAlgn="auto">
              <a:spcBef>
                <a:spcPts val="0"/>
              </a:spcBef>
              <a:spcAft>
                <a:spcPts val="0"/>
              </a:spcAft>
              <a:defRPr/>
            </a:pPr>
            <a:r>
              <a:rPr lang="en-US" sz="1600" dirty="0">
                <a:solidFill>
                  <a:schemeClr val="accent4">
                    <a:lumMod val="60000"/>
                    <a:lumOff val="40000"/>
                  </a:schemeClr>
                </a:solidFill>
                <a:latin typeface="Bookman Old Style" pitchFamily="18" charset="0"/>
              </a:rPr>
              <a:t>(12) Trip handles must be located so that the operator is not in the path of the dumping material.</a:t>
            </a:r>
          </a:p>
          <a:p>
            <a:pPr marL="342900" indent="-342900" fontAlgn="auto">
              <a:spcBef>
                <a:spcPct val="20000"/>
              </a:spcBef>
              <a:spcAft>
                <a:spcPts val="0"/>
              </a:spcAft>
              <a:defRPr/>
            </a:pPr>
            <a:endParaRPr lang="en-US" sz="3200" dirty="0">
              <a:solidFill>
                <a:schemeClr val="accent1"/>
              </a:solidFill>
              <a:latin typeface="Bookman Old Style" pitchFamily="18" charset="0"/>
            </a:endParaRPr>
          </a:p>
        </p:txBody>
      </p:sp>
      <p:pic>
        <p:nvPicPr>
          <p:cNvPr id="36867" name="Picture 7" descr="n522241341_391022_8646[1]"/>
          <p:cNvPicPr>
            <a:picLocks noGrp="1" noChangeAspect="1" noChangeArrowheads="1"/>
          </p:cNvPicPr>
          <p:nvPr>
            <p:ph sz="quarter" idx="4294967295"/>
          </p:nvPr>
        </p:nvPicPr>
        <p:blipFill>
          <a:blip r:embed="rId2" cstate="print"/>
          <a:srcRect/>
          <a:stretch>
            <a:fillRect/>
          </a:stretch>
        </p:blipFill>
        <p:spPr>
          <a:xfrm>
            <a:off x="6324600" y="4648200"/>
            <a:ext cx="2609850" cy="1957388"/>
          </a:xfrm>
        </p:spPr>
      </p:pic>
      <p:pic>
        <p:nvPicPr>
          <p:cNvPr id="36868" name="Picture 10" descr="n522241341_391020_6142[1]"/>
          <p:cNvPicPr>
            <a:picLocks noGrp="1" noChangeAspect="1" noChangeArrowheads="1"/>
          </p:cNvPicPr>
          <p:nvPr>
            <p:ph sz="quarter" idx="4294967295"/>
          </p:nvPr>
        </p:nvPicPr>
        <p:blipFill>
          <a:blip r:embed="rId3" cstate="print"/>
          <a:srcRect/>
          <a:stretch>
            <a:fillRect/>
          </a:stretch>
        </p:blipFill>
        <p:spPr>
          <a:xfrm>
            <a:off x="5410200" y="3276600"/>
            <a:ext cx="2535238" cy="1901825"/>
          </a:xfrm>
        </p:spPr>
      </p:pic>
      <p:sp>
        <p:nvSpPr>
          <p:cNvPr id="10" name="Left-Right Arrow 9"/>
          <p:cNvSpPr/>
          <p:nvPr/>
        </p:nvSpPr>
        <p:spPr>
          <a:xfrm rot="2949795">
            <a:off x="6130925" y="4556125"/>
            <a:ext cx="1409700" cy="533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0" name="Rectangle 3"/>
          <p:cNvSpPr txBox="1">
            <a:spLocks noChangeArrowheads="1"/>
          </p:cNvSpPr>
          <p:nvPr/>
        </p:nvSpPr>
        <p:spPr bwMode="auto">
          <a:xfrm>
            <a:off x="5334000" y="2590800"/>
            <a:ext cx="3505200" cy="838200"/>
          </a:xfrm>
          <a:prstGeom prst="rect">
            <a:avLst/>
          </a:prstGeom>
          <a:noFill/>
          <a:ln w="9525">
            <a:noFill/>
            <a:miter lim="800000"/>
            <a:headEnd/>
            <a:tailEnd/>
          </a:ln>
        </p:spPr>
        <p:txBody>
          <a:bodyPr/>
          <a:lstStyle/>
          <a:p>
            <a:pPr marL="342900" indent="-342900" algn="ctr">
              <a:spcBef>
                <a:spcPct val="20000"/>
              </a:spcBef>
            </a:pPr>
            <a:r>
              <a:rPr lang="en-US" sz="1400">
                <a:latin typeface="Bookman Old Style" pitchFamily="18" charset="0"/>
              </a:rPr>
              <a:t>Pins are attached to trucks to lock dump bodies in place to prevent accidental lowering.</a:t>
            </a:r>
          </a:p>
        </p:txBody>
      </p:sp>
      <p:sp>
        <p:nvSpPr>
          <p:cNvPr id="36871" name="TextBox 10"/>
          <p:cNvSpPr txBox="1">
            <a:spLocks noChangeArrowheads="1"/>
          </p:cNvSpPr>
          <p:nvPr/>
        </p:nvSpPr>
        <p:spPr bwMode="auto">
          <a:xfrm>
            <a:off x="685800" y="6324600"/>
            <a:ext cx="10668000" cy="338138"/>
          </a:xfrm>
          <a:prstGeom prst="rect">
            <a:avLst/>
          </a:prstGeom>
          <a:noFill/>
          <a:ln w="9525">
            <a:noFill/>
            <a:miter lim="800000"/>
            <a:headEnd/>
            <a:tailEnd/>
          </a:ln>
        </p:spPr>
        <p:txBody>
          <a:bodyPr>
            <a:spAutoFit/>
          </a:bodyPr>
          <a:lstStyle/>
          <a:p>
            <a:r>
              <a:rPr lang="en-US" sz="1600"/>
              <a:t>Source:   OSHA Standards 2005 subpart J-0</a:t>
            </a:r>
          </a:p>
        </p:txBody>
      </p:sp>
      <p:grpSp>
        <p:nvGrpSpPr>
          <p:cNvPr id="36872" name="Group 11"/>
          <p:cNvGrpSpPr>
            <a:grpSpLocks/>
          </p:cNvGrpSpPr>
          <p:nvPr/>
        </p:nvGrpSpPr>
        <p:grpSpPr bwMode="auto">
          <a:xfrm>
            <a:off x="304800" y="2819400"/>
            <a:ext cx="5168900" cy="2778125"/>
            <a:chOff x="4419600" y="3856950"/>
            <a:chExt cx="4372089" cy="2350307"/>
          </a:xfrm>
        </p:grpSpPr>
        <p:pic>
          <p:nvPicPr>
            <p:cNvPr id="36873" name="Picture 2" descr="C:\Documents and Settings\Brittany Giel\Local Settings\Temporary Internet Files\Content.IE5\S9M7O9IV\MCj02872060000[1].wmf"/>
            <p:cNvPicPr>
              <a:picLocks noChangeAspect="1" noChangeArrowheads="1"/>
            </p:cNvPicPr>
            <p:nvPr/>
          </p:nvPicPr>
          <p:blipFill>
            <a:blip r:embed="rId4" cstate="print"/>
            <a:srcRect/>
            <a:stretch>
              <a:fillRect/>
            </a:stretch>
          </p:blipFill>
          <p:spPr bwMode="auto">
            <a:xfrm>
              <a:off x="4419600" y="4114800"/>
              <a:ext cx="4230706" cy="2092457"/>
            </a:xfrm>
            <a:prstGeom prst="rect">
              <a:avLst/>
            </a:prstGeom>
            <a:noFill/>
            <a:ln w="9525">
              <a:noFill/>
              <a:miter lim="800000"/>
              <a:headEnd/>
              <a:tailEnd/>
            </a:ln>
          </p:spPr>
        </p:pic>
        <p:grpSp>
          <p:nvGrpSpPr>
            <p:cNvPr id="14" name="Group 14"/>
            <p:cNvGrpSpPr/>
            <p:nvPr/>
          </p:nvGrpSpPr>
          <p:grpSpPr>
            <a:xfrm>
              <a:off x="5920480" y="5257800"/>
              <a:ext cx="436548" cy="395288"/>
              <a:chOff x="2365692" y="5013325"/>
              <a:chExt cx="574675" cy="503238"/>
            </a:xfrm>
            <a:solidFill>
              <a:srgbClr val="C00000"/>
            </a:solidFill>
          </p:grpSpPr>
          <p:sp>
            <p:nvSpPr>
              <p:cNvPr id="17" name="Rectangle 15"/>
              <p:cNvSpPr>
                <a:spLocks noChangeArrowheads="1"/>
              </p:cNvSpPr>
              <p:nvPr/>
            </p:nvSpPr>
            <p:spPr bwMode="auto">
              <a:xfrm>
                <a:off x="2365692" y="5084763"/>
                <a:ext cx="73025" cy="431800"/>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mn-lt"/>
                </a:endParaRPr>
              </a:p>
            </p:txBody>
          </p:sp>
          <p:sp>
            <p:nvSpPr>
              <p:cNvPr id="18" name="Rectangle 16"/>
              <p:cNvSpPr>
                <a:spLocks noChangeArrowheads="1"/>
              </p:cNvSpPr>
              <p:nvPr/>
            </p:nvSpPr>
            <p:spPr bwMode="auto">
              <a:xfrm rot="20401013">
                <a:off x="2365692" y="5013325"/>
                <a:ext cx="574675" cy="71438"/>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mn-lt"/>
                </a:endParaRPr>
              </a:p>
            </p:txBody>
          </p:sp>
        </p:grpSp>
        <p:sp>
          <p:nvSpPr>
            <p:cNvPr id="36875" name="TextBox 14"/>
            <p:cNvSpPr txBox="1">
              <a:spLocks noChangeArrowheads="1"/>
            </p:cNvSpPr>
            <p:nvPr/>
          </p:nvSpPr>
          <p:spPr bwMode="auto">
            <a:xfrm>
              <a:off x="7191488" y="3856950"/>
              <a:ext cx="1600201" cy="624884"/>
            </a:xfrm>
            <a:prstGeom prst="rect">
              <a:avLst/>
            </a:prstGeom>
            <a:noFill/>
            <a:ln w="9525">
              <a:noFill/>
              <a:miter lim="800000"/>
              <a:headEnd/>
              <a:tailEnd/>
            </a:ln>
          </p:spPr>
          <p:txBody>
            <a:bodyPr>
              <a:spAutoFit/>
            </a:bodyPr>
            <a:lstStyle/>
            <a:p>
              <a:r>
                <a:rPr lang="en-US" sz="1400">
                  <a:latin typeface="Bookman Old Style" pitchFamily="18" charset="0"/>
                </a:rPr>
                <a:t>Locked support</a:t>
              </a:r>
            </a:p>
            <a:p>
              <a:r>
                <a:rPr lang="en-US" sz="1400">
                  <a:latin typeface="Bookman Old Style" pitchFamily="18" charset="0"/>
                </a:rPr>
                <a:t>activated inside cab</a:t>
              </a:r>
            </a:p>
          </p:txBody>
        </p:sp>
        <p:sp>
          <p:nvSpPr>
            <p:cNvPr id="16" name="Striped Right Arrow 15"/>
            <p:cNvSpPr/>
            <p:nvPr/>
          </p:nvSpPr>
          <p:spPr>
            <a:xfrm rot="8734896">
              <a:off x="6194754" y="4845422"/>
              <a:ext cx="1599250" cy="304869"/>
            </a:xfrm>
            <a:prstGeom prst="strip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990600"/>
          </a:xfrm>
        </p:spPr>
        <p:txBody>
          <a:bodyPr/>
          <a:lstStyle/>
          <a:p>
            <a:pPr eaLnBrk="1" hangingPunct="1"/>
            <a:r>
              <a:rPr lang="en-US" sz="3600" u="sng" smtClean="0"/>
              <a:t>OSHA Regulations:</a:t>
            </a:r>
          </a:p>
        </p:txBody>
      </p:sp>
      <p:sp>
        <p:nvSpPr>
          <p:cNvPr id="15" name="Rectangle 3"/>
          <p:cNvSpPr txBox="1">
            <a:spLocks noChangeArrowheads="1"/>
          </p:cNvSpPr>
          <p:nvPr/>
        </p:nvSpPr>
        <p:spPr>
          <a:xfrm>
            <a:off x="304800" y="685800"/>
            <a:ext cx="8435975" cy="1900238"/>
          </a:xfrm>
          <a:prstGeom prst="rect">
            <a:avLst/>
          </a:prstGeom>
        </p:spPr>
        <p:txBody>
          <a:bodyPr/>
          <a:lstStyle/>
          <a:p>
            <a:pPr marL="342900" indent="-342900" fontAlgn="auto">
              <a:spcBef>
                <a:spcPct val="20000"/>
              </a:spcBef>
              <a:spcAft>
                <a:spcPts val="0"/>
              </a:spcAft>
              <a:buFont typeface="Arial" pitchFamily="34" charset="0"/>
              <a:buChar char="•"/>
              <a:defRPr/>
            </a:pPr>
            <a:r>
              <a:rPr lang="en-US" sz="2400" dirty="0">
                <a:solidFill>
                  <a:schemeClr val="accent1"/>
                </a:solidFill>
                <a:latin typeface="Bookman Old Style" pitchFamily="18" charset="0"/>
              </a:rPr>
              <a:t>OSHA requires trucks be checked at the beginning of each shift to be sure </a:t>
            </a:r>
            <a:r>
              <a:rPr lang="en-US" sz="2400" b="1" i="1" dirty="0">
                <a:latin typeface="Bookman Old Style" pitchFamily="18" charset="0"/>
              </a:rPr>
              <a:t>all</a:t>
            </a:r>
            <a:r>
              <a:rPr lang="en-US" sz="2400" dirty="0">
                <a:solidFill>
                  <a:schemeClr val="accent1"/>
                </a:solidFill>
                <a:latin typeface="Bookman Old Style" pitchFamily="18" charset="0"/>
              </a:rPr>
              <a:t> parts are in operable condition.</a:t>
            </a:r>
          </a:p>
          <a:p>
            <a:pPr marL="800100" lvl="1" indent="-342900" fontAlgn="auto">
              <a:spcBef>
                <a:spcPct val="20000"/>
              </a:spcBef>
              <a:spcAft>
                <a:spcPts val="0"/>
              </a:spcAft>
              <a:buFont typeface="Arial" pitchFamily="34" charset="0"/>
              <a:buChar char="•"/>
              <a:defRPr/>
            </a:pPr>
            <a:r>
              <a:rPr lang="en-US" sz="2400" dirty="0">
                <a:solidFill>
                  <a:schemeClr val="accent4">
                    <a:lumMod val="60000"/>
                    <a:lumOff val="40000"/>
                  </a:schemeClr>
                </a:solidFill>
                <a:latin typeface="Bookman Old Style" pitchFamily="18" charset="0"/>
              </a:rPr>
              <a:t>Defects found must be reported and the truck must be left out of services until repaired.</a:t>
            </a:r>
          </a:p>
          <a:p>
            <a:pPr marL="742950" lvl="1" indent="-285750" fontAlgn="auto">
              <a:spcBef>
                <a:spcPct val="20000"/>
              </a:spcBef>
              <a:spcAft>
                <a:spcPts val="0"/>
              </a:spcAft>
              <a:defRPr/>
            </a:pPr>
            <a:endParaRPr lang="en-US" sz="2400" dirty="0">
              <a:solidFill>
                <a:schemeClr val="accent4">
                  <a:lumMod val="60000"/>
                  <a:lumOff val="40000"/>
                </a:schemeClr>
              </a:solidFill>
              <a:latin typeface="Bookman Old Style" pitchFamily="18" charset="0"/>
            </a:endParaRPr>
          </a:p>
        </p:txBody>
      </p:sp>
      <p:pic>
        <p:nvPicPr>
          <p:cNvPr id="37891" name="Picture 16" descr="n522241341_391283_4468[1]"/>
          <p:cNvPicPr>
            <a:picLocks noGrp="1" noChangeAspect="1" noChangeArrowheads="1"/>
          </p:cNvPicPr>
          <p:nvPr>
            <p:ph sz="quarter" idx="4294967295"/>
          </p:nvPr>
        </p:nvPicPr>
        <p:blipFill>
          <a:blip r:embed="rId2" cstate="print"/>
          <a:srcRect/>
          <a:stretch>
            <a:fillRect/>
          </a:stretch>
        </p:blipFill>
        <p:spPr>
          <a:xfrm>
            <a:off x="5924550" y="4267200"/>
            <a:ext cx="2381250" cy="1785938"/>
          </a:xfrm>
        </p:spPr>
      </p:pic>
      <p:pic>
        <p:nvPicPr>
          <p:cNvPr id="37892" name="Picture 20" descr="n522241341_391292_7251[1]"/>
          <p:cNvPicPr>
            <a:picLocks noGrp="1" noChangeAspect="1" noChangeArrowheads="1"/>
          </p:cNvPicPr>
          <p:nvPr>
            <p:ph sz="quarter" idx="4294967295"/>
          </p:nvPr>
        </p:nvPicPr>
        <p:blipFill>
          <a:blip r:embed="rId3" cstate="print"/>
          <a:srcRect/>
          <a:stretch>
            <a:fillRect/>
          </a:stretch>
        </p:blipFill>
        <p:spPr>
          <a:xfrm>
            <a:off x="3197225" y="4267200"/>
            <a:ext cx="2365375" cy="1774825"/>
          </a:xfrm>
        </p:spPr>
      </p:pic>
      <p:sp>
        <p:nvSpPr>
          <p:cNvPr id="37893" name="Rectangle 21"/>
          <p:cNvSpPr>
            <a:spLocks noChangeArrowheads="1"/>
          </p:cNvSpPr>
          <p:nvPr/>
        </p:nvSpPr>
        <p:spPr bwMode="auto">
          <a:xfrm>
            <a:off x="2992438" y="5943600"/>
            <a:ext cx="2489200" cy="369888"/>
          </a:xfrm>
          <a:prstGeom prst="rect">
            <a:avLst/>
          </a:prstGeom>
          <a:noFill/>
          <a:ln w="9525">
            <a:noFill/>
            <a:miter lim="800000"/>
            <a:headEnd/>
            <a:tailEnd/>
          </a:ln>
        </p:spPr>
        <p:txBody>
          <a:bodyPr wrap="none">
            <a:spAutoFit/>
          </a:bodyPr>
          <a:lstStyle/>
          <a:p>
            <a:r>
              <a:rPr lang="en-US">
                <a:latin typeface="Bookman Old Style" pitchFamily="18" charset="0"/>
              </a:rPr>
              <a:t>Steering mechanism</a:t>
            </a:r>
          </a:p>
        </p:txBody>
      </p:sp>
      <p:sp>
        <p:nvSpPr>
          <p:cNvPr id="37894" name="Rectangle 22"/>
          <p:cNvSpPr>
            <a:spLocks noChangeArrowheads="1"/>
          </p:cNvSpPr>
          <p:nvPr/>
        </p:nvSpPr>
        <p:spPr bwMode="auto">
          <a:xfrm>
            <a:off x="6592888" y="6051550"/>
            <a:ext cx="969962" cy="342900"/>
          </a:xfrm>
          <a:prstGeom prst="rect">
            <a:avLst/>
          </a:prstGeom>
          <a:noFill/>
          <a:ln w="9525">
            <a:noFill/>
            <a:miter lim="800000"/>
            <a:headEnd/>
            <a:tailEnd/>
          </a:ln>
        </p:spPr>
        <p:txBody>
          <a:bodyPr wrap="none">
            <a:spAutoFit/>
          </a:bodyPr>
          <a:lstStyle/>
          <a:p>
            <a:pPr>
              <a:lnSpc>
                <a:spcPct val="90000"/>
              </a:lnSpc>
              <a:spcBef>
                <a:spcPct val="20000"/>
              </a:spcBef>
            </a:pPr>
            <a:r>
              <a:rPr lang="en-US">
                <a:latin typeface="Bookman Old Style" pitchFamily="18" charset="0"/>
              </a:rPr>
              <a:t>Engine</a:t>
            </a:r>
          </a:p>
        </p:txBody>
      </p:sp>
      <p:pic>
        <p:nvPicPr>
          <p:cNvPr id="37895" name="Picture 23" descr="IMG_0048"/>
          <p:cNvPicPr>
            <a:picLocks noGrp="1" noChangeAspect="1" noChangeArrowheads="1"/>
          </p:cNvPicPr>
          <p:nvPr>
            <p:ph sz="quarter" idx="4294967295"/>
          </p:nvPr>
        </p:nvPicPr>
        <p:blipFill>
          <a:blip r:embed="rId4" cstate="print"/>
          <a:srcRect/>
          <a:stretch>
            <a:fillRect/>
          </a:stretch>
        </p:blipFill>
        <p:spPr>
          <a:xfrm>
            <a:off x="561975" y="4343400"/>
            <a:ext cx="2333625" cy="1751013"/>
          </a:xfrm>
        </p:spPr>
      </p:pic>
      <p:sp>
        <p:nvSpPr>
          <p:cNvPr id="37896" name="Rectangle 24"/>
          <p:cNvSpPr>
            <a:spLocks noChangeArrowheads="1"/>
          </p:cNvSpPr>
          <p:nvPr/>
        </p:nvSpPr>
        <p:spPr bwMode="auto">
          <a:xfrm>
            <a:off x="1350963" y="6081713"/>
            <a:ext cx="736600" cy="315912"/>
          </a:xfrm>
          <a:prstGeom prst="rect">
            <a:avLst/>
          </a:prstGeom>
          <a:noFill/>
          <a:ln w="9525">
            <a:noFill/>
            <a:miter lim="800000"/>
            <a:headEnd/>
            <a:tailEnd/>
          </a:ln>
        </p:spPr>
        <p:txBody>
          <a:bodyPr wrap="none">
            <a:spAutoFit/>
          </a:bodyPr>
          <a:lstStyle/>
          <a:p>
            <a:pPr>
              <a:lnSpc>
                <a:spcPct val="80000"/>
              </a:lnSpc>
              <a:spcBef>
                <a:spcPct val="20000"/>
              </a:spcBef>
            </a:pPr>
            <a:r>
              <a:rPr lang="en-US">
                <a:latin typeface="Bookman Old Style" pitchFamily="18" charset="0"/>
              </a:rPr>
              <a:t>Tires</a:t>
            </a:r>
          </a:p>
        </p:txBody>
      </p:sp>
      <p:pic>
        <p:nvPicPr>
          <p:cNvPr id="37897" name="Picture 26" descr="n522241341_391294_9259[1]"/>
          <p:cNvPicPr>
            <a:picLocks noGrp="1" noChangeAspect="1" noChangeArrowheads="1"/>
          </p:cNvPicPr>
          <p:nvPr>
            <p:ph sz="quarter" idx="1"/>
          </p:nvPr>
        </p:nvPicPr>
        <p:blipFill>
          <a:blip r:embed="rId5" cstate="print"/>
          <a:srcRect/>
          <a:stretch>
            <a:fillRect/>
          </a:stretch>
        </p:blipFill>
        <p:spPr>
          <a:xfrm>
            <a:off x="4572000" y="3033713"/>
            <a:ext cx="2254250" cy="1690687"/>
          </a:xfrm>
        </p:spPr>
      </p:pic>
      <p:sp>
        <p:nvSpPr>
          <p:cNvPr id="37898" name="Rectangle 27"/>
          <p:cNvSpPr>
            <a:spLocks noChangeArrowheads="1"/>
          </p:cNvSpPr>
          <p:nvPr/>
        </p:nvSpPr>
        <p:spPr bwMode="auto">
          <a:xfrm>
            <a:off x="4495800" y="2678113"/>
            <a:ext cx="2286000" cy="369887"/>
          </a:xfrm>
          <a:prstGeom prst="rect">
            <a:avLst/>
          </a:prstGeom>
          <a:noFill/>
          <a:ln w="9525">
            <a:noFill/>
            <a:miter lim="800000"/>
            <a:headEnd/>
            <a:tailEnd/>
          </a:ln>
        </p:spPr>
        <p:txBody>
          <a:bodyPr wrap="none">
            <a:spAutoFit/>
          </a:bodyPr>
          <a:lstStyle/>
          <a:p>
            <a:r>
              <a:rPr lang="en-US">
                <a:latin typeface="Bookman Old Style" pitchFamily="18" charset="0"/>
              </a:rPr>
              <a:t>Operating controls</a:t>
            </a:r>
          </a:p>
        </p:txBody>
      </p:sp>
      <p:pic>
        <p:nvPicPr>
          <p:cNvPr id="37899" name="Picture 28" descr="n522241341_391293_8255[1]"/>
          <p:cNvPicPr>
            <a:picLocks noChangeAspect="1" noChangeArrowheads="1"/>
          </p:cNvPicPr>
          <p:nvPr/>
        </p:nvPicPr>
        <p:blipFill>
          <a:blip r:embed="rId6" cstate="print"/>
          <a:srcRect/>
          <a:stretch>
            <a:fillRect/>
          </a:stretch>
        </p:blipFill>
        <p:spPr bwMode="auto">
          <a:xfrm>
            <a:off x="1600200" y="3009900"/>
            <a:ext cx="2286000" cy="1714500"/>
          </a:xfrm>
          <a:prstGeom prst="rect">
            <a:avLst/>
          </a:prstGeom>
          <a:noFill/>
          <a:ln w="9525">
            <a:noFill/>
            <a:miter lim="800000"/>
            <a:headEnd/>
            <a:tailEnd/>
          </a:ln>
        </p:spPr>
      </p:pic>
      <p:sp>
        <p:nvSpPr>
          <p:cNvPr id="37900" name="Rectangle 29"/>
          <p:cNvSpPr>
            <a:spLocks noChangeArrowheads="1"/>
          </p:cNvSpPr>
          <p:nvPr/>
        </p:nvSpPr>
        <p:spPr bwMode="auto">
          <a:xfrm>
            <a:off x="2135188" y="2678113"/>
            <a:ext cx="1293812" cy="369887"/>
          </a:xfrm>
          <a:prstGeom prst="rect">
            <a:avLst/>
          </a:prstGeom>
          <a:noFill/>
          <a:ln w="9525">
            <a:noFill/>
            <a:miter lim="800000"/>
            <a:headEnd/>
            <a:tailEnd/>
          </a:ln>
        </p:spPr>
        <p:txBody>
          <a:bodyPr wrap="none">
            <a:spAutoFit/>
          </a:bodyPr>
          <a:lstStyle/>
          <a:p>
            <a:r>
              <a:rPr lang="en-US">
                <a:latin typeface="Bookman Old Style" pitchFamily="18" charset="0"/>
              </a:rPr>
              <a:t>Seat belts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152400" y="762000"/>
            <a:ext cx="4476750" cy="5562600"/>
          </a:xfrm>
          <a:prstGeom prst="rect">
            <a:avLst/>
          </a:prstGeom>
        </p:spPr>
        <p:txBody>
          <a:bodyPr/>
          <a:lstStyle/>
          <a:p>
            <a:pPr marL="463550" indent="-463550">
              <a:buFont typeface="Arial" charset="0"/>
              <a:buChar char="•"/>
            </a:pPr>
            <a:r>
              <a:rPr lang="en-US" sz="2400" b="1">
                <a:solidFill>
                  <a:schemeClr val="accent1"/>
                </a:solidFill>
                <a:latin typeface="Bookman Old Style" pitchFamily="18" charset="0"/>
              </a:rPr>
              <a:t>Operator’s guidelines:</a:t>
            </a:r>
          </a:p>
          <a:p>
            <a:pPr marL="920750" lvl="1" indent="-463550">
              <a:buFont typeface="Arial" charset="0"/>
              <a:buChar char="•"/>
            </a:pPr>
            <a:r>
              <a:rPr lang="en-US" sz="2000">
                <a:solidFill>
                  <a:srgbClr val="51DAFF"/>
                </a:solidFill>
                <a:latin typeface="Bookman Old Style" pitchFamily="18" charset="0"/>
              </a:rPr>
              <a:t>Dump trucks should only be operated by trained professionals.</a:t>
            </a:r>
          </a:p>
          <a:p>
            <a:pPr marL="920750" lvl="1" indent="-463550">
              <a:buFont typeface="Arial" charset="0"/>
              <a:buChar char="•"/>
            </a:pPr>
            <a:r>
              <a:rPr lang="en-US" sz="2000">
                <a:solidFill>
                  <a:srgbClr val="51DAFF"/>
                </a:solidFill>
                <a:latin typeface="Bookman Old Style" pitchFamily="18" charset="0"/>
              </a:rPr>
              <a:t>Operators must be well rested and attentive when operating this equipment.</a:t>
            </a:r>
          </a:p>
          <a:p>
            <a:pPr marL="920750" lvl="1" indent="-463550">
              <a:buFont typeface="Arial" charset="0"/>
              <a:buChar char="•"/>
            </a:pPr>
            <a:r>
              <a:rPr lang="en-US" sz="2000">
                <a:solidFill>
                  <a:srgbClr val="51DAFF"/>
                </a:solidFill>
                <a:latin typeface="Bookman Old Style" pitchFamily="18" charset="0"/>
              </a:rPr>
              <a:t>Operators must wear the required personal protective equipment</a:t>
            </a:r>
          </a:p>
          <a:p>
            <a:pPr marL="1377950" lvl="2" indent="-463550">
              <a:buFont typeface="Arial" charset="0"/>
              <a:buChar char="•"/>
            </a:pPr>
            <a:r>
              <a:rPr lang="en-US" sz="2000">
                <a:latin typeface="Bookman Old Style" pitchFamily="18" charset="0"/>
              </a:rPr>
              <a:t>This includes shoes , a seat belt and a hard hat when necessary.</a:t>
            </a:r>
          </a:p>
          <a:p>
            <a:pPr marL="920750" lvl="1" indent="-463550">
              <a:buFont typeface="Arial" charset="0"/>
              <a:buChar char="•"/>
            </a:pPr>
            <a:r>
              <a:rPr lang="en-US" sz="2000">
                <a:solidFill>
                  <a:srgbClr val="51DAFF"/>
                </a:solidFill>
                <a:latin typeface="Bookman Old Style" pitchFamily="18" charset="0"/>
              </a:rPr>
              <a:t>Operators should not use cell phones while operating this equipment</a:t>
            </a:r>
          </a:p>
          <a:p>
            <a:pPr marL="463550" indent="-463550">
              <a:spcBef>
                <a:spcPct val="20000"/>
              </a:spcBef>
              <a:buFont typeface="Arial" charset="0"/>
              <a:buChar char="•"/>
            </a:pPr>
            <a:endParaRPr lang="en-US" sz="2000">
              <a:solidFill>
                <a:srgbClr val="51DAFF"/>
              </a:solidFill>
              <a:latin typeface="Bookman Old Style" pitchFamily="18" charset="0"/>
            </a:endParaRPr>
          </a:p>
        </p:txBody>
      </p:sp>
      <p:pic>
        <p:nvPicPr>
          <p:cNvPr id="38915" name="Picture 3" descr="C:\Documents and Settings\Brittany Giel\Local Settings\Temporary Internet Files\Content.IE5\2PT2ZYXW\MCj03394840000[1].wmf"/>
          <p:cNvPicPr>
            <a:picLocks noChangeAspect="1" noChangeArrowheads="1"/>
          </p:cNvPicPr>
          <p:nvPr/>
        </p:nvPicPr>
        <p:blipFill>
          <a:blip r:embed="rId2" cstate="print"/>
          <a:srcRect/>
          <a:stretch>
            <a:fillRect/>
          </a:stretch>
        </p:blipFill>
        <p:spPr bwMode="auto">
          <a:xfrm>
            <a:off x="4724400" y="4267200"/>
            <a:ext cx="2057400" cy="2057400"/>
          </a:xfrm>
          <a:prstGeom prst="rect">
            <a:avLst/>
          </a:prstGeom>
          <a:noFill/>
          <a:ln w="9525">
            <a:noFill/>
            <a:miter lim="800000"/>
            <a:headEnd/>
            <a:tailEnd/>
          </a:ln>
        </p:spPr>
      </p:pic>
      <p:pic>
        <p:nvPicPr>
          <p:cNvPr id="38916" name="Picture 5" descr="C:\Documents and Settings\Brittany Giel\Local Settings\Temporary Internet Files\Content.IE5\U3IB2LU3\MCj03975320000[1].wmf"/>
          <p:cNvPicPr>
            <a:picLocks noChangeAspect="1" noChangeArrowheads="1"/>
          </p:cNvPicPr>
          <p:nvPr/>
        </p:nvPicPr>
        <p:blipFill>
          <a:blip r:embed="rId3" cstate="print"/>
          <a:srcRect/>
          <a:stretch>
            <a:fillRect/>
          </a:stretch>
        </p:blipFill>
        <p:spPr bwMode="auto">
          <a:xfrm>
            <a:off x="6781800" y="838200"/>
            <a:ext cx="1827213" cy="1266825"/>
          </a:xfrm>
          <a:prstGeom prst="rect">
            <a:avLst/>
          </a:prstGeom>
          <a:noFill/>
          <a:ln w="9525">
            <a:noFill/>
            <a:miter lim="800000"/>
            <a:headEnd/>
            <a:tailEnd/>
          </a:ln>
        </p:spPr>
      </p:pic>
      <p:pic>
        <p:nvPicPr>
          <p:cNvPr id="38917" name="Picture 8" descr="C:\Documents and Settings\Brittany Giel\Local Settings\Temporary Internet Files\Content.IE5\0AN0X5ZK\MCj02978170000[1].wmf"/>
          <p:cNvPicPr>
            <a:picLocks noChangeAspect="1" noChangeArrowheads="1"/>
          </p:cNvPicPr>
          <p:nvPr/>
        </p:nvPicPr>
        <p:blipFill>
          <a:blip r:embed="rId4" cstate="print"/>
          <a:srcRect/>
          <a:stretch>
            <a:fillRect/>
          </a:stretch>
        </p:blipFill>
        <p:spPr bwMode="auto">
          <a:xfrm>
            <a:off x="6858000" y="2362200"/>
            <a:ext cx="1976438" cy="1887538"/>
          </a:xfrm>
          <a:prstGeom prst="rect">
            <a:avLst/>
          </a:prstGeom>
          <a:noFill/>
          <a:ln w="9525">
            <a:noFill/>
            <a:miter lim="800000"/>
            <a:headEnd/>
            <a:tailEnd/>
          </a:ln>
        </p:spPr>
      </p:pic>
      <p:pic>
        <p:nvPicPr>
          <p:cNvPr id="38918" name="Picture 9" descr="C:\Documents and Settings\Brittany Giel\Local Settings\Temporary Internet Files\Content.IE5\XJXOCKM0\MCj02977830000[1].wmf"/>
          <p:cNvPicPr>
            <a:picLocks noChangeAspect="1" noChangeArrowheads="1"/>
          </p:cNvPicPr>
          <p:nvPr/>
        </p:nvPicPr>
        <p:blipFill>
          <a:blip r:embed="rId5" cstate="print"/>
          <a:srcRect/>
          <a:stretch>
            <a:fillRect/>
          </a:stretch>
        </p:blipFill>
        <p:spPr bwMode="auto">
          <a:xfrm>
            <a:off x="4876800" y="2438400"/>
            <a:ext cx="1803400" cy="1489075"/>
          </a:xfrm>
          <a:prstGeom prst="rect">
            <a:avLst/>
          </a:prstGeom>
          <a:noFill/>
          <a:ln w="9525">
            <a:noFill/>
            <a:miter lim="800000"/>
            <a:headEnd/>
            <a:tailEnd/>
          </a:ln>
        </p:spPr>
      </p:pic>
      <p:pic>
        <p:nvPicPr>
          <p:cNvPr id="38919" name="Picture 20" descr="C:\Documents and Settings\Brittany Giel\Local Settings\Temporary Internet Files\Content.IE5\3VFBBKD5\MCj04040290000[1].wmf"/>
          <p:cNvPicPr>
            <a:picLocks noChangeAspect="1" noChangeArrowheads="1"/>
          </p:cNvPicPr>
          <p:nvPr/>
        </p:nvPicPr>
        <p:blipFill>
          <a:blip r:embed="rId6" cstate="print"/>
          <a:srcRect/>
          <a:stretch>
            <a:fillRect/>
          </a:stretch>
        </p:blipFill>
        <p:spPr bwMode="auto">
          <a:xfrm>
            <a:off x="7315200" y="4267200"/>
            <a:ext cx="1263650" cy="2247900"/>
          </a:xfrm>
          <a:prstGeom prst="rect">
            <a:avLst/>
          </a:prstGeom>
          <a:noFill/>
          <a:ln w="9525">
            <a:noFill/>
            <a:miter lim="800000"/>
            <a:headEnd/>
            <a:tailEnd/>
          </a:ln>
        </p:spPr>
      </p:pic>
      <p:pic>
        <p:nvPicPr>
          <p:cNvPr id="38920" name="Picture 21" descr="C:\Documents and Settings\Brittany Giel\Local Settings\Temporary Internet Files\Content.IE5\U3IB2LU3\MCj04352330000[1].png"/>
          <p:cNvPicPr>
            <a:picLocks noChangeAspect="1" noChangeArrowheads="1"/>
          </p:cNvPicPr>
          <p:nvPr/>
        </p:nvPicPr>
        <p:blipFill>
          <a:blip r:embed="rId7" cstate="print"/>
          <a:srcRect/>
          <a:stretch>
            <a:fillRect/>
          </a:stretch>
        </p:blipFill>
        <p:spPr bwMode="auto">
          <a:xfrm>
            <a:off x="4572000" y="1143000"/>
            <a:ext cx="2109788" cy="862013"/>
          </a:xfrm>
          <a:prstGeom prst="rect">
            <a:avLst/>
          </a:prstGeom>
          <a:noFill/>
          <a:ln w="9525">
            <a:noFill/>
            <a:miter lim="800000"/>
            <a:headEnd/>
            <a:tailEnd/>
          </a:ln>
        </p:spPr>
      </p:pic>
      <p:sp>
        <p:nvSpPr>
          <p:cNvPr id="35" name="&quot;No&quot; Symbol 34"/>
          <p:cNvSpPr/>
          <p:nvPr/>
        </p:nvSpPr>
        <p:spPr>
          <a:xfrm>
            <a:off x="6858000" y="4648200"/>
            <a:ext cx="1981200" cy="1828800"/>
          </a:xfrm>
          <a:prstGeom prst="noSmoking">
            <a:avLst>
              <a:gd name="adj" fmla="val 639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838200"/>
            <a:ext cx="7905750" cy="5562600"/>
          </a:xfrm>
          <a:prstGeom prst="rect">
            <a:avLst/>
          </a:prstGeom>
        </p:spPr>
        <p:txBody>
          <a:bodyPr/>
          <a:lstStyle/>
          <a:p>
            <a:pPr marL="463550" indent="-463550" fontAlgn="auto">
              <a:spcBef>
                <a:spcPts val="0"/>
              </a:spcBef>
              <a:spcAft>
                <a:spcPts val="0"/>
              </a:spcAft>
              <a:buFont typeface="Arial" pitchFamily="34" charset="0"/>
              <a:buChar char="•"/>
              <a:defRPr/>
            </a:pPr>
            <a:r>
              <a:rPr lang="en-US" sz="2400" b="1" dirty="0">
                <a:solidFill>
                  <a:schemeClr val="accent1"/>
                </a:solidFill>
                <a:latin typeface="Bookman Old Style" pitchFamily="18" charset="0"/>
              </a:rPr>
              <a:t>Equipment precautions:</a:t>
            </a: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Trucks must be maintained in good working condition at all times.</a:t>
            </a:r>
            <a:endParaRPr lang="en-US" sz="1600" dirty="0">
              <a:solidFill>
                <a:schemeClr val="accent4">
                  <a:lumMod val="60000"/>
                  <a:lumOff val="40000"/>
                </a:schemeClr>
              </a:solidFill>
              <a:latin typeface="Bookman Old Style" pitchFamily="18" charset="0"/>
            </a:endParaRP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Before starting the truck, perform a pre-start check assess the surrounding environment.</a:t>
            </a:r>
            <a:endParaRPr lang="en-US" sz="1600" dirty="0">
              <a:solidFill>
                <a:schemeClr val="accent4">
                  <a:lumMod val="60000"/>
                  <a:lumOff val="40000"/>
                </a:schemeClr>
              </a:solidFill>
              <a:latin typeface="Bookman Old Style" pitchFamily="18" charset="0"/>
            </a:endParaRP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Communicate with surrounding workers to identify possible hazards or obstructions.</a:t>
            </a:r>
            <a:endParaRPr lang="en-US" sz="1600" dirty="0">
              <a:solidFill>
                <a:schemeClr val="accent4">
                  <a:lumMod val="60000"/>
                  <a:lumOff val="40000"/>
                </a:schemeClr>
              </a:solidFill>
              <a:latin typeface="Bookman Old Style" pitchFamily="18" charset="0"/>
            </a:endParaRPr>
          </a:p>
          <a:p>
            <a:pPr marL="920750" lvl="1" indent="-463550" fontAlgn="auto">
              <a:spcBef>
                <a:spcPts val="0"/>
              </a:spcBef>
              <a:spcAft>
                <a:spcPts val="0"/>
              </a:spcAft>
              <a:buFont typeface="Arial" pitchFamily="34" charset="0"/>
              <a:buChar char="•"/>
              <a:defRPr/>
            </a:pPr>
            <a:endParaRPr lang="en-US" sz="2400" b="1" dirty="0">
              <a:solidFill>
                <a:schemeClr val="accent1"/>
              </a:solidFill>
              <a:latin typeface="Bookman Old Style" pitchFamily="18" charset="0"/>
            </a:endParaRP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39939" name="Picture 22" descr="C:\Documents and Settings\Brittany Giel\Local Settings\Temporary Internet Files\Content.IE5\KNBBAG91\MCj03119280000[1].wmf"/>
          <p:cNvPicPr>
            <a:picLocks noChangeAspect="1" noChangeArrowheads="1"/>
          </p:cNvPicPr>
          <p:nvPr/>
        </p:nvPicPr>
        <p:blipFill>
          <a:blip r:embed="rId2" cstate="print"/>
          <a:srcRect/>
          <a:stretch>
            <a:fillRect/>
          </a:stretch>
        </p:blipFill>
        <p:spPr bwMode="auto">
          <a:xfrm>
            <a:off x="2590800" y="3124200"/>
            <a:ext cx="3606800" cy="2819400"/>
          </a:xfrm>
          <a:prstGeom prst="rect">
            <a:avLst/>
          </a:prstGeom>
          <a:noFill/>
          <a:ln w="9525">
            <a:noFill/>
            <a:miter lim="800000"/>
            <a:headEnd/>
            <a:tailEnd/>
          </a:ln>
        </p:spPr>
      </p:pic>
      <p:pic>
        <p:nvPicPr>
          <p:cNvPr id="39940" name="Picture 3" descr="C:\Documents and Settings\Brittany Giel\Local Settings\Temporary Internet Files\Content.IE5\K3VBAWDD\MCj04246160000[1].wmf"/>
          <p:cNvPicPr>
            <a:picLocks noChangeAspect="1" noChangeArrowheads="1"/>
          </p:cNvPicPr>
          <p:nvPr/>
        </p:nvPicPr>
        <p:blipFill>
          <a:blip r:embed="rId3" cstate="print"/>
          <a:srcRect/>
          <a:stretch>
            <a:fillRect/>
          </a:stretch>
        </p:blipFill>
        <p:spPr bwMode="auto">
          <a:xfrm>
            <a:off x="6477000" y="3048000"/>
            <a:ext cx="2147888" cy="2057400"/>
          </a:xfrm>
          <a:prstGeom prst="rect">
            <a:avLst/>
          </a:prstGeom>
          <a:noFill/>
          <a:ln w="9525">
            <a:noFill/>
            <a:miter lim="800000"/>
            <a:headEnd/>
            <a:tailEnd/>
          </a:ln>
        </p:spPr>
      </p:pic>
      <p:pic>
        <p:nvPicPr>
          <p:cNvPr id="39941" name="Picture 4" descr="C:\Documents and Settings\Brittany Giel\Local Settings\Temporary Internet Files\Content.IE5\S9M7O9IV\MCj04260520000[1].wmf"/>
          <p:cNvPicPr>
            <a:picLocks noChangeAspect="1" noChangeArrowheads="1"/>
          </p:cNvPicPr>
          <p:nvPr/>
        </p:nvPicPr>
        <p:blipFill>
          <a:blip r:embed="rId4" cstate="print"/>
          <a:srcRect/>
          <a:stretch>
            <a:fillRect/>
          </a:stretch>
        </p:blipFill>
        <p:spPr bwMode="auto">
          <a:xfrm>
            <a:off x="990600" y="3352800"/>
            <a:ext cx="160337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685800"/>
            <a:ext cx="5848350" cy="5562600"/>
          </a:xfrm>
          <a:prstGeom prst="rect">
            <a:avLst/>
          </a:prstGeom>
        </p:spPr>
        <p:txBody>
          <a:bodyPr/>
          <a:lstStyle/>
          <a:p>
            <a:pPr fontAlgn="auto">
              <a:spcBef>
                <a:spcPts val="0"/>
              </a:spcBef>
              <a:spcAft>
                <a:spcPts val="0"/>
              </a:spcAft>
              <a:defRPr/>
            </a:pPr>
            <a:r>
              <a:rPr lang="en-US" sz="2400" b="1" dirty="0">
                <a:solidFill>
                  <a:schemeClr val="accent1"/>
                </a:solidFill>
                <a:latin typeface="Bookman Old Style" pitchFamily="18" charset="0"/>
              </a:rPr>
              <a:t>Maintenance:</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Check tire pressures daily. Tire pressures should be equal on each side of the vehicle.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Examine and lubricate pins and bushings regularly.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Inspect suspension systems under load to ensure that they work properly and provide even suspension. Weak suspension systems should be replaced immediately.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Inspect hoist cylinders regularly. Worn cylinders should not be replaced with smaller cylinders or with cylinders rated at lower operating pressure. </a:t>
            </a:r>
          </a:p>
          <a:p>
            <a:pPr marL="914400" lvl="1" indent="-45720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Make sure that repairs to boxes leave bottom and sides clear and unrestricted. Rough patchwork repairs near the top of the box can catch and hold sticky materials. </a:t>
            </a:r>
          </a:p>
          <a:p>
            <a:pPr marL="920750" lvl="1" indent="-463550" fontAlgn="auto">
              <a:spcBef>
                <a:spcPts val="0"/>
              </a:spcBef>
              <a:spcAft>
                <a:spcPts val="0"/>
              </a:spcAft>
              <a:buFont typeface="Arial" pitchFamily="34" charset="0"/>
              <a:buChar char="•"/>
              <a:defRPr/>
            </a:pPr>
            <a:endParaRPr lang="en-US" sz="2400" b="1" dirty="0">
              <a:solidFill>
                <a:schemeClr val="accent1"/>
              </a:solidFill>
              <a:latin typeface="Bookman Old Style" pitchFamily="18" charset="0"/>
            </a:endParaRP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40963" name="Picture 3" descr="C:\Documents and Settings\Brittany Giel\Local Settings\Temporary Internet Files\Content.IE5\CLY3O92Z\MCj02907450000[1].wmf"/>
          <p:cNvPicPr>
            <a:picLocks noChangeAspect="1" noChangeArrowheads="1"/>
          </p:cNvPicPr>
          <p:nvPr/>
        </p:nvPicPr>
        <p:blipFill>
          <a:blip r:embed="rId2" cstate="print"/>
          <a:srcRect/>
          <a:stretch>
            <a:fillRect/>
          </a:stretch>
        </p:blipFill>
        <p:spPr bwMode="auto">
          <a:xfrm>
            <a:off x="5715000" y="2362200"/>
            <a:ext cx="3200400" cy="1524000"/>
          </a:xfrm>
          <a:prstGeom prst="rect">
            <a:avLst/>
          </a:prstGeom>
          <a:noFill/>
          <a:ln w="9525">
            <a:noFill/>
            <a:miter lim="800000"/>
            <a:headEnd/>
            <a:tailEnd/>
          </a:ln>
        </p:spPr>
      </p:pic>
      <p:sp>
        <p:nvSpPr>
          <p:cNvPr id="40964" name="TextBox 5"/>
          <p:cNvSpPr txBox="1">
            <a:spLocks noChangeArrowheads="1"/>
          </p:cNvSpPr>
          <p:nvPr/>
        </p:nvSpPr>
        <p:spPr bwMode="auto">
          <a:xfrm>
            <a:off x="381000" y="6411913"/>
            <a:ext cx="10668000" cy="336550"/>
          </a:xfrm>
          <a:prstGeom prst="rect">
            <a:avLst/>
          </a:prstGeom>
          <a:noFill/>
          <a:ln w="9525">
            <a:noFill/>
            <a:miter lim="800000"/>
            <a:headEnd/>
            <a:tailEnd/>
          </a:ln>
        </p:spPr>
        <p:txBody>
          <a:bodyPr>
            <a:spAutoFit/>
          </a:bodyPr>
          <a:lstStyle/>
          <a:p>
            <a:r>
              <a:rPr lang="en-US" sz="1600"/>
              <a:t>Source:      http://www.construction-site-accident.com/lawyer/dump_truck_accidents.html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990600"/>
          </a:xfrm>
        </p:spPr>
        <p:txBody>
          <a:bodyPr/>
          <a:lstStyle/>
          <a:p>
            <a:pPr eaLnBrk="1" hangingPunct="1"/>
            <a:r>
              <a:rPr lang="en-US" sz="3600" u="sng" smtClean="0"/>
              <a:t>Introduction:</a:t>
            </a:r>
          </a:p>
        </p:txBody>
      </p:sp>
      <p:sp>
        <p:nvSpPr>
          <p:cNvPr id="16386" name="Content Placeholder 2"/>
          <p:cNvSpPr>
            <a:spLocks noGrp="1"/>
          </p:cNvSpPr>
          <p:nvPr>
            <p:ph idx="1"/>
          </p:nvPr>
        </p:nvSpPr>
        <p:spPr>
          <a:xfrm>
            <a:off x="457200" y="838200"/>
            <a:ext cx="8229600" cy="4525963"/>
          </a:xfrm>
        </p:spPr>
        <p:txBody>
          <a:bodyPr/>
          <a:lstStyle/>
          <a:p>
            <a:pPr eaLnBrk="1" hangingPunct="1"/>
            <a:r>
              <a:rPr lang="en-US" smtClean="0">
                <a:solidFill>
                  <a:srgbClr val="8BE6FF"/>
                </a:solidFill>
              </a:rPr>
              <a:t>Two Basic Kinds:</a:t>
            </a:r>
          </a:p>
          <a:p>
            <a:pPr lvl="1" eaLnBrk="1" hangingPunct="1"/>
            <a:r>
              <a:rPr lang="en-US" sz="3200" smtClean="0">
                <a:solidFill>
                  <a:schemeClr val="accent1"/>
                </a:solidFill>
              </a:rPr>
              <a:t>Off road </a:t>
            </a:r>
          </a:p>
          <a:p>
            <a:pPr lvl="1" eaLnBrk="1" hangingPunct="1"/>
            <a:r>
              <a:rPr lang="en-US" sz="3200" smtClean="0">
                <a:solidFill>
                  <a:schemeClr val="accent1"/>
                </a:solidFill>
              </a:rPr>
              <a:t>On road</a:t>
            </a:r>
          </a:p>
        </p:txBody>
      </p:sp>
      <p:pic>
        <p:nvPicPr>
          <p:cNvPr id="7" name="Picture 12" descr="IMG_0138"/>
          <p:cNvPicPr>
            <a:picLocks noChangeAspect="1" noChangeArrowheads="1"/>
          </p:cNvPicPr>
          <p:nvPr/>
        </p:nvPicPr>
        <p:blipFill>
          <a:blip r:embed="rId2" cstate="print"/>
          <a:srcRect/>
          <a:stretch>
            <a:fillRect/>
          </a:stretch>
        </p:blipFill>
        <p:spPr>
          <a:xfrm>
            <a:off x="457200" y="3200400"/>
            <a:ext cx="3838516" cy="2879725"/>
          </a:xfrm>
          <a:prstGeom prst="rect">
            <a:avLst/>
          </a:prstGeom>
          <a:ln>
            <a:noFill/>
          </a:ln>
          <a:effectLst>
            <a:softEdge rad="112500"/>
          </a:effectLst>
        </p:spPr>
      </p:pic>
      <p:pic>
        <p:nvPicPr>
          <p:cNvPr id="2052" name="Picture 4"/>
          <p:cNvPicPr>
            <a:picLocks noChangeAspect="1" noChangeArrowheads="1"/>
          </p:cNvPicPr>
          <p:nvPr/>
        </p:nvPicPr>
        <p:blipFill>
          <a:blip r:embed="rId3" cstate="print"/>
          <a:srcRect/>
          <a:stretch>
            <a:fillRect/>
          </a:stretch>
        </p:blipFill>
        <p:spPr bwMode="auto">
          <a:xfrm>
            <a:off x="4648200" y="3219450"/>
            <a:ext cx="3733800" cy="2800350"/>
          </a:xfrm>
          <a:prstGeom prst="rect">
            <a:avLst/>
          </a:prstGeom>
          <a:ln>
            <a:noFill/>
          </a:ln>
          <a:effectLst>
            <a:softEdge rad="112500"/>
          </a:effectLst>
        </p:spPr>
      </p:pic>
      <p:sp>
        <p:nvSpPr>
          <p:cNvPr id="10" name="TextBox 9"/>
          <p:cNvSpPr txBox="1"/>
          <p:nvPr/>
        </p:nvSpPr>
        <p:spPr>
          <a:xfrm>
            <a:off x="1219200" y="6019800"/>
            <a:ext cx="2667000" cy="381000"/>
          </a:xfrm>
          <a:prstGeom prst="rect">
            <a:avLst/>
          </a:prstGeom>
          <a:noFill/>
        </p:spPr>
        <p:txBody>
          <a:bodyPr>
            <a:spAutoFit/>
          </a:bodyPr>
          <a:lstStyle/>
          <a:p>
            <a:pPr algn="ctr" fontAlgn="auto">
              <a:spcBef>
                <a:spcPts val="0"/>
              </a:spcBef>
              <a:spcAft>
                <a:spcPts val="0"/>
              </a:spcAft>
              <a:defRPr/>
            </a:pPr>
            <a:r>
              <a:rPr lang="en-US" b="1" dirty="0">
                <a:solidFill>
                  <a:schemeClr val="accent3"/>
                </a:solidFill>
                <a:latin typeface="Bookman Old Style" pitchFamily="18" charset="0"/>
              </a:rPr>
              <a:t>Off- Road</a:t>
            </a:r>
          </a:p>
        </p:txBody>
      </p:sp>
      <p:sp>
        <p:nvSpPr>
          <p:cNvPr id="11" name="TextBox 10"/>
          <p:cNvSpPr txBox="1"/>
          <p:nvPr/>
        </p:nvSpPr>
        <p:spPr>
          <a:xfrm>
            <a:off x="5181600" y="5943600"/>
            <a:ext cx="2667000" cy="381000"/>
          </a:xfrm>
          <a:prstGeom prst="rect">
            <a:avLst/>
          </a:prstGeom>
          <a:noFill/>
        </p:spPr>
        <p:txBody>
          <a:bodyPr>
            <a:spAutoFit/>
          </a:bodyPr>
          <a:lstStyle/>
          <a:p>
            <a:pPr algn="ctr" fontAlgn="auto">
              <a:spcBef>
                <a:spcPts val="0"/>
              </a:spcBef>
              <a:spcAft>
                <a:spcPts val="0"/>
              </a:spcAft>
              <a:defRPr/>
            </a:pPr>
            <a:r>
              <a:rPr lang="en-US" b="1" dirty="0">
                <a:solidFill>
                  <a:schemeClr val="accent3"/>
                </a:solidFill>
                <a:latin typeface="Bookman Old Style" pitchFamily="18" charset="0"/>
              </a:rPr>
              <a:t>On- Road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685800"/>
            <a:ext cx="5848350" cy="5562600"/>
          </a:xfrm>
          <a:prstGeom prst="rect">
            <a:avLst/>
          </a:prstGeom>
        </p:spPr>
        <p:txBody>
          <a:bodyPr/>
          <a:lstStyle/>
          <a:p>
            <a:pPr fontAlgn="auto">
              <a:spcBef>
                <a:spcPts val="0"/>
              </a:spcBef>
              <a:spcAft>
                <a:spcPts val="0"/>
              </a:spcAft>
              <a:defRPr/>
            </a:pPr>
            <a:r>
              <a:rPr lang="en-US" sz="2400" b="1" dirty="0">
                <a:solidFill>
                  <a:schemeClr val="accent1"/>
                </a:solidFill>
                <a:latin typeface="Bookman Old Style" pitchFamily="18" charset="0"/>
              </a:rPr>
              <a:t>Loading:</a:t>
            </a:r>
          </a:p>
          <a:p>
            <a:pPr marL="914400" indent="-450850" fontAlgn="auto">
              <a:spcBef>
                <a:spcPts val="0"/>
              </a:spcBef>
              <a:spcAft>
                <a:spcPts val="0"/>
              </a:spcAft>
              <a:buFont typeface="Arial" pitchFamily="34" charset="0"/>
              <a:buChar char="•"/>
              <a:defRPr/>
            </a:pPr>
            <a:r>
              <a:rPr lang="en-US" sz="2000" dirty="0">
                <a:solidFill>
                  <a:schemeClr val="accent4">
                    <a:lumMod val="60000"/>
                    <a:lumOff val="40000"/>
                  </a:schemeClr>
                </a:solidFill>
                <a:latin typeface="Bookman Old Style" pitchFamily="18" charset="0"/>
              </a:rPr>
              <a:t>Loading of the box front-to-back must meet allowable gross weight and axle weight limitations set by the Ministry of Transportation. </a:t>
            </a:r>
          </a:p>
          <a:p>
            <a:pPr marL="914400" indent="-450850" fontAlgn="auto">
              <a:spcBef>
                <a:spcPts val="0"/>
              </a:spcBef>
              <a:spcAft>
                <a:spcPts val="0"/>
              </a:spcAft>
              <a:buFont typeface="Arial" pitchFamily="34" charset="0"/>
              <a:buChar char="•"/>
              <a:defRPr/>
            </a:pPr>
            <a:r>
              <a:rPr lang="en-US" sz="2000" dirty="0">
                <a:solidFill>
                  <a:schemeClr val="accent4">
                    <a:lumMod val="60000"/>
                    <a:lumOff val="40000"/>
                  </a:schemeClr>
                </a:solidFill>
                <a:latin typeface="Bookman Old Style" pitchFamily="18" charset="0"/>
              </a:rPr>
              <a:t>From side to side it is best to load as evenly as possible.</a:t>
            </a:r>
          </a:p>
          <a:p>
            <a:pPr marL="914400" indent="-450850" fontAlgn="auto">
              <a:spcBef>
                <a:spcPts val="0"/>
              </a:spcBef>
              <a:spcAft>
                <a:spcPts val="0"/>
              </a:spcAft>
              <a:buFont typeface="Arial" pitchFamily="34" charset="0"/>
              <a:buChar char="•"/>
              <a:defRPr/>
            </a:pPr>
            <a:r>
              <a:rPr lang="en-US" sz="2000" dirty="0">
                <a:solidFill>
                  <a:schemeClr val="accent4">
                    <a:lumMod val="60000"/>
                    <a:lumOff val="40000"/>
                  </a:schemeClr>
                </a:solidFill>
                <a:latin typeface="Bookman Old Style" pitchFamily="18" charset="0"/>
              </a:rPr>
              <a:t>If material is likely to flow poorly, lighten up the load in the top end of the box. A slightly smaller load will be better than a full load that causes a tip-over.</a:t>
            </a:r>
          </a:p>
          <a:p>
            <a:pPr marL="914400" indent="-450850" fontAlgn="auto">
              <a:spcBef>
                <a:spcPts val="0"/>
              </a:spcBef>
              <a:spcAft>
                <a:spcPts val="0"/>
              </a:spcAft>
              <a:buFont typeface="Arial" pitchFamily="34" charset="0"/>
              <a:buChar char="•"/>
              <a:defRPr/>
            </a:pPr>
            <a:r>
              <a:rPr lang="en-US" sz="2000" dirty="0">
                <a:solidFill>
                  <a:schemeClr val="accent4">
                    <a:lumMod val="60000"/>
                    <a:lumOff val="40000"/>
                  </a:schemeClr>
                </a:solidFill>
                <a:latin typeface="Bookman Old Style" pitchFamily="18" charset="0"/>
              </a:rPr>
              <a:t>Box liners will help most materials flow better during dumping. Liners also help to keep the box in good condition.</a:t>
            </a:r>
          </a:p>
          <a:p>
            <a:pPr fontAlgn="auto">
              <a:spcBef>
                <a:spcPts val="0"/>
              </a:spcBef>
              <a:spcAft>
                <a:spcPts val="0"/>
              </a:spcAft>
              <a:defRPr/>
            </a:pPr>
            <a:endParaRPr lang="en-US" sz="2400" b="1" dirty="0">
              <a:solidFill>
                <a:schemeClr val="accent1"/>
              </a:solidFill>
              <a:latin typeface="Bookman Old Style" pitchFamily="18" charset="0"/>
            </a:endParaRP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41987" name="Picture 3" descr="C:\Documents and Settings\Brittany Giel\Local Settings\Temporary Internet Files\Content.IE5\49UN8LAF\MCj03395880000[1].wmf"/>
          <p:cNvPicPr>
            <a:picLocks noChangeAspect="1" noChangeArrowheads="1"/>
          </p:cNvPicPr>
          <p:nvPr/>
        </p:nvPicPr>
        <p:blipFill>
          <a:blip r:embed="rId2" cstate="print"/>
          <a:srcRect/>
          <a:stretch>
            <a:fillRect/>
          </a:stretch>
        </p:blipFill>
        <p:spPr bwMode="auto">
          <a:xfrm>
            <a:off x="6248400" y="2057400"/>
            <a:ext cx="2362200" cy="2362200"/>
          </a:xfrm>
          <a:prstGeom prst="rect">
            <a:avLst/>
          </a:prstGeom>
          <a:noFill/>
          <a:ln w="9525">
            <a:noFill/>
            <a:miter lim="800000"/>
            <a:headEnd/>
            <a:tailEnd/>
          </a:ln>
        </p:spPr>
      </p:pic>
      <p:sp>
        <p:nvSpPr>
          <p:cNvPr id="41988" name="TextBox 5"/>
          <p:cNvSpPr txBox="1">
            <a:spLocks noChangeArrowheads="1"/>
          </p:cNvSpPr>
          <p:nvPr/>
        </p:nvSpPr>
        <p:spPr bwMode="auto">
          <a:xfrm>
            <a:off x="304800" y="6324600"/>
            <a:ext cx="10668000" cy="338138"/>
          </a:xfrm>
          <a:prstGeom prst="rect">
            <a:avLst/>
          </a:prstGeom>
          <a:noFill/>
          <a:ln w="9525">
            <a:noFill/>
            <a:miter lim="800000"/>
            <a:headEnd/>
            <a:tailEnd/>
          </a:ln>
        </p:spPr>
        <p:txBody>
          <a:bodyPr>
            <a:spAutoFit/>
          </a:bodyPr>
          <a:lstStyle/>
          <a:p>
            <a:r>
              <a:rPr lang="en-US" sz="1600"/>
              <a:t>Source:      http://www.construction-site-accident.com/lawyer/dump_truck_accidents.html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838200"/>
            <a:ext cx="7448550" cy="5562600"/>
          </a:xfrm>
          <a:prstGeom prst="rect">
            <a:avLst/>
          </a:prstGeom>
        </p:spPr>
        <p:txBody>
          <a:bodyPr/>
          <a:lstStyle/>
          <a:p>
            <a:pPr marL="463550" indent="-463550" fontAlgn="auto">
              <a:spcBef>
                <a:spcPts val="0"/>
              </a:spcBef>
              <a:spcAft>
                <a:spcPts val="0"/>
              </a:spcAft>
              <a:buFont typeface="Arial" pitchFamily="34" charset="0"/>
              <a:buChar char="•"/>
              <a:defRPr/>
            </a:pPr>
            <a:r>
              <a:rPr lang="en-US" sz="2400" b="1" dirty="0">
                <a:solidFill>
                  <a:schemeClr val="accent1"/>
                </a:solidFill>
                <a:latin typeface="Bookman Old Style" pitchFamily="18" charset="0"/>
              </a:rPr>
              <a:t>Check the Load:</a:t>
            </a:r>
          </a:p>
          <a:p>
            <a:pPr marL="920750" lvl="1" indent="-463550" fontAlgn="auto">
              <a:spcBef>
                <a:spcPts val="0"/>
              </a:spcBef>
              <a:spcAft>
                <a:spcPts val="0"/>
              </a:spcAft>
              <a:buFont typeface="Arial" pitchFamily="34" charset="0"/>
              <a:buChar char="•"/>
              <a:defRPr/>
            </a:pPr>
            <a:r>
              <a:rPr lang="en-US" sz="2400" dirty="0">
                <a:solidFill>
                  <a:schemeClr val="accent4">
                    <a:lumMod val="60000"/>
                    <a:lumOff val="40000"/>
                  </a:schemeClr>
                </a:solidFill>
                <a:latin typeface="Bookman Old Style" pitchFamily="18" charset="0"/>
              </a:rPr>
              <a:t>To avoid truck damage, the safety of others, and being cited.</a:t>
            </a: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45059" name="Picture 11" descr="C:\Documents and Settings\Brittany Giel\Local Settings\Temporary Internet Files\Content.IE5\U3IB2LU3\MCBD05167_0000[1].wmf"/>
          <p:cNvPicPr>
            <a:picLocks noChangeAspect="1" noChangeArrowheads="1"/>
          </p:cNvPicPr>
          <p:nvPr/>
        </p:nvPicPr>
        <p:blipFill>
          <a:blip r:embed="rId2" cstate="print"/>
          <a:srcRect/>
          <a:stretch>
            <a:fillRect/>
          </a:stretch>
        </p:blipFill>
        <p:spPr bwMode="auto">
          <a:xfrm>
            <a:off x="1676400" y="2362200"/>
            <a:ext cx="4876800" cy="4073525"/>
          </a:xfrm>
          <a:prstGeom prst="rect">
            <a:avLst/>
          </a:prstGeom>
          <a:noFill/>
          <a:ln w="9525">
            <a:noFill/>
            <a:miter lim="800000"/>
            <a:headEnd/>
            <a:tailEnd/>
          </a:ln>
        </p:spPr>
      </p:pic>
      <p:sp>
        <p:nvSpPr>
          <p:cNvPr id="16" name="&quot;No&quot; Symbol 15"/>
          <p:cNvSpPr/>
          <p:nvPr/>
        </p:nvSpPr>
        <p:spPr>
          <a:xfrm>
            <a:off x="3200400" y="2133600"/>
            <a:ext cx="2590800" cy="1905000"/>
          </a:xfrm>
          <a:prstGeom prst="noSmoking">
            <a:avLst>
              <a:gd name="adj" fmla="val 539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685800"/>
            <a:ext cx="5848350" cy="5562600"/>
          </a:xfrm>
          <a:prstGeom prst="rect">
            <a:avLst/>
          </a:prstGeom>
        </p:spPr>
        <p:txBody>
          <a:bodyPr/>
          <a:lstStyle/>
          <a:p>
            <a:pPr fontAlgn="auto">
              <a:spcBef>
                <a:spcPts val="0"/>
              </a:spcBef>
              <a:spcAft>
                <a:spcPts val="0"/>
              </a:spcAft>
              <a:defRPr/>
            </a:pPr>
            <a:r>
              <a:rPr lang="en-US" sz="2400" b="1" dirty="0">
                <a:solidFill>
                  <a:schemeClr val="accent1"/>
                </a:solidFill>
                <a:latin typeface="Bookman Old Style" pitchFamily="18" charset="0"/>
              </a:rPr>
              <a:t>Dumping:</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Operators should be trained to recognize areas hazardous to dumping.</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Before dumping, operators should ensure that the tailgate is unlocked and that the vehicle is on a reasonably level surface. </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Before spreading material by dumping it from a moving truck, make sure that the entire length of travel is reasonably level.</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Trucks should not dump when they are parked side by side with another vehicle. </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Other personnel such as dozer operators, surveyors, and spotters should be warned not to work near a dumping truck in case it tips over.</a:t>
            </a:r>
          </a:p>
          <a:p>
            <a:pPr marL="914400" indent="-4508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Workers on foot should not congregate in areas where dumping is under way.</a:t>
            </a:r>
          </a:p>
          <a:p>
            <a:pPr fontAlgn="auto">
              <a:spcBef>
                <a:spcPts val="0"/>
              </a:spcBef>
              <a:spcAft>
                <a:spcPts val="0"/>
              </a:spcAft>
              <a:defRPr/>
            </a:pPr>
            <a:endParaRPr lang="en-US" sz="2400" b="1" dirty="0">
              <a:solidFill>
                <a:schemeClr val="accent1"/>
              </a:solidFill>
              <a:latin typeface="Bookman Old Style" pitchFamily="18" charset="0"/>
            </a:endParaRP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43011" name="Picture 2" descr="C:\Documents and Settings\Brittany Giel\Local Settings\Temporary Internet Files\Content.IE5\0LUFW92N\MCj01499150000[1].wmf"/>
          <p:cNvPicPr>
            <a:picLocks noChangeAspect="1" noChangeArrowheads="1"/>
          </p:cNvPicPr>
          <p:nvPr/>
        </p:nvPicPr>
        <p:blipFill>
          <a:blip r:embed="rId2" cstate="print"/>
          <a:srcRect/>
          <a:stretch>
            <a:fillRect/>
          </a:stretch>
        </p:blipFill>
        <p:spPr bwMode="auto">
          <a:xfrm>
            <a:off x="6146800" y="2057400"/>
            <a:ext cx="2643188" cy="1981200"/>
          </a:xfrm>
          <a:prstGeom prst="rect">
            <a:avLst/>
          </a:prstGeom>
          <a:noFill/>
          <a:ln w="9525">
            <a:noFill/>
            <a:miter lim="800000"/>
            <a:headEnd/>
            <a:tailEnd/>
          </a:ln>
        </p:spPr>
      </p:pic>
      <p:sp>
        <p:nvSpPr>
          <p:cNvPr id="43012" name="TextBox 5"/>
          <p:cNvSpPr txBox="1">
            <a:spLocks noChangeArrowheads="1"/>
          </p:cNvSpPr>
          <p:nvPr/>
        </p:nvSpPr>
        <p:spPr bwMode="auto">
          <a:xfrm>
            <a:off x="304800" y="6335713"/>
            <a:ext cx="10668000" cy="336550"/>
          </a:xfrm>
          <a:prstGeom prst="rect">
            <a:avLst/>
          </a:prstGeom>
          <a:noFill/>
          <a:ln w="9525">
            <a:noFill/>
            <a:miter lim="800000"/>
            <a:headEnd/>
            <a:tailEnd/>
          </a:ln>
        </p:spPr>
        <p:txBody>
          <a:bodyPr>
            <a:spAutoFit/>
          </a:bodyPr>
          <a:lstStyle/>
          <a:p>
            <a:r>
              <a:rPr lang="en-US" sz="1600"/>
              <a:t>Source:      http://www.construction-site-accident.com/lawyer/dump_truck_accidents.html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7" name="Rectangle 3"/>
          <p:cNvSpPr txBox="1">
            <a:spLocks noChangeArrowheads="1"/>
          </p:cNvSpPr>
          <p:nvPr/>
        </p:nvSpPr>
        <p:spPr>
          <a:xfrm>
            <a:off x="457200" y="1066800"/>
            <a:ext cx="8229600" cy="2185988"/>
          </a:xfrm>
          <a:prstGeom prst="rect">
            <a:avLst/>
          </a:prstGeom>
        </p:spPr>
        <p:txBody>
          <a:bodyPr/>
          <a:lstStyle/>
          <a:p>
            <a:pPr marL="463550" indent="-463550" fontAlgn="auto">
              <a:spcBef>
                <a:spcPts val="0"/>
              </a:spcBef>
              <a:spcAft>
                <a:spcPts val="0"/>
              </a:spcAft>
              <a:buFont typeface="Arial" pitchFamily="34" charset="0"/>
              <a:buChar char="•"/>
              <a:defRPr/>
            </a:pPr>
            <a:r>
              <a:rPr lang="en-US" sz="2000" dirty="0">
                <a:solidFill>
                  <a:schemeClr val="accent1"/>
                </a:solidFill>
                <a:latin typeface="Bookman Old Style" pitchFamily="18" charset="0"/>
              </a:rPr>
              <a:t>Always make sure tailgate is unlocked before raising body.</a:t>
            </a:r>
          </a:p>
          <a:p>
            <a:pPr marL="463550" indent="-463550" fontAlgn="auto">
              <a:spcBef>
                <a:spcPts val="0"/>
              </a:spcBef>
              <a:spcAft>
                <a:spcPts val="0"/>
              </a:spcAft>
              <a:buFont typeface="Arial" pitchFamily="34" charset="0"/>
              <a:buChar char="•"/>
              <a:defRPr/>
            </a:pPr>
            <a:r>
              <a:rPr lang="en-US" sz="2000" dirty="0">
                <a:solidFill>
                  <a:schemeClr val="accent1"/>
                </a:solidFill>
                <a:latin typeface="Bookman Old Style" pitchFamily="18" charset="0"/>
              </a:rPr>
              <a:t>Be aware of the size of truck to avoid overhead power lines/overpasses when dumping.</a:t>
            </a:r>
          </a:p>
          <a:p>
            <a:pPr marL="463550" indent="-463550" fontAlgn="auto">
              <a:spcBef>
                <a:spcPts val="0"/>
              </a:spcBef>
              <a:spcAft>
                <a:spcPts val="0"/>
              </a:spcAft>
              <a:buFont typeface="Arial" pitchFamily="34" charset="0"/>
              <a:buChar char="•"/>
              <a:defRPr/>
            </a:pPr>
            <a:r>
              <a:rPr lang="en-US" sz="2000" dirty="0">
                <a:solidFill>
                  <a:schemeClr val="accent1"/>
                </a:solidFill>
                <a:latin typeface="Bookman Old Style" pitchFamily="18" charset="0"/>
              </a:rPr>
              <a:t>Dump beds shall be fully lowered or blocked when being repaired or when not in use.</a:t>
            </a:r>
          </a:p>
          <a:p>
            <a:pPr marL="342900" indent="-342900" fontAlgn="auto">
              <a:spcBef>
                <a:spcPct val="20000"/>
              </a:spcBef>
              <a:spcAft>
                <a:spcPts val="0"/>
              </a:spcAft>
              <a:buFont typeface="Arial" pitchFamily="34" charset="0"/>
              <a:buChar char="•"/>
              <a:defRPr/>
            </a:pPr>
            <a:endParaRPr lang="en-US" sz="2000" dirty="0">
              <a:solidFill>
                <a:schemeClr val="bg1"/>
              </a:solidFill>
              <a:latin typeface="Bookman Old Style" pitchFamily="18" charset="0"/>
            </a:endParaRPr>
          </a:p>
        </p:txBody>
      </p:sp>
      <p:pic>
        <p:nvPicPr>
          <p:cNvPr id="46083" name="Picture 7" descr="witmek0065r"/>
          <p:cNvPicPr>
            <a:picLocks noChangeAspect="1" noChangeArrowheads="1"/>
          </p:cNvPicPr>
          <p:nvPr/>
        </p:nvPicPr>
        <p:blipFill>
          <a:blip r:embed="rId2" cstate="print"/>
          <a:srcRect/>
          <a:stretch>
            <a:fillRect/>
          </a:stretch>
        </p:blipFill>
        <p:spPr bwMode="auto">
          <a:xfrm>
            <a:off x="2514600" y="3124200"/>
            <a:ext cx="3986213"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990600"/>
          </a:xfrm>
        </p:spPr>
        <p:txBody>
          <a:bodyPr/>
          <a:lstStyle/>
          <a:p>
            <a:pPr eaLnBrk="1" hangingPunct="1"/>
            <a:r>
              <a:rPr lang="en-US" sz="3600" u="sng" smtClean="0"/>
              <a:t>Safety Precautions:</a:t>
            </a:r>
          </a:p>
        </p:txBody>
      </p:sp>
      <p:sp>
        <p:nvSpPr>
          <p:cNvPr id="15" name="Rectangle 3"/>
          <p:cNvSpPr txBox="1">
            <a:spLocks noChangeArrowheads="1"/>
          </p:cNvSpPr>
          <p:nvPr/>
        </p:nvSpPr>
        <p:spPr>
          <a:xfrm>
            <a:off x="323850" y="838200"/>
            <a:ext cx="7981950" cy="5562600"/>
          </a:xfrm>
          <a:prstGeom prst="rect">
            <a:avLst/>
          </a:prstGeom>
        </p:spPr>
        <p:txBody>
          <a:bodyPr/>
          <a:lstStyle/>
          <a:p>
            <a:pPr marL="463550" indent="-463550" fontAlgn="auto">
              <a:spcBef>
                <a:spcPts val="0"/>
              </a:spcBef>
              <a:spcAft>
                <a:spcPts val="0"/>
              </a:spcAft>
              <a:buFont typeface="Arial" pitchFamily="34" charset="0"/>
              <a:buChar char="•"/>
              <a:defRPr/>
            </a:pPr>
            <a:r>
              <a:rPr lang="en-US" sz="2400" b="1" dirty="0">
                <a:solidFill>
                  <a:schemeClr val="accent1"/>
                </a:solidFill>
                <a:latin typeface="Bookman Old Style" pitchFamily="18" charset="0"/>
              </a:rPr>
              <a:t>Tipping:</a:t>
            </a: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Work on flat ground when possible.</a:t>
            </a: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Choose the most appropriate travel route to avoid uneven surfaces and possible tipping.</a:t>
            </a:r>
            <a:endParaRPr lang="en-US" sz="1600" dirty="0">
              <a:solidFill>
                <a:schemeClr val="accent4">
                  <a:lumMod val="60000"/>
                  <a:lumOff val="40000"/>
                </a:schemeClr>
              </a:solidFill>
              <a:latin typeface="Bookman Old Style" pitchFamily="18" charset="0"/>
            </a:endParaRP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Do not hurry or take shortcuts.  </a:t>
            </a:r>
          </a:p>
          <a:p>
            <a:pPr marL="920750" lvl="1" indent="-463550" fontAlgn="auto">
              <a:spcBef>
                <a:spcPts val="0"/>
              </a:spcBef>
              <a:spcAft>
                <a:spcPts val="0"/>
              </a:spcAft>
              <a:buFont typeface="Arial" pitchFamily="34" charset="0"/>
              <a:buChar char="•"/>
              <a:defRPr/>
            </a:pPr>
            <a:r>
              <a:rPr lang="en-US" dirty="0">
                <a:solidFill>
                  <a:schemeClr val="accent4">
                    <a:lumMod val="60000"/>
                    <a:lumOff val="40000"/>
                  </a:schemeClr>
                </a:solidFill>
                <a:latin typeface="Bookman Old Style" pitchFamily="18" charset="0"/>
              </a:rPr>
              <a:t>Advise when haul roads/ routes need maintenance.</a:t>
            </a:r>
            <a:endParaRPr lang="en-US" sz="1600" dirty="0">
              <a:solidFill>
                <a:schemeClr val="accent4">
                  <a:lumMod val="60000"/>
                  <a:lumOff val="40000"/>
                </a:schemeClr>
              </a:solidFill>
              <a:latin typeface="Bookman Old Style" pitchFamily="18" charset="0"/>
            </a:endParaRPr>
          </a:p>
          <a:p>
            <a:pPr marL="920750" lvl="1" indent="-463550" fontAlgn="auto">
              <a:spcBef>
                <a:spcPts val="0"/>
              </a:spcBef>
              <a:spcAft>
                <a:spcPts val="0"/>
              </a:spcAft>
              <a:buFont typeface="Arial" pitchFamily="34" charset="0"/>
              <a:buChar char="•"/>
              <a:defRPr/>
            </a:pPr>
            <a:endParaRPr lang="en-US" sz="2400" b="1" dirty="0">
              <a:solidFill>
                <a:schemeClr val="accent1"/>
              </a:solidFill>
              <a:latin typeface="Bookman Old Style" pitchFamily="18" charset="0"/>
            </a:endParaRPr>
          </a:p>
          <a:p>
            <a:pPr marL="342900" indent="-342900" fontAlgn="auto">
              <a:spcBef>
                <a:spcPct val="20000"/>
              </a:spcBef>
              <a:spcAft>
                <a:spcPts val="0"/>
              </a:spcAft>
              <a:buFont typeface="Arial" pitchFamily="34" charset="0"/>
              <a:buChar char="•"/>
              <a:defRPr/>
            </a:pPr>
            <a:endParaRPr lang="en-US" sz="2000" dirty="0">
              <a:solidFill>
                <a:schemeClr val="accent4">
                  <a:lumMod val="60000"/>
                  <a:lumOff val="40000"/>
                </a:schemeClr>
              </a:solidFill>
              <a:latin typeface="Bookman Old Style" pitchFamily="18" charset="0"/>
            </a:endParaRPr>
          </a:p>
        </p:txBody>
      </p:sp>
      <p:pic>
        <p:nvPicPr>
          <p:cNvPr id="32785" name="Picture 17"/>
          <p:cNvPicPr>
            <a:picLocks noChangeAspect="1" noChangeArrowheads="1"/>
          </p:cNvPicPr>
          <p:nvPr/>
        </p:nvPicPr>
        <p:blipFill>
          <a:blip r:embed="rId2" cstate="print"/>
          <a:srcRect/>
          <a:stretch>
            <a:fillRect/>
          </a:stretch>
        </p:blipFill>
        <p:spPr bwMode="auto">
          <a:xfrm>
            <a:off x="5029200" y="3048000"/>
            <a:ext cx="2705100" cy="27051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pic>
        <p:nvPicPr>
          <p:cNvPr id="24" name="Picture 6" descr="dumpslope"/>
          <p:cNvPicPr>
            <a:picLocks noChangeAspect="1" noChangeArrowheads="1"/>
          </p:cNvPicPr>
          <p:nvPr/>
        </p:nvPicPr>
        <p:blipFill>
          <a:blip r:embed="rId3" cstate="print"/>
          <a:srcRect/>
          <a:stretch>
            <a:fillRect/>
          </a:stretch>
        </p:blipFill>
        <p:spPr bwMode="auto">
          <a:xfrm>
            <a:off x="685800" y="3048000"/>
            <a:ext cx="3581400" cy="268605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44037" name="TextBox 7"/>
          <p:cNvSpPr txBox="1">
            <a:spLocks noChangeArrowheads="1"/>
          </p:cNvSpPr>
          <p:nvPr/>
        </p:nvSpPr>
        <p:spPr bwMode="auto">
          <a:xfrm>
            <a:off x="533400" y="6273800"/>
            <a:ext cx="10668000" cy="338138"/>
          </a:xfrm>
          <a:prstGeom prst="rect">
            <a:avLst/>
          </a:prstGeom>
          <a:noFill/>
          <a:ln w="9525">
            <a:noFill/>
            <a:miter lim="800000"/>
            <a:headEnd/>
            <a:tailEnd/>
          </a:ln>
        </p:spPr>
        <p:txBody>
          <a:bodyPr>
            <a:spAutoFit/>
          </a:bodyPr>
          <a:lstStyle/>
          <a:p>
            <a:r>
              <a:rPr lang="en-US" sz="1600"/>
              <a:t>Image Source:  Google Images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514600"/>
            <a:ext cx="4301177" cy="1754326"/>
          </a:xfrm>
          <a:prstGeom prst="rect">
            <a:avLst/>
          </a:prstGeom>
          <a:noFill/>
        </p:spPr>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mn-lt"/>
              </a:rPr>
              <a:t>Think Safety</a:t>
            </a:r>
          </a:p>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mn-lt"/>
              </a:rPr>
              <a:t>Work Safely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990600"/>
          </a:xfrm>
        </p:spPr>
        <p:txBody>
          <a:bodyPr/>
          <a:lstStyle/>
          <a:p>
            <a:pPr eaLnBrk="1" hangingPunct="1"/>
            <a:r>
              <a:rPr lang="en-US" sz="3600" u="sng" smtClean="0"/>
              <a:t>Introduction:</a:t>
            </a:r>
          </a:p>
        </p:txBody>
      </p:sp>
      <p:sp>
        <p:nvSpPr>
          <p:cNvPr id="3" name="Content Placeholder 2"/>
          <p:cNvSpPr>
            <a:spLocks noGrp="1"/>
          </p:cNvSpPr>
          <p:nvPr>
            <p:ph idx="1"/>
          </p:nvPr>
        </p:nvSpPr>
        <p:spPr>
          <a:xfrm>
            <a:off x="457200" y="4419600"/>
            <a:ext cx="8229600" cy="2392363"/>
          </a:xfrm>
          <a:effectLst>
            <a:outerShdw blurRad="50800" dist="38100" dir="18900000" sx="103000" sy="103000" algn="bl" rotWithShape="0">
              <a:schemeClr val="bg1">
                <a:alpha val="40000"/>
              </a:schemeClr>
            </a:outerShdw>
          </a:effectLst>
        </p:spPr>
        <p:txBody>
          <a:bodyPr rtlCol="0">
            <a:normAutofit fontScale="92500"/>
          </a:bodyPr>
          <a:lstStyle/>
          <a:p>
            <a:pPr eaLnBrk="1" fontAlgn="auto" hangingPunct="1">
              <a:spcAft>
                <a:spcPts val="0"/>
              </a:spcAft>
              <a:buFont typeface="Arial" pitchFamily="34" charset="0"/>
              <a:buChar char="•"/>
              <a:defRPr/>
            </a:pPr>
            <a:r>
              <a:rPr lang="en-US" sz="2400" dirty="0" smtClean="0">
                <a:solidFill>
                  <a:schemeClr val="accent4">
                    <a:lumMod val="40000"/>
                    <a:lumOff val="60000"/>
                  </a:schemeClr>
                </a:solidFill>
              </a:rPr>
              <a:t>Dump trucks are generally equipped with a hydraulically operated open-box bed hinged at the rear.</a:t>
            </a:r>
          </a:p>
          <a:p>
            <a:pPr eaLnBrk="1" fontAlgn="auto" hangingPunct="1">
              <a:spcAft>
                <a:spcPts val="0"/>
              </a:spcAft>
              <a:buFont typeface="Arial" pitchFamily="34" charset="0"/>
              <a:buChar char="•"/>
              <a:defRPr/>
            </a:pPr>
            <a:r>
              <a:rPr lang="en-US" sz="2400" dirty="0">
                <a:solidFill>
                  <a:schemeClr val="accent4">
                    <a:lumMod val="40000"/>
                    <a:lumOff val="60000"/>
                  </a:schemeClr>
                </a:solidFill>
              </a:rPr>
              <a:t>T</a:t>
            </a:r>
            <a:r>
              <a:rPr lang="en-US" sz="2400" dirty="0" smtClean="0">
                <a:solidFill>
                  <a:schemeClr val="accent4">
                    <a:lumMod val="40000"/>
                    <a:lumOff val="60000"/>
                  </a:schemeClr>
                </a:solidFill>
              </a:rPr>
              <a:t>he front of the bed is lifted up to allow its contents to be deposited on the ground behind the truck at the site of delivery.  </a:t>
            </a:r>
          </a:p>
          <a:p>
            <a:pPr eaLnBrk="1" fontAlgn="auto" hangingPunct="1">
              <a:spcAft>
                <a:spcPts val="0"/>
              </a:spcAft>
              <a:buFont typeface="Arial" pitchFamily="34" charset="0"/>
              <a:buNone/>
              <a:defRPr/>
            </a:pPr>
            <a:r>
              <a:rPr lang="en-US" sz="2400" dirty="0" smtClean="0">
                <a:solidFill>
                  <a:schemeClr val="accent4">
                    <a:lumMod val="40000"/>
                    <a:lumOff val="60000"/>
                  </a:schemeClr>
                </a:solidFill>
              </a:rPr>
              <a:t> </a:t>
            </a:r>
          </a:p>
          <a:p>
            <a:pPr eaLnBrk="1" fontAlgn="auto" hangingPunct="1">
              <a:spcAft>
                <a:spcPts val="0"/>
              </a:spcAft>
              <a:buFont typeface="Arial" pitchFamily="34" charset="0"/>
              <a:buNone/>
              <a:defRPr/>
            </a:pPr>
            <a:endParaRPr lang="en-US" sz="2400" dirty="0">
              <a:solidFill>
                <a:schemeClr val="accent4">
                  <a:lumMod val="40000"/>
                  <a:lumOff val="60000"/>
                </a:schemeClr>
              </a:solidFill>
            </a:endParaRPr>
          </a:p>
        </p:txBody>
      </p:sp>
      <p:pic>
        <p:nvPicPr>
          <p:cNvPr id="6" name="Picture 13" descr="n522241341_391285_6769[1]"/>
          <p:cNvPicPr>
            <a:picLocks noChangeAspect="1" noChangeArrowheads="1"/>
          </p:cNvPicPr>
          <p:nvPr/>
        </p:nvPicPr>
        <p:blipFill>
          <a:blip r:embed="rId2" cstate="print"/>
          <a:srcRect/>
          <a:stretch>
            <a:fillRect/>
          </a:stretch>
        </p:blipFill>
        <p:spPr>
          <a:xfrm>
            <a:off x="4724399" y="1143000"/>
            <a:ext cx="36576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icture1.jpg"/>
          <p:cNvPicPr>
            <a:picLocks noChangeAspect="1"/>
          </p:cNvPicPr>
          <p:nvPr/>
        </p:nvPicPr>
        <p:blipFill>
          <a:blip r:embed="rId3" cstate="print"/>
          <a:stretch>
            <a:fillRect/>
          </a:stretch>
        </p:blipFill>
        <p:spPr>
          <a:xfrm>
            <a:off x="457200" y="1143000"/>
            <a:ext cx="3733800" cy="2800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Up-Down Arrow 9"/>
          <p:cNvSpPr/>
          <p:nvPr/>
        </p:nvSpPr>
        <p:spPr>
          <a:xfrm rot="5400000">
            <a:off x="4101306" y="1080294"/>
            <a:ext cx="484188" cy="1676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4" name="TextBox 10"/>
          <p:cNvSpPr txBox="1">
            <a:spLocks noChangeArrowheads="1"/>
          </p:cNvSpPr>
          <p:nvPr/>
        </p:nvSpPr>
        <p:spPr bwMode="auto">
          <a:xfrm>
            <a:off x="5486400" y="1143000"/>
            <a:ext cx="914400" cy="369888"/>
          </a:xfrm>
          <a:prstGeom prst="rect">
            <a:avLst/>
          </a:prstGeom>
          <a:noFill/>
          <a:ln w="9525">
            <a:noFill/>
            <a:miter lim="800000"/>
            <a:headEnd/>
            <a:tailEnd/>
          </a:ln>
        </p:spPr>
        <p:txBody>
          <a:bodyPr>
            <a:spAutoFit/>
          </a:bodyPr>
          <a:lstStyle/>
          <a:p>
            <a:pPr algn="ctr"/>
            <a:r>
              <a:rPr lang="en-US" b="1">
                <a:latin typeface="Bookman Old Style" pitchFamily="18" charset="0"/>
              </a:rPr>
              <a:t>Cab</a:t>
            </a:r>
          </a:p>
        </p:txBody>
      </p:sp>
      <p:sp>
        <p:nvSpPr>
          <p:cNvPr id="17415" name="TextBox 12"/>
          <p:cNvSpPr txBox="1">
            <a:spLocks noChangeArrowheads="1"/>
          </p:cNvSpPr>
          <p:nvPr/>
        </p:nvSpPr>
        <p:spPr bwMode="auto">
          <a:xfrm>
            <a:off x="7620000" y="1447800"/>
            <a:ext cx="914400" cy="369888"/>
          </a:xfrm>
          <a:prstGeom prst="rect">
            <a:avLst/>
          </a:prstGeom>
          <a:noFill/>
          <a:ln w="9525">
            <a:noFill/>
            <a:miter lim="800000"/>
            <a:headEnd/>
            <a:tailEnd/>
          </a:ln>
        </p:spPr>
        <p:txBody>
          <a:bodyPr>
            <a:spAutoFit/>
          </a:bodyPr>
          <a:lstStyle/>
          <a:p>
            <a:pPr algn="ctr"/>
            <a:r>
              <a:rPr lang="en-US" b="1">
                <a:latin typeface="Bookman Old Style" pitchFamily="18" charset="0"/>
              </a:rPr>
              <a:t>Bed</a:t>
            </a:r>
          </a:p>
        </p:txBody>
      </p:sp>
      <p:sp>
        <p:nvSpPr>
          <p:cNvPr id="17416" name="TextBox 13"/>
          <p:cNvSpPr txBox="1">
            <a:spLocks noChangeArrowheads="1"/>
          </p:cNvSpPr>
          <p:nvPr/>
        </p:nvSpPr>
        <p:spPr bwMode="auto">
          <a:xfrm>
            <a:off x="5867400" y="1447800"/>
            <a:ext cx="1524000" cy="646113"/>
          </a:xfrm>
          <a:prstGeom prst="rect">
            <a:avLst/>
          </a:prstGeom>
          <a:noFill/>
          <a:ln w="9525">
            <a:noFill/>
            <a:miter lim="800000"/>
            <a:headEnd/>
            <a:tailEnd/>
          </a:ln>
        </p:spPr>
        <p:txBody>
          <a:bodyPr>
            <a:spAutoFit/>
          </a:bodyPr>
          <a:lstStyle/>
          <a:p>
            <a:pPr algn="ctr"/>
            <a:r>
              <a:rPr lang="en-US" b="1">
                <a:latin typeface="Bookman Old Style" pitchFamily="18" charset="0"/>
              </a:rPr>
              <a:t>Hydraulic</a:t>
            </a:r>
          </a:p>
          <a:p>
            <a:pPr algn="ctr"/>
            <a:r>
              <a:rPr lang="en-US" b="1">
                <a:latin typeface="Bookman Old Style" pitchFamily="18" charset="0"/>
              </a:rPr>
              <a:t>Lift</a:t>
            </a:r>
          </a:p>
        </p:txBody>
      </p:sp>
      <p:cxnSp>
        <p:nvCxnSpPr>
          <p:cNvPr id="16" name="Straight Arrow Connector 15"/>
          <p:cNvCxnSpPr>
            <a:stCxn id="17414" idx="2"/>
          </p:cNvCxnSpPr>
          <p:nvPr/>
        </p:nvCxnSpPr>
        <p:spPr>
          <a:xfrm rot="5400000">
            <a:off x="5448300" y="1703388"/>
            <a:ext cx="6858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7416" idx="2"/>
          </p:cNvCxnSpPr>
          <p:nvPr/>
        </p:nvCxnSpPr>
        <p:spPr>
          <a:xfrm rot="5400000">
            <a:off x="6266656" y="2304257"/>
            <a:ext cx="573087"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790656" y="2039144"/>
            <a:ext cx="573088"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457200" y="6335713"/>
            <a:ext cx="10668000" cy="336550"/>
          </a:xfrm>
          <a:prstGeom prst="rect">
            <a:avLst/>
          </a:prstGeom>
          <a:noFill/>
          <a:ln w="9525">
            <a:noFill/>
            <a:miter lim="800000"/>
            <a:headEnd/>
            <a:tailEnd/>
          </a:ln>
        </p:spPr>
        <p:txBody>
          <a:bodyPr>
            <a:spAutoFit/>
          </a:bodyPr>
          <a:lstStyle/>
          <a:p>
            <a:r>
              <a:rPr lang="en-US" sz="1600"/>
              <a:t>Source: </a:t>
            </a:r>
            <a:r>
              <a:rPr lang="en-US" sz="1600">
                <a:hlinkClick r:id="rId4"/>
              </a:rPr>
              <a:t>www.wikipedia.com</a:t>
            </a:r>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990600"/>
          </a:xfrm>
        </p:spPr>
        <p:txBody>
          <a:bodyPr/>
          <a:lstStyle/>
          <a:p>
            <a:pPr eaLnBrk="1" hangingPunct="1"/>
            <a:r>
              <a:rPr lang="en-US" sz="3600" u="sng" smtClean="0"/>
              <a:t>Variety of Types:</a:t>
            </a:r>
          </a:p>
        </p:txBody>
      </p:sp>
      <p:sp>
        <p:nvSpPr>
          <p:cNvPr id="18434" name="Content Placeholder 2"/>
          <p:cNvSpPr>
            <a:spLocks noGrp="1"/>
          </p:cNvSpPr>
          <p:nvPr>
            <p:ph idx="1"/>
          </p:nvPr>
        </p:nvSpPr>
        <p:spPr>
          <a:xfrm>
            <a:off x="3581400" y="4724400"/>
            <a:ext cx="3048000" cy="762000"/>
          </a:xfrm>
        </p:spPr>
        <p:txBody>
          <a:bodyPr/>
          <a:lstStyle/>
          <a:p>
            <a:pPr marL="342900" lvl="1" indent="-342900" eaLnBrk="1" hangingPunct="1">
              <a:buFont typeface="Arial" charset="0"/>
              <a:buChar char="•"/>
            </a:pPr>
            <a:endParaRPr lang="en-US" sz="1800" smtClean="0"/>
          </a:p>
          <a:p>
            <a:pPr marL="342900" lvl="1" indent="-342900" eaLnBrk="1" hangingPunct="1">
              <a:buFont typeface="Arial" charset="0"/>
              <a:buChar char="•"/>
            </a:pPr>
            <a:endParaRPr lang="en-US" sz="1800" smtClean="0"/>
          </a:p>
          <a:p>
            <a:pPr marL="342900" lvl="1" indent="-342900" eaLnBrk="1" hangingPunct="1">
              <a:buFont typeface="Arial" charset="0"/>
              <a:buNone/>
            </a:pPr>
            <a:r>
              <a:rPr lang="en-US" sz="1800" smtClean="0"/>
              <a:t>super dump trucks </a:t>
            </a:r>
          </a:p>
        </p:txBody>
      </p:sp>
      <p:pic>
        <p:nvPicPr>
          <p:cNvPr id="18435" name="Picture 5"/>
          <p:cNvPicPr>
            <a:picLocks noChangeAspect="1" noChangeArrowheads="1"/>
          </p:cNvPicPr>
          <p:nvPr/>
        </p:nvPicPr>
        <p:blipFill>
          <a:blip r:embed="rId2" cstate="print"/>
          <a:srcRect/>
          <a:stretch>
            <a:fillRect/>
          </a:stretch>
        </p:blipFill>
        <p:spPr bwMode="auto">
          <a:xfrm>
            <a:off x="3505200" y="3765550"/>
            <a:ext cx="2359025" cy="1568450"/>
          </a:xfrm>
          <a:prstGeom prst="rect">
            <a:avLst/>
          </a:prstGeom>
          <a:noFill/>
          <a:ln w="9525">
            <a:noFill/>
            <a:miter lim="800000"/>
            <a:headEnd/>
            <a:tailEnd/>
          </a:ln>
        </p:spPr>
      </p:pic>
      <p:pic>
        <p:nvPicPr>
          <p:cNvPr id="18436" name="Picture 9"/>
          <p:cNvPicPr>
            <a:picLocks noChangeAspect="1" noChangeArrowheads="1"/>
          </p:cNvPicPr>
          <p:nvPr/>
        </p:nvPicPr>
        <p:blipFill>
          <a:blip r:embed="rId3" cstate="print"/>
          <a:srcRect/>
          <a:stretch>
            <a:fillRect/>
          </a:stretch>
        </p:blipFill>
        <p:spPr bwMode="auto">
          <a:xfrm>
            <a:off x="5943600" y="1279525"/>
            <a:ext cx="2819400" cy="1227138"/>
          </a:xfrm>
          <a:prstGeom prst="rect">
            <a:avLst/>
          </a:prstGeom>
          <a:noFill/>
          <a:ln w="9525">
            <a:noFill/>
            <a:miter lim="800000"/>
            <a:headEnd/>
            <a:tailEnd/>
          </a:ln>
        </p:spPr>
      </p:pic>
      <p:sp>
        <p:nvSpPr>
          <p:cNvPr id="18437" name="TextBox 12"/>
          <p:cNvSpPr txBox="1">
            <a:spLocks noChangeArrowheads="1"/>
          </p:cNvSpPr>
          <p:nvPr/>
        </p:nvSpPr>
        <p:spPr bwMode="auto">
          <a:xfrm>
            <a:off x="457200" y="6411913"/>
            <a:ext cx="10668000" cy="336550"/>
          </a:xfrm>
          <a:prstGeom prst="rect">
            <a:avLst/>
          </a:prstGeom>
          <a:noFill/>
          <a:ln w="9525">
            <a:noFill/>
            <a:miter lim="800000"/>
            <a:headEnd/>
            <a:tailEnd/>
          </a:ln>
        </p:spPr>
        <p:txBody>
          <a:bodyPr>
            <a:spAutoFit/>
          </a:bodyPr>
          <a:lstStyle/>
          <a:p>
            <a:r>
              <a:rPr lang="en-US" sz="1600"/>
              <a:t>Source: </a:t>
            </a:r>
            <a:r>
              <a:rPr lang="en-US" sz="1600">
                <a:hlinkClick r:id="rId4"/>
              </a:rPr>
              <a:t>www.wikipedia.com</a:t>
            </a:r>
            <a:endParaRPr lang="en-US" sz="1600"/>
          </a:p>
        </p:txBody>
      </p:sp>
      <p:grpSp>
        <p:nvGrpSpPr>
          <p:cNvPr id="18438" name="Group 21"/>
          <p:cNvGrpSpPr>
            <a:grpSpLocks/>
          </p:cNvGrpSpPr>
          <p:nvPr/>
        </p:nvGrpSpPr>
        <p:grpSpPr bwMode="auto">
          <a:xfrm>
            <a:off x="0" y="1279525"/>
            <a:ext cx="3810000" cy="2073275"/>
            <a:chOff x="0" y="624"/>
            <a:chExt cx="2400" cy="1306"/>
          </a:xfrm>
        </p:grpSpPr>
        <p:pic>
          <p:nvPicPr>
            <p:cNvPr id="18449" name="Picture 3"/>
            <p:cNvPicPr>
              <a:picLocks noChangeAspect="1" noChangeArrowheads="1"/>
            </p:cNvPicPr>
            <p:nvPr/>
          </p:nvPicPr>
          <p:blipFill>
            <a:blip r:embed="rId5" cstate="print"/>
            <a:srcRect/>
            <a:stretch>
              <a:fillRect/>
            </a:stretch>
          </p:blipFill>
          <p:spPr bwMode="auto">
            <a:xfrm>
              <a:off x="224" y="624"/>
              <a:ext cx="1408" cy="1056"/>
            </a:xfrm>
            <a:prstGeom prst="rect">
              <a:avLst/>
            </a:prstGeom>
            <a:noFill/>
            <a:ln w="9525">
              <a:noFill/>
              <a:miter lim="800000"/>
              <a:headEnd/>
              <a:tailEnd/>
            </a:ln>
          </p:spPr>
        </p:pic>
        <p:sp>
          <p:nvSpPr>
            <p:cNvPr id="18450" name="Text Box 14"/>
            <p:cNvSpPr txBox="1">
              <a:spLocks noChangeArrowheads="1"/>
            </p:cNvSpPr>
            <p:nvPr/>
          </p:nvSpPr>
          <p:spPr bwMode="auto">
            <a:xfrm>
              <a:off x="0" y="1680"/>
              <a:ext cx="2400" cy="250"/>
            </a:xfrm>
            <a:prstGeom prst="rect">
              <a:avLst/>
            </a:prstGeom>
            <a:noFill/>
            <a:ln w="9525">
              <a:noFill/>
              <a:miter lim="800000"/>
              <a:headEnd/>
              <a:tailEnd/>
            </a:ln>
          </p:spPr>
          <p:txBody>
            <a:bodyPr>
              <a:spAutoFit/>
            </a:bodyPr>
            <a:lstStyle/>
            <a:p>
              <a:pPr>
                <a:spcBef>
                  <a:spcPct val="50000"/>
                </a:spcBef>
              </a:pPr>
              <a:r>
                <a:rPr lang="en-US" sz="2000">
                  <a:solidFill>
                    <a:srgbClr val="48C4BE"/>
                  </a:solidFill>
                  <a:latin typeface="Bookman Old Style" pitchFamily="18" charset="0"/>
                </a:rPr>
                <a:t>standard dump trucks</a:t>
              </a:r>
            </a:p>
          </p:txBody>
        </p:sp>
      </p:grpSp>
      <p:grpSp>
        <p:nvGrpSpPr>
          <p:cNvPr id="18439" name="Group 23"/>
          <p:cNvGrpSpPr>
            <a:grpSpLocks/>
          </p:cNvGrpSpPr>
          <p:nvPr/>
        </p:nvGrpSpPr>
        <p:grpSpPr bwMode="auto">
          <a:xfrm>
            <a:off x="5791200" y="3794125"/>
            <a:ext cx="3352800" cy="2911475"/>
            <a:chOff x="1728" y="624"/>
            <a:chExt cx="2112" cy="1834"/>
          </a:xfrm>
        </p:grpSpPr>
        <p:pic>
          <p:nvPicPr>
            <p:cNvPr id="18447" name="Picture 10"/>
            <p:cNvPicPr>
              <a:picLocks noChangeAspect="1" noChangeArrowheads="1"/>
            </p:cNvPicPr>
            <p:nvPr/>
          </p:nvPicPr>
          <p:blipFill>
            <a:blip r:embed="rId6" cstate="print"/>
            <a:srcRect/>
            <a:stretch>
              <a:fillRect/>
            </a:stretch>
          </p:blipFill>
          <p:spPr bwMode="auto">
            <a:xfrm>
              <a:off x="2112" y="624"/>
              <a:ext cx="1200" cy="1518"/>
            </a:xfrm>
            <a:prstGeom prst="rect">
              <a:avLst/>
            </a:prstGeom>
            <a:noFill/>
            <a:ln w="9525">
              <a:noFill/>
              <a:miter lim="800000"/>
              <a:headEnd/>
              <a:tailEnd/>
            </a:ln>
          </p:spPr>
        </p:pic>
        <p:sp>
          <p:nvSpPr>
            <p:cNvPr id="18448" name="Text Box 15"/>
            <p:cNvSpPr txBox="1">
              <a:spLocks noChangeArrowheads="1"/>
            </p:cNvSpPr>
            <p:nvPr/>
          </p:nvSpPr>
          <p:spPr bwMode="auto">
            <a:xfrm>
              <a:off x="1728" y="2208"/>
              <a:ext cx="2112" cy="250"/>
            </a:xfrm>
            <a:prstGeom prst="rect">
              <a:avLst/>
            </a:prstGeom>
            <a:noFill/>
            <a:ln w="9525">
              <a:noFill/>
              <a:miter lim="800000"/>
              <a:headEnd/>
              <a:tailEnd/>
            </a:ln>
          </p:spPr>
          <p:txBody>
            <a:bodyPr>
              <a:spAutoFit/>
            </a:bodyPr>
            <a:lstStyle/>
            <a:p>
              <a:pPr>
                <a:spcBef>
                  <a:spcPct val="50000"/>
                </a:spcBef>
              </a:pPr>
              <a:r>
                <a:rPr lang="en-US" sz="2000">
                  <a:solidFill>
                    <a:srgbClr val="48C4BE"/>
                  </a:solidFill>
                  <a:latin typeface="Bookman Old Style" pitchFamily="18" charset="0"/>
                </a:rPr>
                <a:t>articulated dump trucks</a:t>
              </a:r>
            </a:p>
          </p:txBody>
        </p:sp>
      </p:grpSp>
      <p:grpSp>
        <p:nvGrpSpPr>
          <p:cNvPr id="18440" name="Group 24"/>
          <p:cNvGrpSpPr>
            <a:grpSpLocks/>
          </p:cNvGrpSpPr>
          <p:nvPr/>
        </p:nvGrpSpPr>
        <p:grpSpPr bwMode="auto">
          <a:xfrm>
            <a:off x="2514600" y="1290638"/>
            <a:ext cx="3276600" cy="2062162"/>
            <a:chOff x="1776" y="1143"/>
            <a:chExt cx="2064" cy="1299"/>
          </a:xfrm>
        </p:grpSpPr>
        <p:pic>
          <p:nvPicPr>
            <p:cNvPr id="18445" name="Picture 4"/>
            <p:cNvPicPr>
              <a:picLocks noChangeAspect="1" noChangeArrowheads="1"/>
            </p:cNvPicPr>
            <p:nvPr/>
          </p:nvPicPr>
          <p:blipFill>
            <a:blip r:embed="rId7" cstate="print"/>
            <a:srcRect t="14545" b="20000"/>
            <a:stretch>
              <a:fillRect/>
            </a:stretch>
          </p:blipFill>
          <p:spPr bwMode="auto">
            <a:xfrm>
              <a:off x="2064" y="1143"/>
              <a:ext cx="1651" cy="809"/>
            </a:xfrm>
            <a:prstGeom prst="rect">
              <a:avLst/>
            </a:prstGeom>
            <a:noFill/>
            <a:ln w="9525">
              <a:noFill/>
              <a:miter lim="800000"/>
              <a:headEnd/>
              <a:tailEnd/>
            </a:ln>
          </p:spPr>
        </p:pic>
        <p:sp>
          <p:nvSpPr>
            <p:cNvPr id="18446" name="Text Box 16"/>
            <p:cNvSpPr txBox="1">
              <a:spLocks noChangeArrowheads="1"/>
            </p:cNvSpPr>
            <p:nvPr/>
          </p:nvSpPr>
          <p:spPr bwMode="auto">
            <a:xfrm>
              <a:off x="1776" y="1951"/>
              <a:ext cx="2064" cy="491"/>
            </a:xfrm>
            <a:prstGeom prst="rect">
              <a:avLst/>
            </a:prstGeom>
            <a:noFill/>
            <a:ln w="9525">
              <a:noFill/>
              <a:miter lim="800000"/>
              <a:headEnd/>
              <a:tailEnd/>
            </a:ln>
          </p:spPr>
          <p:txBody>
            <a:bodyPr>
              <a:spAutoFit/>
            </a:bodyPr>
            <a:lstStyle/>
            <a:p>
              <a:pPr lvl="1">
                <a:spcBef>
                  <a:spcPct val="20000"/>
                </a:spcBef>
                <a:buFont typeface="Arial" charset="0"/>
                <a:buNone/>
              </a:pPr>
              <a:r>
                <a:rPr lang="en-US">
                  <a:solidFill>
                    <a:srgbClr val="51DAFF"/>
                  </a:solidFill>
                  <a:latin typeface="Bookman Old Style" pitchFamily="18" charset="0"/>
                </a:rPr>
                <a:t>transfer dump trucks</a:t>
              </a:r>
            </a:p>
            <a:p>
              <a:pPr>
                <a:spcBef>
                  <a:spcPct val="50000"/>
                </a:spcBef>
              </a:pPr>
              <a:endParaRPr lang="en-US"/>
            </a:p>
          </p:txBody>
        </p:sp>
      </p:grpSp>
      <p:grpSp>
        <p:nvGrpSpPr>
          <p:cNvPr id="18441" name="Group 20"/>
          <p:cNvGrpSpPr>
            <a:grpSpLocks/>
          </p:cNvGrpSpPr>
          <p:nvPr/>
        </p:nvGrpSpPr>
        <p:grpSpPr bwMode="auto">
          <a:xfrm>
            <a:off x="-457200" y="3995738"/>
            <a:ext cx="3886200" cy="2405062"/>
            <a:chOff x="-288" y="1968"/>
            <a:chExt cx="2448" cy="1515"/>
          </a:xfrm>
        </p:grpSpPr>
        <p:pic>
          <p:nvPicPr>
            <p:cNvPr id="18443" name="Picture 7"/>
            <p:cNvPicPr>
              <a:picLocks noChangeAspect="1" noChangeArrowheads="1"/>
            </p:cNvPicPr>
            <p:nvPr/>
          </p:nvPicPr>
          <p:blipFill>
            <a:blip r:embed="rId8" cstate="print"/>
            <a:srcRect/>
            <a:stretch>
              <a:fillRect/>
            </a:stretch>
          </p:blipFill>
          <p:spPr bwMode="auto">
            <a:xfrm>
              <a:off x="96" y="1968"/>
              <a:ext cx="1824" cy="739"/>
            </a:xfrm>
            <a:prstGeom prst="rect">
              <a:avLst/>
            </a:prstGeom>
            <a:noFill/>
            <a:ln w="9525">
              <a:noFill/>
              <a:miter lim="800000"/>
              <a:headEnd/>
              <a:tailEnd/>
            </a:ln>
          </p:spPr>
        </p:pic>
        <p:sp>
          <p:nvSpPr>
            <p:cNvPr id="18444" name="Text Box 17"/>
            <p:cNvSpPr txBox="1">
              <a:spLocks noChangeArrowheads="1"/>
            </p:cNvSpPr>
            <p:nvPr/>
          </p:nvSpPr>
          <p:spPr bwMode="auto">
            <a:xfrm>
              <a:off x="-288" y="2784"/>
              <a:ext cx="2448" cy="699"/>
            </a:xfrm>
            <a:prstGeom prst="rect">
              <a:avLst/>
            </a:prstGeom>
            <a:noFill/>
            <a:ln w="9525">
              <a:noFill/>
              <a:miter lim="800000"/>
              <a:headEnd/>
              <a:tailEnd/>
            </a:ln>
          </p:spPr>
          <p:txBody>
            <a:bodyPr>
              <a:spAutoFit/>
            </a:bodyPr>
            <a:lstStyle/>
            <a:p>
              <a:pPr lvl="1">
                <a:spcBef>
                  <a:spcPct val="20000"/>
                </a:spcBef>
                <a:buFont typeface="Arial" charset="0"/>
                <a:buNone/>
              </a:pPr>
              <a:r>
                <a:rPr lang="en-US">
                  <a:solidFill>
                    <a:srgbClr val="51DAFF"/>
                  </a:solidFill>
                  <a:latin typeface="Bookman Old Style" pitchFamily="18" charset="0"/>
                </a:rPr>
                <a:t>semi-trailer end and bottom</a:t>
              </a:r>
            </a:p>
            <a:p>
              <a:pPr lvl="1">
                <a:spcBef>
                  <a:spcPct val="20000"/>
                </a:spcBef>
                <a:buFont typeface="Arial" charset="0"/>
                <a:buNone/>
              </a:pPr>
              <a:r>
                <a:rPr lang="en-US">
                  <a:solidFill>
                    <a:srgbClr val="51DAFF"/>
                  </a:solidFill>
                  <a:latin typeface="Bookman Old Style" pitchFamily="18" charset="0"/>
                </a:rPr>
                <a:t>         dump trucks</a:t>
              </a:r>
            </a:p>
            <a:p>
              <a:pPr>
                <a:spcBef>
                  <a:spcPct val="50000"/>
                </a:spcBef>
              </a:pPr>
              <a:endParaRPr lang="en-US"/>
            </a:p>
          </p:txBody>
        </p:sp>
      </p:grpSp>
      <p:sp>
        <p:nvSpPr>
          <p:cNvPr id="18442" name="Text Box 18"/>
          <p:cNvSpPr txBox="1">
            <a:spLocks noChangeArrowheads="1"/>
          </p:cNvSpPr>
          <p:nvPr/>
        </p:nvSpPr>
        <p:spPr bwMode="auto">
          <a:xfrm>
            <a:off x="5791200" y="2574925"/>
            <a:ext cx="3962400" cy="701675"/>
          </a:xfrm>
          <a:prstGeom prst="rect">
            <a:avLst/>
          </a:prstGeom>
          <a:noFill/>
          <a:ln w="9525">
            <a:noFill/>
            <a:miter lim="800000"/>
            <a:headEnd/>
            <a:tailEnd/>
          </a:ln>
        </p:spPr>
        <p:txBody>
          <a:bodyPr>
            <a:spAutoFit/>
          </a:bodyPr>
          <a:lstStyle/>
          <a:p>
            <a:pPr>
              <a:spcBef>
                <a:spcPct val="50000"/>
              </a:spcBef>
            </a:pPr>
            <a:r>
              <a:rPr lang="en-US" sz="2000">
                <a:solidFill>
                  <a:srgbClr val="48C4BE"/>
                </a:solidFill>
                <a:latin typeface="Bookman Old Style" pitchFamily="18" charset="0"/>
              </a:rPr>
              <a:t>double and triple trailer bottom dump trucks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19458" name="Content Placeholder 2"/>
          <p:cNvSpPr>
            <a:spLocks noGrp="1"/>
          </p:cNvSpPr>
          <p:nvPr>
            <p:ph idx="1"/>
          </p:nvPr>
        </p:nvSpPr>
        <p:spPr>
          <a:xfrm>
            <a:off x="304800" y="884238"/>
            <a:ext cx="8229600" cy="4525962"/>
          </a:xfrm>
        </p:spPr>
        <p:txBody>
          <a:bodyPr/>
          <a:lstStyle/>
          <a:p>
            <a:pPr marL="342900" lvl="1" indent="-342900" eaLnBrk="1" hangingPunct="1">
              <a:buFont typeface="Arial" charset="0"/>
              <a:buChar char="•"/>
            </a:pPr>
            <a:r>
              <a:rPr lang="en-US" smtClean="0"/>
              <a:t>People being run over by dump trucks </a:t>
            </a:r>
          </a:p>
        </p:txBody>
      </p:sp>
      <p:grpSp>
        <p:nvGrpSpPr>
          <p:cNvPr id="19459" name="Group 5"/>
          <p:cNvGrpSpPr>
            <a:grpSpLocks/>
          </p:cNvGrpSpPr>
          <p:nvPr/>
        </p:nvGrpSpPr>
        <p:grpSpPr bwMode="auto">
          <a:xfrm>
            <a:off x="2795588" y="2151063"/>
            <a:ext cx="4975225" cy="3582987"/>
            <a:chOff x="1872" y="3168"/>
            <a:chExt cx="2301" cy="912"/>
          </a:xfrm>
        </p:grpSpPr>
        <p:sp>
          <p:nvSpPr>
            <p:cNvPr id="19463" name="Rectangle 6"/>
            <p:cNvSpPr>
              <a:spLocks noChangeArrowheads="1"/>
            </p:cNvSpPr>
            <p:nvPr/>
          </p:nvSpPr>
          <p:spPr bwMode="auto">
            <a:xfrm>
              <a:off x="1872" y="3312"/>
              <a:ext cx="1392" cy="528"/>
            </a:xfrm>
            <a:prstGeom prst="rect">
              <a:avLst/>
            </a:prstGeom>
            <a:solidFill>
              <a:srgbClr val="C00000"/>
            </a:solidFill>
            <a:ln w="9525">
              <a:solidFill>
                <a:schemeClr val="tx1"/>
              </a:solidFill>
              <a:miter lim="800000"/>
              <a:headEnd/>
              <a:tailEnd/>
            </a:ln>
          </p:spPr>
          <p:txBody>
            <a:bodyPr wrap="none" anchor="ctr"/>
            <a:lstStyle/>
            <a:p>
              <a:endParaRPr lang="en-US">
                <a:latin typeface="Calibri" pitchFamily="34" charset="0"/>
              </a:endParaRPr>
            </a:p>
          </p:txBody>
        </p:sp>
        <p:sp>
          <p:nvSpPr>
            <p:cNvPr id="19464" name="Rectangle 7"/>
            <p:cNvSpPr>
              <a:spLocks noChangeArrowheads="1"/>
            </p:cNvSpPr>
            <p:nvPr/>
          </p:nvSpPr>
          <p:spPr bwMode="auto">
            <a:xfrm>
              <a:off x="3360" y="3504"/>
              <a:ext cx="336" cy="336"/>
            </a:xfrm>
            <a:prstGeom prst="rect">
              <a:avLst/>
            </a:prstGeom>
            <a:solidFill>
              <a:srgbClr val="C00000"/>
            </a:solidFill>
            <a:ln w="9525">
              <a:solidFill>
                <a:schemeClr val="tx1"/>
              </a:solidFill>
              <a:miter lim="800000"/>
              <a:headEnd/>
              <a:tailEnd/>
            </a:ln>
          </p:spPr>
          <p:txBody>
            <a:bodyPr wrap="none" anchor="ctr"/>
            <a:lstStyle/>
            <a:p>
              <a:endParaRPr lang="en-US">
                <a:latin typeface="Calibri" pitchFamily="34" charset="0"/>
              </a:endParaRPr>
            </a:p>
          </p:txBody>
        </p:sp>
        <p:sp>
          <p:nvSpPr>
            <p:cNvPr id="19465" name="AutoShape 8"/>
            <p:cNvSpPr>
              <a:spLocks noChangeArrowheads="1"/>
            </p:cNvSpPr>
            <p:nvPr/>
          </p:nvSpPr>
          <p:spPr bwMode="auto">
            <a:xfrm flipV="1">
              <a:off x="3408" y="3504"/>
              <a:ext cx="765"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9 w 21600"/>
                <a:gd name="T13" fmla="*/ 4500 h 21600"/>
                <a:gd name="T14" fmla="*/ 1711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00000"/>
            </a:solidFill>
            <a:ln w="9525">
              <a:solidFill>
                <a:schemeClr val="tx1"/>
              </a:solidFill>
              <a:miter lim="800000"/>
              <a:headEnd/>
              <a:tailEnd/>
            </a:ln>
          </p:spPr>
          <p:txBody>
            <a:bodyPr wrap="none" anchor="ctr"/>
            <a:lstStyle/>
            <a:p>
              <a:endParaRPr lang="en-US"/>
            </a:p>
          </p:txBody>
        </p:sp>
        <p:sp>
          <p:nvSpPr>
            <p:cNvPr id="19466" name="Rectangle 9"/>
            <p:cNvSpPr>
              <a:spLocks noChangeArrowheads="1"/>
            </p:cNvSpPr>
            <p:nvPr/>
          </p:nvSpPr>
          <p:spPr bwMode="auto">
            <a:xfrm>
              <a:off x="3360" y="3360"/>
              <a:ext cx="480" cy="144"/>
            </a:xfrm>
            <a:prstGeom prst="rect">
              <a:avLst/>
            </a:prstGeom>
            <a:solidFill>
              <a:srgbClr val="C00000"/>
            </a:solidFill>
            <a:ln w="9525">
              <a:solidFill>
                <a:schemeClr val="tx1"/>
              </a:solidFill>
              <a:miter lim="800000"/>
              <a:headEnd/>
              <a:tailEnd/>
            </a:ln>
          </p:spPr>
          <p:txBody>
            <a:bodyPr wrap="none" anchor="ctr"/>
            <a:lstStyle/>
            <a:p>
              <a:endParaRPr lang="en-US">
                <a:latin typeface="Calibri" pitchFamily="34" charset="0"/>
              </a:endParaRPr>
            </a:p>
          </p:txBody>
        </p:sp>
        <p:sp>
          <p:nvSpPr>
            <p:cNvPr id="19467" name="Rectangle 10"/>
            <p:cNvSpPr>
              <a:spLocks noChangeArrowheads="1"/>
            </p:cNvSpPr>
            <p:nvPr/>
          </p:nvSpPr>
          <p:spPr bwMode="auto">
            <a:xfrm>
              <a:off x="3408" y="3408"/>
              <a:ext cx="384" cy="144"/>
            </a:xfrm>
            <a:prstGeom prst="rect">
              <a:avLst/>
            </a:prstGeom>
            <a:solidFill>
              <a:schemeClr val="tx2"/>
            </a:solidFill>
            <a:ln w="9525">
              <a:solidFill>
                <a:schemeClr val="tx1"/>
              </a:solidFill>
              <a:miter lim="800000"/>
              <a:headEnd/>
              <a:tailEnd/>
            </a:ln>
          </p:spPr>
          <p:txBody>
            <a:bodyPr wrap="none" anchor="ctr"/>
            <a:lstStyle/>
            <a:p>
              <a:endParaRPr lang="en-US">
                <a:latin typeface="Calibri" pitchFamily="34" charset="0"/>
              </a:endParaRPr>
            </a:p>
          </p:txBody>
        </p:sp>
        <p:sp>
          <p:nvSpPr>
            <p:cNvPr id="19468" name="Line 11"/>
            <p:cNvSpPr>
              <a:spLocks noChangeShapeType="1"/>
            </p:cNvSpPr>
            <p:nvPr/>
          </p:nvSpPr>
          <p:spPr bwMode="auto">
            <a:xfrm flipH="1">
              <a:off x="3936" y="3648"/>
              <a:ext cx="96" cy="144"/>
            </a:xfrm>
            <a:prstGeom prst="line">
              <a:avLst/>
            </a:prstGeom>
            <a:noFill/>
            <a:ln w="9525">
              <a:solidFill>
                <a:schemeClr val="tx1"/>
              </a:solidFill>
              <a:round/>
              <a:headEnd/>
              <a:tailEnd/>
            </a:ln>
          </p:spPr>
          <p:txBody>
            <a:bodyPr wrap="none" anchor="ctr"/>
            <a:lstStyle/>
            <a:p>
              <a:endParaRPr lang="en-US"/>
            </a:p>
          </p:txBody>
        </p:sp>
        <p:sp>
          <p:nvSpPr>
            <p:cNvPr id="19469" name="Line 12"/>
            <p:cNvSpPr>
              <a:spLocks noChangeShapeType="1"/>
            </p:cNvSpPr>
            <p:nvPr/>
          </p:nvSpPr>
          <p:spPr bwMode="auto">
            <a:xfrm flipH="1">
              <a:off x="3936" y="3696"/>
              <a:ext cx="96" cy="144"/>
            </a:xfrm>
            <a:prstGeom prst="line">
              <a:avLst/>
            </a:prstGeom>
            <a:noFill/>
            <a:ln w="9525">
              <a:solidFill>
                <a:schemeClr val="tx1"/>
              </a:solidFill>
              <a:round/>
              <a:headEnd/>
              <a:tailEnd/>
            </a:ln>
          </p:spPr>
          <p:txBody>
            <a:bodyPr wrap="none" anchor="ctr"/>
            <a:lstStyle/>
            <a:p>
              <a:endParaRPr lang="en-US"/>
            </a:p>
          </p:txBody>
        </p:sp>
        <p:sp>
          <p:nvSpPr>
            <p:cNvPr id="19470" name="Line 13"/>
            <p:cNvSpPr>
              <a:spLocks noChangeShapeType="1"/>
            </p:cNvSpPr>
            <p:nvPr/>
          </p:nvSpPr>
          <p:spPr bwMode="auto">
            <a:xfrm flipH="1">
              <a:off x="3984" y="3696"/>
              <a:ext cx="96" cy="144"/>
            </a:xfrm>
            <a:prstGeom prst="line">
              <a:avLst/>
            </a:prstGeom>
            <a:noFill/>
            <a:ln w="9525">
              <a:solidFill>
                <a:schemeClr val="tx1"/>
              </a:solidFill>
              <a:round/>
              <a:headEnd/>
              <a:tailEnd/>
            </a:ln>
          </p:spPr>
          <p:txBody>
            <a:bodyPr wrap="none" anchor="ctr"/>
            <a:lstStyle/>
            <a:p>
              <a:endParaRPr lang="en-US"/>
            </a:p>
          </p:txBody>
        </p:sp>
        <p:sp>
          <p:nvSpPr>
            <p:cNvPr id="19471" name="Oval 14"/>
            <p:cNvSpPr>
              <a:spLocks noChangeArrowheads="1"/>
            </p:cNvSpPr>
            <p:nvPr/>
          </p:nvSpPr>
          <p:spPr bwMode="auto">
            <a:xfrm>
              <a:off x="2064" y="3696"/>
              <a:ext cx="384" cy="384"/>
            </a:xfrm>
            <a:prstGeom prst="ellipse">
              <a:avLst/>
            </a:prstGeom>
            <a:solidFill>
              <a:schemeClr val="bg2"/>
            </a:solidFill>
            <a:ln w="9525">
              <a:solidFill>
                <a:schemeClr val="tx1"/>
              </a:solidFill>
              <a:round/>
              <a:headEnd/>
              <a:tailEnd/>
            </a:ln>
          </p:spPr>
          <p:txBody>
            <a:bodyPr wrap="none" anchor="ctr"/>
            <a:lstStyle/>
            <a:p>
              <a:endParaRPr lang="en-US">
                <a:latin typeface="Calibri" pitchFamily="34" charset="0"/>
              </a:endParaRPr>
            </a:p>
          </p:txBody>
        </p:sp>
        <p:sp>
          <p:nvSpPr>
            <p:cNvPr id="19472" name="Oval 15"/>
            <p:cNvSpPr>
              <a:spLocks noChangeArrowheads="1"/>
            </p:cNvSpPr>
            <p:nvPr/>
          </p:nvSpPr>
          <p:spPr bwMode="auto">
            <a:xfrm>
              <a:off x="3600" y="3648"/>
              <a:ext cx="384" cy="384"/>
            </a:xfrm>
            <a:prstGeom prst="ellipse">
              <a:avLst/>
            </a:prstGeom>
            <a:solidFill>
              <a:schemeClr val="bg2"/>
            </a:solidFill>
            <a:ln w="9525">
              <a:solidFill>
                <a:schemeClr val="tx1"/>
              </a:solidFill>
              <a:round/>
              <a:headEnd/>
              <a:tailEnd/>
            </a:ln>
          </p:spPr>
          <p:txBody>
            <a:bodyPr wrap="none" anchor="ctr"/>
            <a:lstStyle/>
            <a:p>
              <a:endParaRPr lang="en-US">
                <a:latin typeface="Calibri" pitchFamily="34" charset="0"/>
              </a:endParaRPr>
            </a:p>
          </p:txBody>
        </p:sp>
        <p:sp>
          <p:nvSpPr>
            <p:cNvPr id="19473" name="Rectangle 16"/>
            <p:cNvSpPr>
              <a:spLocks noChangeArrowheads="1"/>
            </p:cNvSpPr>
            <p:nvPr/>
          </p:nvSpPr>
          <p:spPr bwMode="auto">
            <a:xfrm>
              <a:off x="3168" y="3168"/>
              <a:ext cx="96" cy="144"/>
            </a:xfrm>
            <a:prstGeom prst="rect">
              <a:avLst/>
            </a:prstGeom>
            <a:solidFill>
              <a:srgbClr val="C00000"/>
            </a:solidFill>
            <a:ln w="9525">
              <a:solidFill>
                <a:schemeClr val="tx1"/>
              </a:solidFill>
              <a:miter lim="800000"/>
              <a:headEnd/>
              <a:tailEnd/>
            </a:ln>
          </p:spPr>
          <p:txBody>
            <a:bodyPr wrap="none" anchor="ctr"/>
            <a:lstStyle/>
            <a:p>
              <a:endParaRPr lang="en-US">
                <a:latin typeface="Calibri" pitchFamily="34" charset="0"/>
              </a:endParaRPr>
            </a:p>
          </p:txBody>
        </p:sp>
        <p:sp>
          <p:nvSpPr>
            <p:cNvPr id="19474" name="Rectangle 17"/>
            <p:cNvSpPr>
              <a:spLocks noChangeArrowheads="1"/>
            </p:cNvSpPr>
            <p:nvPr/>
          </p:nvSpPr>
          <p:spPr bwMode="auto">
            <a:xfrm>
              <a:off x="3264" y="3168"/>
              <a:ext cx="624" cy="48"/>
            </a:xfrm>
            <a:prstGeom prst="rect">
              <a:avLst/>
            </a:prstGeom>
            <a:solidFill>
              <a:srgbClr val="C00000"/>
            </a:solidFill>
            <a:ln w="9525">
              <a:solidFill>
                <a:schemeClr val="tx1"/>
              </a:solidFill>
              <a:miter lim="800000"/>
              <a:headEnd/>
              <a:tailEnd/>
            </a:ln>
          </p:spPr>
          <p:txBody>
            <a:bodyPr wrap="none" anchor="ctr"/>
            <a:lstStyle/>
            <a:p>
              <a:endParaRPr lang="en-US">
                <a:latin typeface="Calibri" pitchFamily="34" charset="0"/>
              </a:endParaRPr>
            </a:p>
          </p:txBody>
        </p:sp>
      </p:grpSp>
      <p:pic>
        <p:nvPicPr>
          <p:cNvPr id="27" name="Picture 19" descr="bd16580_"/>
          <p:cNvPicPr>
            <a:picLocks noChangeAspect="1" noChangeArrowheads="1"/>
          </p:cNvPicPr>
          <p:nvPr/>
        </p:nvPicPr>
        <p:blipFill>
          <a:blip r:embed="rId2" cstate="print"/>
          <a:srcRect/>
          <a:stretch>
            <a:fillRect/>
          </a:stretch>
        </p:blipFill>
        <p:spPr bwMode="auto">
          <a:xfrm>
            <a:off x="1219200" y="2420938"/>
            <a:ext cx="1595438" cy="3024187"/>
          </a:xfrm>
          <a:prstGeom prst="rect">
            <a:avLst/>
          </a:prstGeom>
          <a:noFill/>
          <a:ln w="9525">
            <a:noFill/>
            <a:miter lim="800000"/>
            <a:headEnd/>
            <a:tailEnd/>
          </a:ln>
        </p:spPr>
      </p:pic>
      <p:sp>
        <p:nvSpPr>
          <p:cNvPr id="28" name="Notched Right Arrow 27"/>
          <p:cNvSpPr/>
          <p:nvPr/>
        </p:nvSpPr>
        <p:spPr>
          <a:xfrm rot="10800000">
            <a:off x="2438400" y="1981200"/>
            <a:ext cx="1600200" cy="609600"/>
          </a:xfrm>
          <a:prstGeom prst="notchedRightArrow">
            <a:avLst>
              <a:gd name="adj1" fmla="val 50000"/>
              <a:gd name="adj2" fmla="val 44627"/>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9462" name="TextBox 29"/>
          <p:cNvSpPr txBox="1">
            <a:spLocks noChangeArrowheads="1"/>
          </p:cNvSpPr>
          <p:nvPr/>
        </p:nvSpPr>
        <p:spPr bwMode="auto">
          <a:xfrm>
            <a:off x="304800" y="6335713"/>
            <a:ext cx="10668000" cy="336550"/>
          </a:xfrm>
          <a:prstGeom prst="rect">
            <a:avLst/>
          </a:prstGeom>
          <a:noFill/>
          <a:ln w="9525">
            <a:noFill/>
            <a:miter lim="800000"/>
            <a:headEnd/>
            <a:tailEnd/>
          </a:ln>
        </p:spPr>
        <p:txBody>
          <a:bodyPr>
            <a:spAutoFit/>
          </a:bodyPr>
          <a:lstStyle/>
          <a:p>
            <a:r>
              <a:rPr lang="en-US" sz="1600"/>
              <a:t>Source:      Jimmie Wayne Hinze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3" presetClass="exit" presetSubtype="10" fill="hold" nodeType="withEffect">
                                  <p:stCondLst>
                                    <p:cond delay="1500"/>
                                  </p:stCondLst>
                                  <p:childTnLst>
                                    <p:animEffect transition="out" filter="blinds(horizontal)">
                                      <p:cBhvr>
                                        <p:cTn id="10" dur="1000"/>
                                        <p:tgtEl>
                                          <p:spTgt spid="27"/>
                                        </p:tgtEl>
                                      </p:cBhvr>
                                    </p:animEffect>
                                    <p:set>
                                      <p:cBhvr>
                                        <p:cTn id="11"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20482" name="Content Placeholder 2"/>
          <p:cNvSpPr>
            <a:spLocks noGrp="1"/>
          </p:cNvSpPr>
          <p:nvPr>
            <p:ph idx="1"/>
          </p:nvPr>
        </p:nvSpPr>
        <p:spPr>
          <a:xfrm>
            <a:off x="304800" y="884238"/>
            <a:ext cx="8229600" cy="4525962"/>
          </a:xfrm>
        </p:spPr>
        <p:txBody>
          <a:bodyPr/>
          <a:lstStyle/>
          <a:p>
            <a:pPr marL="342900" lvl="1" indent="-342900" eaLnBrk="1" hangingPunct="1">
              <a:buFont typeface="Arial" charset="0"/>
              <a:buChar char="•"/>
            </a:pPr>
            <a:r>
              <a:rPr lang="en-US" smtClean="0"/>
              <a:t>People being run over by dump trucks:</a:t>
            </a:r>
          </a:p>
          <a:p>
            <a:pPr marL="742950" lvl="2" indent="-342900" eaLnBrk="1" hangingPunct="1"/>
            <a:r>
              <a:rPr lang="en-US" smtClean="0"/>
              <a:t>Example: </a:t>
            </a:r>
          </a:p>
          <a:p>
            <a:pPr marL="742950" lvl="2" indent="-342900" eaLnBrk="1" hangingPunct="1">
              <a:buFont typeface="Arial" charset="0"/>
              <a:buNone/>
            </a:pPr>
            <a:r>
              <a:rPr lang="en-US" smtClean="0"/>
              <a:t>	“A laborer, was preparing the surface of a newly back-filled trench for placement of a black top patch in a roadway. The driver of a dump truck was attempting to back up to receive a load of dirt. The laborer was run over and killed.  The vehicle's back-up alarm was found to be defective; it only worked intermittently.”</a:t>
            </a:r>
          </a:p>
        </p:txBody>
      </p:sp>
      <p:sp>
        <p:nvSpPr>
          <p:cNvPr id="20483" name="TextBox 28"/>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Source:    1999-2007 OSHA Fatality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21506" name="Content Placeholder 2"/>
          <p:cNvSpPr>
            <a:spLocks noGrp="1"/>
          </p:cNvSpPr>
          <p:nvPr>
            <p:ph idx="1"/>
          </p:nvPr>
        </p:nvSpPr>
        <p:spPr>
          <a:xfrm>
            <a:off x="304800" y="884238"/>
            <a:ext cx="8229600" cy="4525962"/>
          </a:xfrm>
        </p:spPr>
        <p:txBody>
          <a:bodyPr/>
          <a:lstStyle/>
          <a:p>
            <a:pPr marL="342900" lvl="1" indent="-342900" eaLnBrk="1" hangingPunct="1">
              <a:buFont typeface="Arial" charset="0"/>
              <a:buChar char="•"/>
            </a:pPr>
            <a:r>
              <a:rPr lang="en-US" smtClean="0"/>
              <a:t>Trucks tip over  due to uneven ground or poor distribution of load.</a:t>
            </a:r>
          </a:p>
        </p:txBody>
      </p:sp>
      <p:pic>
        <p:nvPicPr>
          <p:cNvPr id="21507" name="Picture 6" descr="dumpslope"/>
          <p:cNvPicPr>
            <a:picLocks noChangeAspect="1" noChangeArrowheads="1"/>
          </p:cNvPicPr>
          <p:nvPr/>
        </p:nvPicPr>
        <p:blipFill>
          <a:blip r:embed="rId2" cstate="print"/>
          <a:srcRect/>
          <a:stretch>
            <a:fillRect/>
          </a:stretch>
        </p:blipFill>
        <p:spPr bwMode="auto">
          <a:xfrm>
            <a:off x="1476375" y="1885950"/>
            <a:ext cx="6121400" cy="4591050"/>
          </a:xfrm>
          <a:prstGeom prst="rect">
            <a:avLst/>
          </a:prstGeom>
          <a:noFill/>
          <a:ln w="9525">
            <a:noFill/>
            <a:miter lim="800000"/>
            <a:headEnd/>
            <a:tailEnd/>
          </a:ln>
        </p:spPr>
      </p:pic>
      <p:sp>
        <p:nvSpPr>
          <p:cNvPr id="30" name="Curved Right Arrow 29"/>
          <p:cNvSpPr/>
          <p:nvPr/>
        </p:nvSpPr>
        <p:spPr>
          <a:xfrm rot="20730567">
            <a:off x="4040188" y="5365750"/>
            <a:ext cx="1143000" cy="1371600"/>
          </a:xfrm>
          <a:prstGeom prst="curvedRightArrow">
            <a:avLst>
              <a:gd name="adj1" fmla="val 17720"/>
              <a:gd name="adj2" fmla="val 50000"/>
              <a:gd name="adj3" fmla="val 226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1509" name="TextBox 7"/>
          <p:cNvSpPr txBox="1">
            <a:spLocks noChangeArrowheads="1"/>
          </p:cNvSpPr>
          <p:nvPr/>
        </p:nvSpPr>
        <p:spPr bwMode="auto">
          <a:xfrm>
            <a:off x="304800" y="6488113"/>
            <a:ext cx="10668000" cy="336550"/>
          </a:xfrm>
          <a:prstGeom prst="rect">
            <a:avLst/>
          </a:prstGeom>
          <a:noFill/>
          <a:ln w="9525">
            <a:noFill/>
            <a:miter lim="800000"/>
            <a:headEnd/>
            <a:tailEnd/>
          </a:ln>
        </p:spPr>
        <p:txBody>
          <a:bodyPr>
            <a:spAutoFit/>
          </a:bodyPr>
          <a:lstStyle/>
          <a:p>
            <a:r>
              <a:rPr lang="en-US" sz="1600"/>
              <a:t>Source:      http://www.construction-site-accident.com/lawyer/dump_truck_accidents.html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rtlCol="0">
            <a:normAutofit fontScale="90000"/>
          </a:bodyPr>
          <a:lstStyle/>
          <a:p>
            <a:pPr eaLnBrk="1" fontAlgn="auto" hangingPunct="1">
              <a:spcAft>
                <a:spcPts val="0"/>
              </a:spcAft>
              <a:defRPr/>
            </a:pPr>
            <a:r>
              <a:rPr lang="en-US" sz="3600" u="sng" dirty="0" smtClean="0"/>
              <a:t>Primary Modes of Accident Causation:</a:t>
            </a:r>
            <a:endParaRPr lang="en-US" sz="3600" u="sng" dirty="0"/>
          </a:p>
        </p:txBody>
      </p:sp>
      <p:sp>
        <p:nvSpPr>
          <p:cNvPr id="3" name="Content Placeholder 2"/>
          <p:cNvSpPr>
            <a:spLocks noGrp="1"/>
          </p:cNvSpPr>
          <p:nvPr>
            <p:ph idx="1"/>
          </p:nvPr>
        </p:nvSpPr>
        <p:spPr>
          <a:xfrm>
            <a:off x="304800" y="884238"/>
            <a:ext cx="8229600" cy="4525962"/>
          </a:xfrm>
        </p:spPr>
        <p:txBody>
          <a:bodyPr rtlCol="0">
            <a:normAutofit fontScale="92500" lnSpcReduction="20000"/>
          </a:bodyPr>
          <a:lstStyle/>
          <a:p>
            <a:pPr marL="342900" lvl="1" indent="-342900" eaLnBrk="1" fontAlgn="auto" hangingPunct="1">
              <a:spcAft>
                <a:spcPts val="0"/>
              </a:spcAft>
              <a:buFont typeface="Arial" pitchFamily="34" charset="0"/>
              <a:buChar char="•"/>
              <a:defRPr/>
            </a:pPr>
            <a:r>
              <a:rPr lang="en-US" dirty="0" smtClean="0">
                <a:solidFill>
                  <a:schemeClr val="accent4">
                    <a:lumMod val="60000"/>
                    <a:lumOff val="40000"/>
                  </a:schemeClr>
                </a:solidFill>
              </a:rPr>
              <a:t>Trucks tip over  due to uneven ground or poor distribution of load.</a:t>
            </a:r>
          </a:p>
          <a:p>
            <a:pPr marL="742950" lvl="2" indent="-342900" eaLnBrk="1" fontAlgn="auto" hangingPunct="1">
              <a:spcAft>
                <a:spcPts val="0"/>
              </a:spcAft>
              <a:buFont typeface="Arial" pitchFamily="34" charset="0"/>
              <a:buChar char="•"/>
              <a:defRPr/>
            </a:pPr>
            <a:r>
              <a:rPr lang="en-US" dirty="0" smtClean="0">
                <a:solidFill>
                  <a:schemeClr val="accent3"/>
                </a:solidFill>
              </a:rPr>
              <a:t>Example:</a:t>
            </a:r>
          </a:p>
          <a:p>
            <a:pPr marL="742950" lvl="2" indent="-342900" eaLnBrk="1" fontAlgn="auto" hangingPunct="1">
              <a:spcAft>
                <a:spcPts val="0"/>
              </a:spcAft>
              <a:buFont typeface="Arial" pitchFamily="34" charset="0"/>
              <a:buNone/>
              <a:defRPr/>
            </a:pPr>
            <a:r>
              <a:rPr lang="en-US" dirty="0" smtClean="0">
                <a:solidFill>
                  <a:schemeClr val="accent3"/>
                </a:solidFill>
              </a:rPr>
              <a:t>	An employee was using a </a:t>
            </a:r>
            <a:r>
              <a:rPr lang="en-US" dirty="0" smtClean="0">
                <a:solidFill>
                  <a:schemeClr val="accent3"/>
                </a:solidFill>
              </a:rPr>
              <a:t>dump </a:t>
            </a:r>
            <a:r>
              <a:rPr lang="en-US" dirty="0" smtClean="0">
                <a:solidFill>
                  <a:schemeClr val="accent3"/>
                </a:solidFill>
              </a:rPr>
              <a:t>truck to haul excavated material to a dump site on the next level up a mountain. It appeared that the operator backed his vehicle into place, dumped his load, and was lowering his bed when the soft surface of previously dumped material gave way. His wheels sank, causing his truck to roll backward down the slope. The truck struck range boulders that had been dumped near the bottom of the slope, rolled over three or four times, and continued.  The employee was thrown out of the cab was killed. </a:t>
            </a:r>
          </a:p>
        </p:txBody>
      </p:sp>
      <p:sp>
        <p:nvSpPr>
          <p:cNvPr id="22531" name="TextBox 6"/>
          <p:cNvSpPr txBox="1">
            <a:spLocks noChangeArrowheads="1"/>
          </p:cNvSpPr>
          <p:nvPr/>
        </p:nvSpPr>
        <p:spPr bwMode="auto">
          <a:xfrm>
            <a:off x="381000" y="6245225"/>
            <a:ext cx="10668000" cy="338138"/>
          </a:xfrm>
          <a:prstGeom prst="rect">
            <a:avLst/>
          </a:prstGeom>
          <a:noFill/>
          <a:ln w="9525">
            <a:noFill/>
            <a:miter lim="800000"/>
            <a:headEnd/>
            <a:tailEnd/>
          </a:ln>
        </p:spPr>
        <p:txBody>
          <a:bodyPr>
            <a:spAutoFit/>
          </a:bodyPr>
          <a:lstStyle/>
          <a:p>
            <a:r>
              <a:rPr lang="en-US" sz="1600"/>
              <a:t>Source:    1999-2007 OSHA Fatality Data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TotalTime>
  <Words>1478</Words>
  <Application>Microsoft Office PowerPoint</Application>
  <PresentationFormat>On-screen Show (4:3)</PresentationFormat>
  <Paragraphs>210</Paragraphs>
  <Slides>35</Slides>
  <Notes>1</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Dump Trucks</vt:lpstr>
      <vt:lpstr>Introduction:</vt:lpstr>
      <vt:lpstr>Introduction:</vt:lpstr>
      <vt:lpstr>Introduction:</vt:lpstr>
      <vt:lpstr>Variety of Types:</vt:lpstr>
      <vt:lpstr>Primary Modes of Accident Causation:</vt:lpstr>
      <vt:lpstr>Primary Modes of Accident Causation:</vt:lpstr>
      <vt:lpstr>Primary Modes of Accident Causation:</vt:lpstr>
      <vt:lpstr>Primary Modes of Accident Causation:</vt:lpstr>
      <vt:lpstr>Primary Modes of Accident Causation:</vt:lpstr>
      <vt:lpstr>Primary Modes of Accident Causation:</vt:lpstr>
      <vt:lpstr>Primary Modes of Accident Causation:</vt:lpstr>
      <vt:lpstr>Primary Modes of Accident Causation:</vt:lpstr>
      <vt:lpstr>Dump Truck Dangers:</vt:lpstr>
      <vt:lpstr>Dump Truck Dangers:</vt:lpstr>
      <vt:lpstr>Dump Truck Dangers:</vt:lpstr>
      <vt:lpstr>Breakdown of 388 Fatalities Involving Dump Trucks</vt:lpstr>
      <vt:lpstr>Nature of Dump Truck Movement</vt:lpstr>
      <vt:lpstr>Description of Victim</vt:lpstr>
      <vt:lpstr>Task of Dump Truck</vt:lpstr>
      <vt:lpstr>OSHA Regulations:</vt:lpstr>
      <vt:lpstr>OSHA Regulations:</vt:lpstr>
      <vt:lpstr>OSHA Regulations:</vt:lpstr>
      <vt:lpstr>OSHA Regulations:</vt:lpstr>
      <vt:lpstr>OSHA Regulations:</vt:lpstr>
      <vt:lpstr>OSHA Regulations:</vt:lpstr>
      <vt:lpstr>Safety Precautions:</vt:lpstr>
      <vt:lpstr>Safety Precautions:</vt:lpstr>
      <vt:lpstr>Safety Precautions:</vt:lpstr>
      <vt:lpstr>Safety Precautions:</vt:lpstr>
      <vt:lpstr>Safety Precautions:</vt:lpstr>
      <vt:lpstr>Safety Precautions:</vt:lpstr>
      <vt:lpstr>Safety Precautions:</vt:lpstr>
      <vt:lpstr>Safety Precautions: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Giel</dc:creator>
  <cp:lastModifiedBy>Jimmie</cp:lastModifiedBy>
  <cp:revision>113</cp:revision>
  <dcterms:created xsi:type="dcterms:W3CDTF">2009-02-26T04:09:32Z</dcterms:created>
  <dcterms:modified xsi:type="dcterms:W3CDTF">2013-04-27T17:10:00Z</dcterms:modified>
</cp:coreProperties>
</file>