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9" r:id="rId3"/>
    <p:sldId id="258" r:id="rId4"/>
    <p:sldId id="268" r:id="rId5"/>
    <p:sldId id="260" r:id="rId6"/>
    <p:sldId id="261" r:id="rId7"/>
    <p:sldId id="262" r:id="rId8"/>
    <p:sldId id="265" r:id="rId9"/>
    <p:sldId id="266" r:id="rId10"/>
    <p:sldId id="269" r:id="rId11"/>
    <p:sldId id="264" r:id="rId12"/>
    <p:sldId id="270" r:id="rId13"/>
    <p:sldId id="263" r:id="rId14"/>
    <p:sldId id="26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4717" autoAdjust="0"/>
  </p:normalViewPr>
  <p:slideViewPr>
    <p:cSldViewPr>
      <p:cViewPr varScale="1">
        <p:scale>
          <a:sx n="101" d="100"/>
          <a:sy n="101" d="100"/>
        </p:scale>
        <p:origin x="-5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39980-6132-4A42-A746-A329318C0939}" type="datetimeFigureOut">
              <a:rPr lang="en-US" smtClean="0"/>
              <a:t>3/26/2013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6B159-DAA6-4993-A1FF-77C9D2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2433-CB8D-4F11-B91E-7444E8665827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67C2-725E-460B-81ED-9E9F25F3F5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B65DC-3699-4D2D-9F1B-127ECAF7EBB3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7415D-AA7D-4AD3-8487-7805B6999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E4727-4607-43D4-9CF1-53D87889671C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E3A3F-6110-4132-BC1F-991CB0FAF1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50873-BC1A-47FF-9395-2CEBBFF19DD3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D71F8-8F8F-4F3A-A62A-3A3EE9C2D8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4408C-A42B-4BE5-AAC2-C11693622628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821FE-37F7-4FB5-AEBF-6B90588F6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E3911-A3D8-49B4-935E-31FBC890658D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6F23A-FEC0-4926-B68D-22144D8AA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DB36C-888F-43E4-9426-11CAD2D00E5E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B5BB-24C2-44F6-BD26-06DA847BF9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DE7E1-3D6B-446A-A2A5-3B9C8839BFB5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41A68-0D15-4BD0-B8C0-704DEFBA2C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CF40C-4C69-4DFE-BA98-ECA4A5CFBAA2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DDB8B-2286-4D2D-BF4F-C6AC34BBBB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41EA-CD30-43D4-9892-F99FFC01BDE3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CC7D7-34AE-40F1-85D9-4C4B58FA09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BAB73-C021-47D3-9CFD-F55A2983109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0658-06B9-4C3C-8038-28AAD9BB6B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034C51-F27D-4D27-BB5A-9F2E1F41A326}" type="datetime1">
              <a:rPr lang="en-US" smtClean="0"/>
              <a:t>3/26/2013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F9CF2D-AE57-4AC0-BE87-CCED25B8AA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0668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Draw knife safety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4724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67C2-725E-460B-81ED-9E9F25F3F57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 OSHA regulations do not specifically address the safe use of draw knives</a:t>
            </a:r>
            <a:endParaRPr lang="en-US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6400800"/>
            <a:ext cx="5791200" cy="304800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CFR 1926</a:t>
            </a:r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67C2-725E-460B-81ED-9E9F25F3F57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Wire mesh gloves and an apron if there is a risk of cuts.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300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 smtClean="0">
                <a:solidFill>
                  <a:schemeClr val="bg1"/>
                </a:solidFill>
              </a:rPr>
              <a:t>Safety </a:t>
            </a:r>
            <a:r>
              <a:rPr lang="en-US" sz="3000" dirty="0">
                <a:solidFill>
                  <a:schemeClr val="bg1"/>
                </a:solidFill>
              </a:rPr>
              <a:t>glasses, goggles, or other eye protection</a:t>
            </a:r>
          </a:p>
          <a:p>
            <a:pPr marL="342900" indent="-342900">
              <a:spcBef>
                <a:spcPct val="20000"/>
              </a:spcBef>
            </a:pPr>
            <a:endParaRPr lang="en-US" sz="30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Wear boots while working in a wet area.</a:t>
            </a:r>
          </a:p>
        </p:txBody>
      </p:sp>
      <p:sp>
        <p:nvSpPr>
          <p:cNvPr id="21506" name="Title 1"/>
          <p:cNvSpPr txBox="1">
            <a:spLocks/>
          </p:cNvSpPr>
          <p:nvPr/>
        </p:nvSpPr>
        <p:spPr bwMode="auto">
          <a:xfrm>
            <a:off x="457200" y="4460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PPE Requirements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3352800" y="6400800"/>
            <a:ext cx="420980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>
                <a:solidFill>
                  <a:schemeClr val="bg1"/>
                </a:solidFill>
              </a:rPr>
              <a:t>http://www.elcosh.org/en/document/266/d000260/hand-tools-training-guide.html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DDB8B-2286-4D2D-BF4F-C6AC34BBBB3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Use the right draw </a:t>
            </a:r>
            <a:r>
              <a:rPr lang="en-US" sz="2500" dirty="0" smtClean="0">
                <a:solidFill>
                  <a:schemeClr val="bg1"/>
                </a:solidFill>
              </a:rPr>
              <a:t>knife (size) </a:t>
            </a:r>
            <a:r>
              <a:rPr lang="en-US" sz="2500" dirty="0">
                <a:solidFill>
                  <a:schemeClr val="bg1"/>
                </a:solidFill>
              </a:rPr>
              <a:t>for the </a:t>
            </a:r>
            <a:r>
              <a:rPr lang="en-US" sz="2500" dirty="0" smtClean="0">
                <a:solidFill>
                  <a:schemeClr val="bg1"/>
                </a:solidFill>
              </a:rPr>
              <a:t>job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Keep the draw knife well sharpened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Before each use, check that the draw knife does not have loose handles</a:t>
            </a:r>
            <a:endParaRPr lang="en-US" sz="25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Keep secure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footing and balance</a:t>
            </a:r>
            <a:r>
              <a:rPr lang="en-US" sz="2500" b="1" dirty="0">
                <a:solidFill>
                  <a:schemeClr val="bg1"/>
                </a:solidFill>
              </a:rPr>
              <a:t> </a:t>
            </a:r>
            <a:r>
              <a:rPr lang="en-US" sz="2500" dirty="0">
                <a:solidFill>
                  <a:schemeClr val="bg1"/>
                </a:solidFill>
              </a:rPr>
              <a:t>when using </a:t>
            </a:r>
            <a:r>
              <a:rPr lang="en-US" sz="2500" dirty="0" smtClean="0">
                <a:solidFill>
                  <a:schemeClr val="bg1"/>
                </a:solidFill>
              </a:rPr>
              <a:t>the draw knife</a:t>
            </a: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22530" name="Title 1"/>
          <p:cNvSpPr txBox="1">
            <a:spLocks/>
          </p:cNvSpPr>
          <p:nvPr/>
        </p:nvSpPr>
        <p:spPr bwMode="auto">
          <a:xfrm>
            <a:off x="457200" y="4460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Safety Procedure and best practice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00400" y="6324600"/>
            <a:ext cx="435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Reference: http://www.elcosh.org/en/document/266/d000260/hand-tools-training-guide.html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DDB8B-2286-4D2D-BF4F-C6AC34BBBB3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Use </a:t>
            </a:r>
            <a:r>
              <a:rPr lang="en-US" sz="2500" dirty="0">
                <a:solidFill>
                  <a:schemeClr val="bg1"/>
                </a:solidFill>
              </a:rPr>
              <a:t>draw knife on a stable work surface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Avoid awkward positions when </a:t>
            </a:r>
            <a:r>
              <a:rPr lang="en-US" sz="2500" dirty="0" smtClean="0">
                <a:solidFill>
                  <a:schemeClr val="bg1"/>
                </a:solidFill>
              </a:rPr>
              <a:t>using the </a:t>
            </a:r>
            <a:r>
              <a:rPr lang="en-US" sz="2500" dirty="0">
                <a:solidFill>
                  <a:schemeClr val="bg1"/>
                </a:solidFill>
              </a:rPr>
              <a:t>draw knife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Make sure to have enough space to work, and to keep body at a comfortable angle to the work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 smtClean="0">
                <a:solidFill>
                  <a:schemeClr val="bg1"/>
                </a:solidFill>
              </a:rPr>
              <a:t>Store </a:t>
            </a:r>
            <a:r>
              <a:rPr lang="en-US" sz="2500" dirty="0">
                <a:solidFill>
                  <a:schemeClr val="bg1"/>
                </a:solidFill>
              </a:rPr>
              <a:t>draw </a:t>
            </a:r>
            <a:r>
              <a:rPr lang="en-US" sz="2500" dirty="0" smtClean="0">
                <a:solidFill>
                  <a:schemeClr val="bg1"/>
                </a:solidFill>
              </a:rPr>
              <a:t>knives in a safe location</a:t>
            </a:r>
            <a:endParaRPr lang="en-US" sz="25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500" dirty="0">
                <a:solidFill>
                  <a:schemeClr val="bg1"/>
                </a:solidFill>
              </a:rPr>
              <a:t>Carry draw knife properly</a:t>
            </a:r>
          </a:p>
        </p:txBody>
      </p:sp>
      <p:sp>
        <p:nvSpPr>
          <p:cNvPr id="22530" name="Title 1"/>
          <p:cNvSpPr txBox="1">
            <a:spLocks/>
          </p:cNvSpPr>
          <p:nvPr/>
        </p:nvSpPr>
        <p:spPr bwMode="auto">
          <a:xfrm>
            <a:off x="457200" y="4460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Safety Procedure and best practice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200400" y="6324600"/>
            <a:ext cx="43588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Reference: http://www.elcosh.org/en/document/266/d000260/hand-tools-training-guide.html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DDB8B-2286-4D2D-BF4F-C6AC34BBBB3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4"/>
          <p:cNvSpPr>
            <a:spLocks noGrp="1"/>
          </p:cNvSpPr>
          <p:nvPr>
            <p:ph type="ctrTitle"/>
          </p:nvPr>
        </p:nvSpPr>
        <p:spPr>
          <a:xfrm>
            <a:off x="762000" y="3276600"/>
            <a:ext cx="7772400" cy="1470025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THINK SAFELY</a:t>
            </a:r>
            <a:b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WORK SAFELY</a:t>
            </a:r>
            <a:b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</a:br>
            <a:endParaRPr lang="en-US" sz="5400" b="1" dirty="0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D67C2-725E-460B-81ED-9E9F25F3F5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Draw knife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raditional </a:t>
            </a:r>
            <a:r>
              <a:rPr lang="en-US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woodworking hand tool used to shape wood by removing shavings. </a:t>
            </a:r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consists of a blade with a handle at each end. </a:t>
            </a:r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blade is much longer (along the cutting edge) than it is deep (from cutting edge to back edge). </a:t>
            </a:r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5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</a:t>
            </a:r>
            <a:r>
              <a:rPr lang="en-US" sz="25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pulled or "drawn" (hence the name) toward the user.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500" dirty="0">
              <a:solidFill>
                <a:schemeClr val="bg1"/>
              </a:solidFill>
            </a:endParaRP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762000" y="6324600"/>
            <a:ext cx="22589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>
                <a:solidFill>
                  <a:schemeClr val="bg1"/>
                </a:solidFill>
              </a:rPr>
              <a:t>http://en.wikipedia.org/wiki/Drawknife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71F8-8F8F-4F3A-A62A-3A3EE9C2D8D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History of Draw knife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04800" y="3810000"/>
            <a:ext cx="8458200" cy="15240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This 12" Straight Blade Draw Knife is hand forged out of the highest quality German steel by "Ox head", one of the oldest German tool companies with a tool-making tradition dating back to 1781. 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057400" y="6248400"/>
            <a:ext cx="543931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>
                <a:solidFill>
                  <a:schemeClr val="bg1"/>
                </a:solidFill>
              </a:rPr>
              <a:t>http://www.traditionalwoodworker.com/Draw-Knife-12-Straight-Blade-by-Iltis-Oxhead/productinfo/598-3000/</a:t>
            </a: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76400"/>
            <a:ext cx="3581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6B5BB-24C2-44F6-BD26-06DA847BF9F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62000" y="457200"/>
            <a:ext cx="6934455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Its heavy-duty design and  the cutting edge of the blade  measures approximately 12“ long and 1 3/8" wide. 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endParaRPr lang="en-US" sz="26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600" dirty="0">
                <a:solidFill>
                  <a:schemeClr val="bg1"/>
                </a:solidFill>
              </a:rPr>
              <a:t>To make for a strong and secure attachment, the </a:t>
            </a:r>
            <a:r>
              <a:rPr lang="en-US" sz="2600" dirty="0" smtClean="0">
                <a:solidFill>
                  <a:schemeClr val="bg1"/>
                </a:solidFill>
              </a:rPr>
              <a:t>tangs (ends of the blade that are tapered) </a:t>
            </a:r>
            <a:r>
              <a:rPr lang="en-US" sz="2600" dirty="0">
                <a:solidFill>
                  <a:schemeClr val="bg1"/>
                </a:solidFill>
              </a:rPr>
              <a:t>extend fully through the extra large handles which are crafted from European Hardwood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286000" y="6248400"/>
            <a:ext cx="541045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 err="1" smtClean="0">
                <a:solidFill>
                  <a:schemeClr val="bg1"/>
                </a:solidFill>
              </a:rPr>
              <a:t>Source:http</a:t>
            </a:r>
            <a:r>
              <a:rPr lang="en-US" sz="800" dirty="0">
                <a:solidFill>
                  <a:schemeClr val="bg1"/>
                </a:solidFill>
              </a:rPr>
              <a:t>://</a:t>
            </a:r>
            <a:r>
              <a:rPr lang="en-US" sz="800" dirty="0" err="1">
                <a:solidFill>
                  <a:schemeClr val="bg1"/>
                </a:solidFill>
              </a:rPr>
              <a:t>www.traditionalwoodworker.com</a:t>
            </a:r>
            <a:r>
              <a:rPr lang="en-US" sz="800" dirty="0">
                <a:solidFill>
                  <a:schemeClr val="bg1"/>
                </a:solidFill>
              </a:rPr>
              <a:t>/Draw-Knife-12-Straight-Blade-by-Iltis-Oxhead/</a:t>
            </a:r>
            <a:r>
              <a:rPr lang="en-US" sz="800" dirty="0" err="1">
                <a:solidFill>
                  <a:schemeClr val="bg1"/>
                </a:solidFill>
              </a:rPr>
              <a:t>productinfo</a:t>
            </a:r>
            <a:r>
              <a:rPr lang="en-US" sz="800" dirty="0">
                <a:solidFill>
                  <a:schemeClr val="bg1"/>
                </a:solidFill>
              </a:rPr>
              <a:t>/598-3000/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71F8-8F8F-4F3A-A62A-3A3EE9C2D8D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-19000"/>
          </a:blip>
          <a:srcRect/>
          <a:stretch>
            <a:fillRect/>
          </a:stretch>
        </p:blipFill>
        <p:spPr bwMode="auto">
          <a:xfrm>
            <a:off x="3429000" y="4174086"/>
            <a:ext cx="2000054" cy="200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Draw knife blade</a:t>
            </a:r>
          </a:p>
        </p:txBody>
      </p:sp>
      <p:sp>
        <p:nvSpPr>
          <p:cNvPr id="163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C000"/>
                </a:solidFill>
                <a:latin typeface="Arial" charset="0"/>
                <a:cs typeface="Arial" charset="0"/>
              </a:rPr>
              <a:t>    </a:t>
            </a:r>
          </a:p>
          <a:p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457200" y="3506788"/>
            <a:ext cx="85344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drawknife in the illustration has a blade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slightly over 9 inches long, </a:t>
            </a: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much shorter drawknives are also made.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blade is sharpened to a chisel bevel</a:t>
            </a: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240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handles can be below the level of the blade (as in the illustration) or at the same level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8900" y="1371600"/>
            <a:ext cx="373380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715000" y="6613525"/>
            <a:ext cx="225895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>
                <a:solidFill>
                  <a:schemeClr val="bg1"/>
                </a:solidFill>
              </a:rPr>
              <a:t>http://en.wikipedia.org/wiki/Drawknife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71F8-8F8F-4F3A-A62A-3A3EE9C2D8D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8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Draw knife in Construction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Draw knife is used as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 carpenter's tool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use the draw-knife is drawn towards the user to remove wood from a surface, similar to a plane but more controllable. </a:t>
            </a: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Draw-knives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were anciently used for roughly rounding timber prior to turning on a lathe, and are still used by craftsmen around the </a:t>
            </a: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world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411" name="Picture 4" descr="http://web.me.com/eyeinhand/EyeInHand-Journal/Melonseeds/Entries/2010/4/21_Mast_Making_files/DrawKnife-Mast_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219200"/>
            <a:ext cx="3441700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57200" y="6613525"/>
            <a:ext cx="413446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 dirty="0"/>
              <a:t> </a:t>
            </a:r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>
                <a:solidFill>
                  <a:schemeClr val="bg1"/>
                </a:solidFill>
              </a:rPr>
              <a:t>http://www.probertencyclopaedia.com/cgi-bin/res.pl?keyword=Blade&amp;offset=0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ED71F8-8F8F-4F3A-A62A-3A3EE9C2D8D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Standard Usage</a:t>
            </a:r>
          </a:p>
        </p:txBody>
      </p:sp>
      <p:sp>
        <p:nvSpPr>
          <p:cNvPr id="18434" name="Rectangle 6"/>
          <p:cNvSpPr>
            <a:spLocks noChangeArrowheads="1"/>
          </p:cNvSpPr>
          <p:nvPr/>
        </p:nvSpPr>
        <p:spPr bwMode="auto">
          <a:xfrm>
            <a:off x="304800" y="1219200"/>
            <a:ext cx="4267200" cy="485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1. Secure the log into a shaving horse or in a mounted vice.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2. Stand behind the end of the log. Put a hand on each handle of the draw knife facing the blade.</a:t>
            </a:r>
          </a:p>
          <a:p>
            <a:endParaRPr lang="en-US" sz="2600" dirty="0">
              <a:solidFill>
                <a:schemeClr val="bg1"/>
              </a:solidFill>
            </a:endParaRPr>
          </a:p>
          <a:p>
            <a:r>
              <a:rPr lang="en-US" sz="2600" dirty="0">
                <a:solidFill>
                  <a:schemeClr val="bg1"/>
                </a:solidFill>
              </a:rPr>
              <a:t>3. Work the drawknife under the bark at the end of the log.</a:t>
            </a:r>
          </a:p>
        </p:txBody>
      </p:sp>
      <p:pic>
        <p:nvPicPr>
          <p:cNvPr id="18435" name="Picture 2" descr="http://www.bowhunting.net/artman2/uploads/1/xIMG_0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00"/>
            <a:ext cx="434181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4800600" y="6324600"/>
            <a:ext cx="318388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</a:t>
            </a:r>
            <a:r>
              <a:rPr lang="en-US" sz="800" dirty="0">
                <a:solidFill>
                  <a:schemeClr val="bg1"/>
                </a:solidFill>
              </a:rPr>
              <a:t>http://www.ehow.com/how_2161042_use-draw-knife.html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66B5BB-24C2-44F6-BD26-06DA847BF9F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 txBox="1">
            <a:spLocks/>
          </p:cNvSpPr>
          <p:nvPr/>
        </p:nvSpPr>
        <p:spPr bwMode="auto">
          <a:xfrm>
            <a:off x="609600" y="457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200" b="1" dirty="0">
                <a:solidFill>
                  <a:srgbClr val="FFFF00"/>
                </a:solidFill>
              </a:rPr>
              <a:t>Primary</a:t>
            </a:r>
            <a:r>
              <a:rPr lang="en-US" sz="4000" b="1" dirty="0">
                <a:solidFill>
                  <a:srgbClr val="FFFF00"/>
                </a:solidFill>
                <a:latin typeface="Calibri" pitchFamily="34" charset="0"/>
              </a:rPr>
              <a:t> Modes of Accident Causation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Splinters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Muscle strains/sprains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Particulates in the eyes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Tripping over accumulated wood residues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DDB8B-2286-4D2D-BF4F-C6AC34BBBB3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343400"/>
            <a:ext cx="2819400" cy="220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 txBox="1">
            <a:spLocks/>
          </p:cNvSpPr>
          <p:nvPr/>
        </p:nvSpPr>
        <p:spPr bwMode="auto">
          <a:xfrm>
            <a:off x="990600" y="533400"/>
            <a:ext cx="7086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OSHA Accident Investigation Data</a:t>
            </a:r>
          </a:p>
        </p:txBody>
      </p:sp>
      <p:sp>
        <p:nvSpPr>
          <p:cNvPr id="20482" name="Content Placeholder 2"/>
          <p:cNvSpPr txBox="1">
            <a:spLocks/>
          </p:cNvSpPr>
          <p:nvPr/>
        </p:nvSpPr>
        <p:spPr bwMode="auto">
          <a:xfrm>
            <a:off x="457200" y="2057400"/>
            <a:ext cx="8229600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No </a:t>
            </a:r>
            <a:r>
              <a:rPr lang="en-US" sz="2800" dirty="0" smtClean="0">
                <a:solidFill>
                  <a:schemeClr val="bg1"/>
                </a:solidFill>
              </a:rPr>
              <a:t>construction worker fatalities involving draw knives were investigated by </a:t>
            </a:r>
            <a:r>
              <a:rPr lang="en-US" sz="2800" dirty="0">
                <a:solidFill>
                  <a:schemeClr val="bg1"/>
                </a:solidFill>
              </a:rPr>
              <a:t>OSHA </a:t>
            </a:r>
            <a:r>
              <a:rPr lang="en-US" sz="2800" dirty="0" smtClean="0">
                <a:solidFill>
                  <a:schemeClr val="bg1"/>
                </a:solidFill>
              </a:rPr>
              <a:t>between </a:t>
            </a:r>
            <a:r>
              <a:rPr lang="en-US" sz="2800" dirty="0">
                <a:solidFill>
                  <a:schemeClr val="bg1"/>
                </a:solidFill>
              </a:rPr>
              <a:t>1990 and </a:t>
            </a:r>
            <a:r>
              <a:rPr lang="en-US" sz="2800" dirty="0" smtClean="0">
                <a:solidFill>
                  <a:schemeClr val="bg1"/>
                </a:solidFill>
              </a:rPr>
              <a:t>2009.</a:t>
            </a:r>
            <a:endParaRPr lang="en-US" sz="2800" dirty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FFC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2800" dirty="0">
              <a:solidFill>
                <a:srgbClr val="FFC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0" y="6149450"/>
            <a:ext cx="731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Source: Extracted from OSHA fatality investigation data 1990-2009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DDB8B-2286-4D2D-BF4F-C6AC34BBBB3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873</TotalTime>
  <Words>590</Words>
  <Application>Microsoft Office PowerPoint</Application>
  <PresentationFormat>On-screen Show (4:3)</PresentationFormat>
  <Paragraphs>89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Draw knife safety</vt:lpstr>
      <vt:lpstr>Draw knife</vt:lpstr>
      <vt:lpstr>History of Draw knife</vt:lpstr>
      <vt:lpstr>PowerPoint Presentation</vt:lpstr>
      <vt:lpstr>Draw knife blade</vt:lpstr>
      <vt:lpstr>Draw knife in Construction</vt:lpstr>
      <vt:lpstr>Standard Usage</vt:lpstr>
      <vt:lpstr>PowerPoint Presentation</vt:lpstr>
      <vt:lpstr>PowerPoint Presentation</vt:lpstr>
      <vt:lpstr>The OSHA regulations do not specifically address the safe use of draw knives</vt:lpstr>
      <vt:lpstr>PowerPoint Presentation</vt:lpstr>
      <vt:lpstr>PowerPoint Presentation</vt:lpstr>
      <vt:lpstr>PowerPoint Presentation</vt:lpstr>
      <vt:lpstr>THINK SAFELY  WORK SAFELY </vt:lpstr>
    </vt:vector>
  </TitlesOfParts>
  <Company>bcn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 knife</dc:title>
  <dc:creator>bcn</dc:creator>
  <cp:lastModifiedBy>Jimmie</cp:lastModifiedBy>
  <cp:revision>42</cp:revision>
  <dcterms:created xsi:type="dcterms:W3CDTF">2011-04-01T14:39:20Z</dcterms:created>
  <dcterms:modified xsi:type="dcterms:W3CDTF">2013-03-27T02:31:21Z</dcterms:modified>
</cp:coreProperties>
</file>