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2" r:id="rId10"/>
    <p:sldId id="265" r:id="rId11"/>
    <p:sldId id="263" r:id="rId12"/>
    <p:sldId id="269" r:id="rId13"/>
    <p:sldId id="264" r:id="rId14"/>
    <p:sldId id="2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Run Over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Explosion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Crushed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Electrocution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Drown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Run Over</c:v>
                </c:pt>
                <c:pt idx="1">
                  <c:v>Explosion</c:v>
                </c:pt>
                <c:pt idx="2">
                  <c:v>Crushed</c:v>
                </c:pt>
                <c:pt idx="3">
                  <c:v>Electrocution</c:v>
                </c:pt>
                <c:pt idx="4">
                  <c:v>Struck by</c:v>
                </c:pt>
                <c:pt idx="5">
                  <c:v>Fall</c:v>
                </c:pt>
                <c:pt idx="6">
                  <c:v>Drown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</c:v>
                </c:pt>
                <c:pt idx="1">
                  <c:v>11</c:v>
                </c:pt>
                <c:pt idx="2">
                  <c:v>53</c:v>
                </c:pt>
                <c:pt idx="3">
                  <c:v>2</c:v>
                </c:pt>
                <c:pt idx="4">
                  <c:v>25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1"/>
              <c:layout>
                <c:manualLayout>
                  <c:x val="2.5071692427335473E-3"/>
                  <c:y val="-0.29582610374852819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</a:rPr>
                      <a:t>Reverse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Stationery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Fall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Forward</c:v>
                </c:pt>
                <c:pt idx="1">
                  <c:v>Reverse</c:v>
                </c:pt>
                <c:pt idx="2">
                  <c:v>Stationery</c:v>
                </c:pt>
                <c:pt idx="3">
                  <c:v>Fall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51</c:v>
                </c:pt>
                <c:pt idx="2">
                  <c:v>14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0.2662625765529309"/>
                  <c:y val="-0.2178002780844651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</a:rPr>
                      <a:t>Dozer Operator
66%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191947360746574"/>
                  <c:y val="7.848959436919833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Worker on Ground-Related Work</a:t>
                    </a:r>
                    <a:r>
                      <a:rPr lang="en-US" dirty="0"/>
                      <a:t>
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4207473024205307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Worker on Ground-Performing Other Task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Dozer Operator</c:v>
                </c:pt>
                <c:pt idx="1">
                  <c:v>Worker on Ground-Related Work</c:v>
                </c:pt>
                <c:pt idx="2">
                  <c:v>Worker on Ground-Performing Other Task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118</c:v>
                </c:pt>
                <c:pt idx="1">
                  <c:v>60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0.10185</cdr:x>
      <cdr:y>0.50509</cdr:y>
    </cdr:from>
    <cdr:to>
      <cdr:x>0.17593</cdr:x>
      <cdr:y>0.63978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838200" y="2286000"/>
          <a:ext cx="609600" cy="6096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0.74074</cdr:x>
      <cdr:y>0.58927</cdr:y>
    </cdr:from>
    <cdr:to>
      <cdr:x>0.81481</cdr:x>
      <cdr:y>0.74079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 flipV="1">
          <a:off x="6096000" y="2667000"/>
          <a:ext cx="609600" cy="6858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0.41667</cdr:x>
      <cdr:y>0.08418</cdr:y>
    </cdr:from>
    <cdr:to>
      <cdr:x>0.47222</cdr:x>
      <cdr:y>0.21887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429000" y="381000"/>
          <a:ext cx="457200" cy="6096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0.12963</cdr:x>
      <cdr:y>0.53876</cdr:y>
    </cdr:from>
    <cdr:to>
      <cdr:x>0.25</cdr:x>
      <cdr:y>0.67345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066800" y="2438400"/>
          <a:ext cx="990600" cy="6096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0.49074</cdr:x>
      <cdr:y>0.02948</cdr:y>
    </cdr:from>
    <cdr:to>
      <cdr:x>0.81481</cdr:x>
      <cdr:y>0.14742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4038600" y="152400"/>
          <a:ext cx="2667000" cy="6096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4FFA-CD34-4ED4-A4BD-ED1F0A4B13C3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308D-FA2E-47EA-AF34-665B083ED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7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82E9-0565-477F-8629-08A1BAAAE570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EC26-0F10-4578-B2C4-5707A125E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B478-5C8C-45C6-AADE-122F1B065C3E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04E9-15B9-441C-9919-58BB0F269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8786-E3D6-407F-AB27-094A42392573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44FC-73B4-4266-85FE-DA55D49D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1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2000-4FC6-4F03-B201-797D0904CB54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2241-A552-4704-B668-6AE6E7852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3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D854-A001-4510-937A-A1D77407082E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DD31-9662-4A3A-B40A-26E9A3C91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807A-FC7B-4EC6-B962-B1E03D621478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002D-7C97-4E99-8BD6-5C144847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5AF1-938E-402D-9B0F-30769DA37784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FF98-BAB3-4315-B444-4A61C263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8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5E8ED-E6FD-4FBE-A63E-9E24E1267CAA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AFE9-C5E9-48E2-9B3B-71C78B5F3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2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AB16-5880-4483-9952-D158BBF44E7F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80AD-B4CE-4E02-934B-94EF50BDF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9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55332-8D70-4A46-81D3-1C4F99F6CB72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FD82-4AF5-48E3-956B-BF78B2D81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2DF76-AD17-4BA7-ABB0-BBEFFCB47DFB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DDCADC-E3A8-420B-872D-F1D072F69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Dozers</a:t>
            </a:r>
          </a:p>
        </p:txBody>
      </p:sp>
      <p:pic>
        <p:nvPicPr>
          <p:cNvPr id="2051" name="Picture 3" descr="dozer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51363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4800" y="6477000"/>
            <a:ext cx="7467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Source: http://www.cat.com/equipment/track-type-tractors/small-track-type-tractors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325562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Dozer Fatalities </a:t>
            </a:r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Example</a:t>
            </a:r>
            <a:endParaRPr lang="en-US" sz="5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dozers loaded on a trailer when the trailer leaned into a ditched.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dozers slipped off the side of the trailer, and the blade of one caught and crushed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worker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against a dirt bank. A large front end loader was brought to the site to lift the dozer off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victim.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this time an ambulance had arrived and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victim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transported to the hospital, where he later died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914400" y="6477000"/>
            <a:ext cx="4495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Extracted from OSHA Accident Investigation Data 1990-2007</a:t>
            </a:r>
            <a:endParaRPr lang="en-US" sz="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OSHA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 rtlCol="0">
            <a:normAutofit lnSpcReduction="1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OSHA covers bulldozer safety in the following provisions: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1926.602 Material Handling Equipment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1926.602(a)(2)(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- Seat belts shall be provided on all equipment covered by this section and shall meet the requirements of the Society of Automotive Engineers, J386-1969, Seat Belts for Construction Equipment. Seat belts for agricultural and light industrial tractors shall meet the seat belt requirements of Society of Automotive Engineers J333a-1970, Operator Protection for Agricultural and Light Industrial Tractors.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1926.1000 Rollover Protection Structures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1926.1000(a)(2)(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- The design objective shall be to minimize the likelihood of a complete overturn and thereby minimize the possibility of the operator being crushed as a result of a rollover or upset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09600" y="6553200"/>
            <a:ext cx="403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OSHA 29 CFR 1926 Construction Industry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Always Wear Proper PPE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Hard hat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 gloves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Safety glasses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Reflective vest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 boots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Work safely on a Dozer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Operator must be a qualified, competent, and trained.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Operator must wear seat belt.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Dozer must have a working audible backup signal.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a flagger when working in crowded areas.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 blade on ground before turning engine off.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Turn off engine before leaving cab of dozer.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Turn off engine before refueling dozer.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Signal operators of other nearby machines when leaving dozer.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Dozer must be equipped with roll over protection.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Operator must be aware of the grade of the surrounding terrain.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305800" cy="45259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Think Safety</a:t>
            </a:r>
            <a:b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Work Safely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Description of a Dozer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A dozer is a tractor like machine with a blade attached to the front used to push dirt, rock, debris, and other materials. Dozers come in a variety of sizes depending on the need of the job. 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There are two types of dozers, wheeled and crawler.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076" name="Picture 3" descr="C295917_CIM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0749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62000" y="56388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</a:rPr>
              <a:t>Crawler Dozer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762000" y="6477000"/>
            <a:ext cx="518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http://www.cat.com/cmms/13873485?x=7</a:t>
            </a:r>
          </a:p>
        </p:txBody>
      </p:sp>
      <p:pic>
        <p:nvPicPr>
          <p:cNvPr id="3079" name="Picture 6" descr="C319568_CIM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5105400" y="57150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</a:rPr>
              <a:t>Wheeled Dozer</a:t>
            </a:r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762000" y="6629400"/>
            <a:ext cx="6324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http://www.cat.com/cda/layout?m=308846&amp;x=7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little history on Dozers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solidFill>
                  <a:schemeClr val="bg1"/>
                </a:solidFill>
                <a:latin typeface="Arial" charset="0"/>
                <a:cs typeface="Arial" charset="0"/>
              </a:rPr>
              <a:t>Dozers were first manufactured by C.L. Best Company and the Holt Manufacturing Company around 1920. </a:t>
            </a:r>
          </a:p>
          <a:p>
            <a:pPr eaLnBrk="1" hangingPunct="1"/>
            <a:r>
              <a:rPr lang="en-US" sz="2600" smtClean="0">
                <a:solidFill>
                  <a:schemeClr val="bg1"/>
                </a:solidFill>
                <a:latin typeface="Arial" charset="0"/>
                <a:cs typeface="Arial" charset="0"/>
              </a:rPr>
              <a:t>These companies merged in 1925 and became known as the Caterpillar Company. </a:t>
            </a:r>
          </a:p>
          <a:p>
            <a:pPr eaLnBrk="1" hangingPunct="1"/>
            <a:r>
              <a:rPr lang="en-US" sz="2600" smtClean="0">
                <a:solidFill>
                  <a:schemeClr val="bg1"/>
                </a:solidFill>
                <a:latin typeface="Arial" charset="0"/>
                <a:cs typeface="Arial" charset="0"/>
              </a:rPr>
              <a:t>The Caterpillar 60 horsepower                           would become the World’s first                    successful bulldozer.</a:t>
            </a:r>
          </a:p>
        </p:txBody>
      </p:sp>
      <p:pic>
        <p:nvPicPr>
          <p:cNvPr id="4100" name="Picture 3" descr="Caterpillar-60,_19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3276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5638800" y="6019800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</a:rPr>
              <a:t>A 1931 Caterpillar 60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5638800" y="6477000"/>
            <a:ext cx="3200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http://en.wikipedia.org/wiki/File:Caterpillar-60,_1931.jpg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609600" y="6400800"/>
            <a:ext cx="3657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http://en.wikipedia.org/wiki/Caterpillar_60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Dozers in Construction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Dozers perform various jobs in construction. 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Dozer are used for backfilling areas around foundations and structures, making slopes in the site terrain, cutting out ditches, piling and clearing rubble or brush, performing rough excavation</a:t>
            </a:r>
            <a:r>
              <a:rPr lang="en-US" sz="200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Dozers come equipped with various types of blades.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General Purpose, 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Extended Life Blade (Thicker for longer life)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Finish Blade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533400" y="6553200"/>
            <a:ext cx="4495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http://www.cat.com/cda/components/fullArticle?m=40680&amp;x=7&amp;id=87264</a:t>
            </a:r>
          </a:p>
        </p:txBody>
      </p:sp>
      <p:pic>
        <p:nvPicPr>
          <p:cNvPr id="5125" name="Picture 4" descr="genduty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76800"/>
            <a:ext cx="23622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5486400" y="6324600"/>
            <a:ext cx="365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</a:rPr>
              <a:t>Caterpillar General Duty Blade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334000" y="6642100"/>
            <a:ext cx="396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</a:rPr>
              <a:t>Source: http://www.cat.com/cda/components/fullArticle?m=40680&amp;x=7&amp;id=87264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Dozer Safety Concerns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Precautions must be taken when working with dozers on a construction site to avoid accidents.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Most accidents involve: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Operator’s line of sight being obstructive causing;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Workers being struck by dozer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Workers being pinned by dozer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Slope of terrain too steep for safe operation causing,</a:t>
            </a:r>
          </a:p>
          <a:p>
            <a:pPr lvl="2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Dozer to roll on operator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Injuries while repairing dozer</a:t>
            </a:r>
          </a:p>
          <a:p>
            <a:pPr lvl="1" eaLnBrk="1" hangingPunct="1">
              <a:buFont typeface="Arial" charset="0"/>
              <a:buNone/>
            </a:pPr>
            <a:endParaRPr lang="en-US" sz="20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Causes of Dozer Deaths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984959"/>
              </p:ext>
            </p:extLst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1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Direction of Dozer Travel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6245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Description of Victim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75788"/>
              </p:ext>
            </p:extLst>
          </p:nvPr>
        </p:nvGraphicFramePr>
        <p:xfrm>
          <a:off x="381000" y="1676400"/>
          <a:ext cx="8229600" cy="5169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Dozer Fatalities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Between 1990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thru 2009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OSHA investigated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181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fatality accidents involving the dozers.</a:t>
            </a:r>
          </a:p>
          <a:p>
            <a:pPr eaLnBrk="1" hangingPunct="1"/>
            <a:r>
              <a:rPr lang="en-US" sz="2400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Examples of Accidents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edge of the roadway slipped out causing the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dozer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 rollover the edge of the bank at the road edge. It appears the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dozer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rolled one time.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operator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was ejected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sustained fatal injuries.</a:t>
            </a:r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As the deceased was placing a stake, he was struck and run over by a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dozer. 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operator of the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dozer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had a number of blind spots. </a:t>
            </a:r>
          </a:p>
          <a:p>
            <a:pPr eaLnBrk="1" hangingPunct="1"/>
            <a:endParaRPr lang="en-US" sz="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52400" y="6477000"/>
            <a:ext cx="441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2" eaLnBrk="1" hangingPunct="1"/>
            <a:r>
              <a:rPr lang="en-US" sz="800">
                <a:solidFill>
                  <a:schemeClr val="bg1"/>
                </a:solidFill>
              </a:rPr>
              <a:t>Source: Extracted from OSHA Accident Investigation Data 1990-2007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633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Dozers</vt:lpstr>
      <vt:lpstr>Description of a Dozer</vt:lpstr>
      <vt:lpstr>A little history on Dozers</vt:lpstr>
      <vt:lpstr>Dozers in Construction </vt:lpstr>
      <vt:lpstr>Dozer Safety Concerns</vt:lpstr>
      <vt:lpstr>Causes of Dozer Deaths</vt:lpstr>
      <vt:lpstr>Direction of Dozer Travel</vt:lpstr>
      <vt:lpstr>Description of Victim</vt:lpstr>
      <vt:lpstr>Dozer Fatalities </vt:lpstr>
      <vt:lpstr>Dozer Fatalities Example</vt:lpstr>
      <vt:lpstr>OSHA Regulations</vt:lpstr>
      <vt:lpstr>Always Wear Proper PPE</vt:lpstr>
      <vt:lpstr>Work safely on a Dozer</vt:lpstr>
      <vt:lpstr>Think Safety  Work Safely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Brooks</dc:creator>
  <cp:lastModifiedBy>Jimmie</cp:lastModifiedBy>
  <cp:revision>51</cp:revision>
  <dcterms:created xsi:type="dcterms:W3CDTF">2010-04-09T01:20:06Z</dcterms:created>
  <dcterms:modified xsi:type="dcterms:W3CDTF">2013-04-27T17:50:05Z</dcterms:modified>
</cp:coreProperties>
</file>