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6" r:id="rId7"/>
    <p:sldId id="267" r:id="rId8"/>
    <p:sldId id="268" r:id="rId9"/>
    <p:sldId id="262" r:id="rId10"/>
    <p:sldId id="265" r:id="rId11"/>
    <p:sldId id="263" r:id="rId12"/>
    <p:sldId id="269" r:id="rId13"/>
    <p:sldId id="264" r:id="rId14"/>
    <p:sldId id="257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7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</a:rPr>
                      <a:t>Run Over
33%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</a:rPr>
                      <a:t>Explosion
6%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1" dirty="0"/>
                      <a:t>Crushed
31%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</a:rPr>
                      <a:t>Electrocution
1%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</a:rPr>
                      <a:t>Drown
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Sheet1!$A$2:$A$9</c:f>
              <c:strCache>
                <c:ptCount val="8"/>
                <c:pt idx="0">
                  <c:v>Run Over</c:v>
                </c:pt>
                <c:pt idx="1">
                  <c:v>Explosion</c:v>
                </c:pt>
                <c:pt idx="2">
                  <c:v>Crushed</c:v>
                </c:pt>
                <c:pt idx="3">
                  <c:v>Electrocution</c:v>
                </c:pt>
                <c:pt idx="4">
                  <c:v>Struck by</c:v>
                </c:pt>
                <c:pt idx="5">
                  <c:v>Fall</c:v>
                </c:pt>
                <c:pt idx="6">
                  <c:v>Drown</c:v>
                </c:pt>
                <c:pt idx="7">
                  <c:v>Other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57</c:v>
                </c:pt>
                <c:pt idx="1">
                  <c:v>11</c:v>
                </c:pt>
                <c:pt idx="2">
                  <c:v>53</c:v>
                </c:pt>
                <c:pt idx="3">
                  <c:v>2</c:v>
                </c:pt>
                <c:pt idx="4">
                  <c:v>25</c:v>
                </c:pt>
                <c:pt idx="5">
                  <c:v>20</c:v>
                </c:pt>
                <c:pt idx="6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Lbls>
            <c:dLbl>
              <c:idx val="1"/>
              <c:layout>
                <c:manualLayout>
                  <c:x val="2.5071692427335473E-3"/>
                  <c:y val="-0.29582610374852819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>
                        <a:solidFill>
                          <a:schemeClr val="bg1"/>
                        </a:solidFill>
                      </a:rPr>
                      <a:t>Reverse
28%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</a:rPr>
                      <a:t>Stationery
8%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</a:rPr>
                      <a:t>Fall
28%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Sheet1!$A$2:$A$5</c:f>
              <c:strCache>
                <c:ptCount val="4"/>
                <c:pt idx="0">
                  <c:v>Forward</c:v>
                </c:pt>
                <c:pt idx="1">
                  <c:v>Reverse</c:v>
                </c:pt>
                <c:pt idx="2">
                  <c:v>Stationery</c:v>
                </c:pt>
                <c:pt idx="3">
                  <c:v>Fall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64</c:v>
                </c:pt>
                <c:pt idx="1">
                  <c:v>51</c:v>
                </c:pt>
                <c:pt idx="2">
                  <c:v>14</c:v>
                </c:pt>
                <c:pt idx="3">
                  <c:v>50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Lbls>
            <c:dLbl>
              <c:idx val="0"/>
              <c:layout>
                <c:manualLayout>
                  <c:x val="-0.2662625765529309"/>
                  <c:y val="-0.21780027808446512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>
                        <a:solidFill>
                          <a:schemeClr val="bg1"/>
                        </a:solidFill>
                      </a:rPr>
                      <a:t>Dozer Operator
66%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21191947360746574"/>
                  <c:y val="7.8489594369198334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</a:rPr>
                      <a:t>Worker on Ground-Related Work</a:t>
                    </a:r>
                    <a:r>
                      <a:rPr lang="en-US" dirty="0"/>
                      <a:t>
</a:t>
                    </a:r>
                    <a:r>
                      <a:rPr lang="en-US" dirty="0">
                        <a:solidFill>
                          <a:schemeClr val="bg1"/>
                        </a:solidFill>
                      </a:rPr>
                      <a:t>33%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42074730242053077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</a:rPr>
                      <a:t>Worker on Ground-Performing Other Task
1%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Dozer Operator</c:v>
                </c:pt>
                <c:pt idx="1">
                  <c:v>Worker on Ground-Related Work</c:v>
                </c:pt>
                <c:pt idx="2">
                  <c:v>Worker on Ground-Performing Other Task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118</c:v>
                </c:pt>
                <c:pt idx="1">
                  <c:v>60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0.10185</cdr:x>
      <cdr:y>0.50509</cdr:y>
    </cdr:from>
    <cdr:to>
      <cdr:x>0.17593</cdr:x>
      <cdr:y>0.63978</cdr:y>
    </cdr:to>
    <cdr:cxnSp macro="">
      <cdr:nvCxnSpPr>
        <cdr:cNvPr id="3" name="Straight Connector 2"/>
        <cdr:cNvCxnSpPr/>
      </cdr:nvCxnSpPr>
      <cdr:spPr>
        <a:xfrm xmlns:a="http://schemas.openxmlformats.org/drawingml/2006/main" flipV="1">
          <a:off x="838200" y="2286000"/>
          <a:ext cx="609600" cy="60960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bg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0.74074</cdr:x>
      <cdr:y>0.58927</cdr:y>
    </cdr:from>
    <cdr:to>
      <cdr:x>0.81481</cdr:x>
      <cdr:y>0.74079</cdr:y>
    </cdr:to>
    <cdr:cxnSp macro="">
      <cdr:nvCxnSpPr>
        <cdr:cNvPr id="5" name="Straight Connector 4"/>
        <cdr:cNvCxnSpPr/>
      </cdr:nvCxnSpPr>
      <cdr:spPr>
        <a:xfrm xmlns:a="http://schemas.openxmlformats.org/drawingml/2006/main" flipH="1" flipV="1">
          <a:off x="6096000" y="2667000"/>
          <a:ext cx="609600" cy="68580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bg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0.41667</cdr:x>
      <cdr:y>0.08418</cdr:y>
    </cdr:from>
    <cdr:to>
      <cdr:x>0.47222</cdr:x>
      <cdr:y>0.21887</cdr:y>
    </cdr:to>
    <cdr:cxnSp macro="">
      <cdr:nvCxnSpPr>
        <cdr:cNvPr id="7" name="Straight Connector 6"/>
        <cdr:cNvCxnSpPr/>
      </cdr:nvCxnSpPr>
      <cdr:spPr>
        <a:xfrm xmlns:a="http://schemas.openxmlformats.org/drawingml/2006/main">
          <a:off x="3429000" y="381000"/>
          <a:ext cx="457200" cy="60960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bg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0.12963</cdr:x>
      <cdr:y>0.53876</cdr:y>
    </cdr:from>
    <cdr:to>
      <cdr:x>0.25</cdr:x>
      <cdr:y>0.67345</cdr:y>
    </cdr:to>
    <cdr:cxnSp macro="">
      <cdr:nvCxnSpPr>
        <cdr:cNvPr id="3" name="Straight Connector 2"/>
        <cdr:cNvCxnSpPr/>
      </cdr:nvCxnSpPr>
      <cdr:spPr>
        <a:xfrm xmlns:a="http://schemas.openxmlformats.org/drawingml/2006/main" flipV="1">
          <a:off x="1066800" y="2438400"/>
          <a:ext cx="990600" cy="60960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bg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0.49074</cdr:x>
      <cdr:y>0.02948</cdr:y>
    </cdr:from>
    <cdr:to>
      <cdr:x>0.81481</cdr:x>
      <cdr:y>0.14742</cdr:y>
    </cdr:to>
    <cdr:cxnSp macro="">
      <cdr:nvCxnSpPr>
        <cdr:cNvPr id="3" name="Straight Connector 2"/>
        <cdr:cNvCxnSpPr/>
      </cdr:nvCxnSpPr>
      <cdr:spPr>
        <a:xfrm xmlns:a="http://schemas.openxmlformats.org/drawingml/2006/main" flipH="1">
          <a:off x="4038600" y="152400"/>
          <a:ext cx="2667000" cy="60960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bg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24FFA-CD34-4ED4-A4BD-ED1F0A4B13C3}" type="datetimeFigureOut">
              <a:rPr lang="en-US"/>
              <a:pPr>
                <a:defRPr/>
              </a:pPr>
              <a:t>4/27/2013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308D-FA2E-47EA-AF34-665B083EDC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471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382E9-0565-477F-8629-08A1BAAAE570}" type="datetimeFigureOut">
              <a:rPr lang="en-US"/>
              <a:pPr>
                <a:defRPr/>
              </a:pPr>
              <a:t>4/27/2013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AEC26-0F10-4578-B2C4-5707A125E4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105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2B478-5C8C-45C6-AADE-122F1B065C3E}" type="datetimeFigureOut">
              <a:rPr lang="en-US"/>
              <a:pPr>
                <a:defRPr/>
              </a:pPr>
              <a:t>4/27/2013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204E9-15B9-441C-9919-58BB0F2697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8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F8786-E3D6-407F-AB27-094A42392573}" type="datetimeFigureOut">
              <a:rPr lang="en-US"/>
              <a:pPr>
                <a:defRPr/>
              </a:pPr>
              <a:t>4/27/2013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544FC-73B4-4266-85FE-DA55D49DA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910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92000-4FC6-4F03-B201-797D0904CB54}" type="datetimeFigureOut">
              <a:rPr lang="en-US"/>
              <a:pPr>
                <a:defRPr/>
              </a:pPr>
              <a:t>4/27/2013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B2241-A552-4704-B668-6AE6E78525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033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5D854-A001-4510-937A-A1D77407082E}" type="datetimeFigureOut">
              <a:rPr lang="en-US"/>
              <a:pPr>
                <a:defRPr/>
              </a:pPr>
              <a:t>4/27/2013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DDD31-9662-4A3A-B40A-26E9A3C91E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27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E807A-FC7B-4EC6-B962-B1E03D621478}" type="datetimeFigureOut">
              <a:rPr lang="en-US"/>
              <a:pPr>
                <a:defRPr/>
              </a:pPr>
              <a:t>4/27/2013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C002D-7C97-4E99-8BD6-5C14484702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727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A5AF1-938E-402D-9B0F-30769DA37784}" type="datetimeFigureOut">
              <a:rPr lang="en-US"/>
              <a:pPr>
                <a:defRPr/>
              </a:pPr>
              <a:t>4/27/2013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DFF98-BAB3-4315-B444-4A61C26399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385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5E8ED-E6FD-4FBE-A63E-9E24E1267CAA}" type="datetimeFigureOut">
              <a:rPr lang="en-US"/>
              <a:pPr>
                <a:defRPr/>
              </a:pPr>
              <a:t>4/27/2013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AFE9-C5E9-48E2-9B3B-71C78B5F3D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621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DAB16-5880-4483-9952-D158BBF44E7F}" type="datetimeFigureOut">
              <a:rPr lang="en-US"/>
              <a:pPr>
                <a:defRPr/>
              </a:pPr>
              <a:t>4/27/2013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C80AD-B4CE-4E02-934B-94EF50BDF3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093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55332-8D70-4A46-81D3-1C4F99F6CB72}" type="datetimeFigureOut">
              <a:rPr lang="en-US"/>
              <a:pPr>
                <a:defRPr/>
              </a:pPr>
              <a:t>4/27/2013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DFD82-4AF5-48E3-956B-BF78B2D811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746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02DF76-AD17-4BA7-ABB0-BBEFFCB47DFB}" type="datetimeFigureOut">
              <a:rPr lang="en-US"/>
              <a:pPr>
                <a:defRPr/>
              </a:pPr>
              <a:t>4/27/2013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BDDCADC-E3A8-420B-872D-F1D072F69D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/>
          <a:lstStyle/>
          <a:p>
            <a:pPr eaLnBrk="1" hangingPunct="1"/>
            <a:r>
              <a:rPr lang="en-US" sz="5400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Dozers</a:t>
            </a:r>
          </a:p>
        </p:txBody>
      </p:sp>
      <p:pic>
        <p:nvPicPr>
          <p:cNvPr id="2051" name="Picture 3" descr="dozer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905000"/>
            <a:ext cx="4551363" cy="341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04800" y="6477000"/>
            <a:ext cx="74676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800">
                <a:solidFill>
                  <a:schemeClr val="bg1"/>
                </a:solidFill>
              </a:rPr>
              <a:t>Source: http://www.cat.com/equipment/track-type-tractors/small-track-type-tractors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15400" cy="1325562"/>
          </a:xfrm>
        </p:spPr>
        <p:txBody>
          <a:bodyPr/>
          <a:lstStyle/>
          <a:p>
            <a:pPr eaLnBrk="1" hangingPunct="1"/>
            <a:r>
              <a:rPr lang="en-US" sz="5400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Dozer Fatalities </a:t>
            </a:r>
            <a:r>
              <a:rPr lang="en-US" sz="5400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Example</a:t>
            </a:r>
            <a:endParaRPr lang="en-US" sz="5400" b="1" dirty="0" smtClean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Two dozers loaded on a trailer when the trailer leaned into a ditched.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dozers slipped off the side of the trailer, and the blade of one caught and crushed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 worker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against a dirt bank. A large front end loader was brought to the site to lift the dozer off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victim.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By this time an ambulance had arrived and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victim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was transported to the hospital, where he later died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6" name="TextBox 3"/>
          <p:cNvSpPr txBox="1">
            <a:spLocks noChangeArrowheads="1"/>
          </p:cNvSpPr>
          <p:nvPr/>
        </p:nvSpPr>
        <p:spPr bwMode="auto">
          <a:xfrm>
            <a:off x="914400" y="6477000"/>
            <a:ext cx="44958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800">
                <a:solidFill>
                  <a:schemeClr val="bg1"/>
                </a:solidFill>
              </a:rPr>
              <a:t>Extracted from OSHA Accident Investigation Data 1990-2007</a:t>
            </a:r>
            <a:endParaRPr lang="en-US" sz="8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5400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OSHA Regulations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 rtlCol="0">
            <a:normAutofit lnSpcReduction="10000"/>
          </a:bodyPr>
          <a:lstStyle/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OSHA covers bulldozer safety in the following provisions:</a:t>
            </a:r>
          </a:p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1926.602 Material Handling Equipment</a:t>
            </a:r>
          </a:p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1926.602(a)(2)(</a:t>
            </a:r>
            <a:r>
              <a:rPr lang="en-U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- Seat belts shall be provided on all equipment covered by this section and shall meet the requirements of the Society of Automotive Engineers, J386-1969, Seat Belts for Construction Equipment. Seat belts for agricultural and light industrial tractors shall meet the seat belt requirements of Society of Automotive Engineers J333a-1970, Operator Protection for Agricultural and Light Industrial Tractors.</a:t>
            </a:r>
          </a:p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1926.1000 Rollover Protection Structures</a:t>
            </a:r>
          </a:p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1926.1000(a)(2)(</a:t>
            </a:r>
            <a:r>
              <a:rPr lang="en-U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- The design objective shall be to minimize the likelihood of a complete overturn and thereby minimize the possibility of the operator being crushed as a result of a rollover or upset</a:t>
            </a:r>
          </a:p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609600" y="6553200"/>
            <a:ext cx="40386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800">
                <a:solidFill>
                  <a:schemeClr val="bg1"/>
                </a:solidFill>
              </a:rPr>
              <a:t>Source: OSHA 29 CFR 1926 Construction Industry Regulations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Always Wear Proper PPE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Hard hat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Work gloves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Safety glasses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Reflective vest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Work boots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39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5400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Work safely on a Dozer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 rtlCol="0">
            <a:normAutofit lnSpcReduction="10000"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Operator must be a qualified, competent, and trained.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Operator must wear seat belt.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Dozer must have a working audible backup signal.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Have a flagger when working in crowded areas.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Rest blade on ground before turning engine off.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Turn off engine before leaving cab of dozer.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Turn off engine before refueling dozer.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Signal operators of other nearby machines when leaving dozer.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Dozer must be equipped with roll over protection.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Operator must be aware of the grade of the surrounding terrain.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5"/>
          <p:cNvSpPr>
            <a:spLocks noGrp="1"/>
          </p:cNvSpPr>
          <p:nvPr>
            <p:ph type="title"/>
          </p:nvPr>
        </p:nvSpPr>
        <p:spPr>
          <a:xfrm>
            <a:off x="381000" y="1066800"/>
            <a:ext cx="8305800" cy="4525963"/>
          </a:xfrm>
        </p:spPr>
        <p:txBody>
          <a:bodyPr/>
          <a:lstStyle/>
          <a:p>
            <a:pPr eaLnBrk="1" hangingPunct="1"/>
            <a:r>
              <a:rPr lang="en-US" sz="5400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Think Safety</a:t>
            </a:r>
            <a:br>
              <a:rPr lang="en-US" sz="5400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</a:br>
            <a:r>
              <a:rPr lang="en-US" sz="5400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/>
            </a:r>
            <a:br>
              <a:rPr lang="en-US" sz="5400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</a:br>
            <a:r>
              <a:rPr lang="en-US" sz="5400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Work Safely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5400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Description of a Dozer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eaLnBrk="1" hangingPunct="1"/>
            <a:r>
              <a:rPr lang="en-US" sz="2400" smtClean="0">
                <a:solidFill>
                  <a:schemeClr val="bg1"/>
                </a:solidFill>
                <a:latin typeface="Arial" charset="0"/>
                <a:cs typeface="Arial" charset="0"/>
              </a:rPr>
              <a:t>A dozer is a tractor like machine with a blade attached to the front used to push dirt, rock, debris, and other materials. Dozers come in a variety of sizes depending on the need of the job. </a:t>
            </a:r>
          </a:p>
          <a:p>
            <a:pPr eaLnBrk="1" hangingPunct="1"/>
            <a:r>
              <a:rPr lang="en-US" sz="2400" smtClean="0">
                <a:solidFill>
                  <a:schemeClr val="bg1"/>
                </a:solidFill>
                <a:latin typeface="Arial" charset="0"/>
                <a:cs typeface="Arial" charset="0"/>
              </a:rPr>
              <a:t>There are two types of dozers, wheeled and crawler.</a:t>
            </a:r>
          </a:p>
          <a:p>
            <a:pPr eaLnBrk="1" hangingPunct="1">
              <a:buFont typeface="Arial" charset="0"/>
              <a:buNone/>
            </a:pPr>
            <a:endParaRPr lang="en-US" sz="2400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pic>
        <p:nvPicPr>
          <p:cNvPr id="3076" name="Picture 3" descr="C295917_CIM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810000"/>
            <a:ext cx="3074988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Box 4"/>
          <p:cNvSpPr txBox="1">
            <a:spLocks noChangeArrowheads="1"/>
          </p:cNvSpPr>
          <p:nvPr/>
        </p:nvSpPr>
        <p:spPr bwMode="auto">
          <a:xfrm>
            <a:off x="762000" y="5638800"/>
            <a:ext cx="1981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>
                <a:solidFill>
                  <a:schemeClr val="bg1"/>
                </a:solidFill>
              </a:rPr>
              <a:t>Crawler Dozer</a:t>
            </a:r>
          </a:p>
        </p:txBody>
      </p:sp>
      <p:sp>
        <p:nvSpPr>
          <p:cNvPr id="3078" name="TextBox 5"/>
          <p:cNvSpPr txBox="1">
            <a:spLocks noChangeArrowheads="1"/>
          </p:cNvSpPr>
          <p:nvPr/>
        </p:nvSpPr>
        <p:spPr bwMode="auto">
          <a:xfrm>
            <a:off x="762000" y="6477000"/>
            <a:ext cx="51816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800">
                <a:solidFill>
                  <a:schemeClr val="bg1"/>
                </a:solidFill>
              </a:rPr>
              <a:t>Source: http://www.cat.com/cmms/13873485?x=7</a:t>
            </a:r>
          </a:p>
        </p:txBody>
      </p:sp>
      <p:pic>
        <p:nvPicPr>
          <p:cNvPr id="3079" name="Picture 6" descr="C319568_CIM0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657600"/>
            <a:ext cx="28575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TextBox 7"/>
          <p:cNvSpPr txBox="1">
            <a:spLocks noChangeArrowheads="1"/>
          </p:cNvSpPr>
          <p:nvPr/>
        </p:nvSpPr>
        <p:spPr bwMode="auto">
          <a:xfrm>
            <a:off x="5105400" y="5715000"/>
            <a:ext cx="2895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>
                <a:solidFill>
                  <a:schemeClr val="bg1"/>
                </a:solidFill>
              </a:rPr>
              <a:t>Wheeled Dozer</a:t>
            </a:r>
          </a:p>
        </p:txBody>
      </p:sp>
      <p:sp>
        <p:nvSpPr>
          <p:cNvPr id="3081" name="TextBox 8"/>
          <p:cNvSpPr txBox="1">
            <a:spLocks noChangeArrowheads="1"/>
          </p:cNvSpPr>
          <p:nvPr/>
        </p:nvSpPr>
        <p:spPr bwMode="auto">
          <a:xfrm>
            <a:off x="762000" y="6629400"/>
            <a:ext cx="63246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800">
                <a:solidFill>
                  <a:schemeClr val="bg1"/>
                </a:solidFill>
              </a:rPr>
              <a:t>Source: http://www.cat.com/cda/layout?m=308846&amp;x=7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 little history on Dozers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600" smtClean="0">
                <a:solidFill>
                  <a:schemeClr val="bg1"/>
                </a:solidFill>
                <a:latin typeface="Arial" charset="0"/>
                <a:cs typeface="Arial" charset="0"/>
              </a:rPr>
              <a:t>Dozers were first manufactured by C.L. Best Company and the Holt Manufacturing Company around 1920. </a:t>
            </a:r>
          </a:p>
          <a:p>
            <a:pPr eaLnBrk="1" hangingPunct="1"/>
            <a:r>
              <a:rPr lang="en-US" sz="2600" smtClean="0">
                <a:solidFill>
                  <a:schemeClr val="bg1"/>
                </a:solidFill>
                <a:latin typeface="Arial" charset="0"/>
                <a:cs typeface="Arial" charset="0"/>
              </a:rPr>
              <a:t>These companies merged in 1925 and became known as the Caterpillar Company. </a:t>
            </a:r>
          </a:p>
          <a:p>
            <a:pPr eaLnBrk="1" hangingPunct="1"/>
            <a:r>
              <a:rPr lang="en-US" sz="2600" smtClean="0">
                <a:solidFill>
                  <a:schemeClr val="bg1"/>
                </a:solidFill>
                <a:latin typeface="Arial" charset="0"/>
                <a:cs typeface="Arial" charset="0"/>
              </a:rPr>
              <a:t>The Caterpillar 60 horsepower                           would become the World’s first                    successful bulldozer.</a:t>
            </a:r>
          </a:p>
        </p:txBody>
      </p:sp>
      <p:pic>
        <p:nvPicPr>
          <p:cNvPr id="4100" name="Picture 3" descr="Caterpillar-60,_193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962400"/>
            <a:ext cx="3276600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Box 4"/>
          <p:cNvSpPr txBox="1">
            <a:spLocks noChangeArrowheads="1"/>
          </p:cNvSpPr>
          <p:nvPr/>
        </p:nvSpPr>
        <p:spPr bwMode="auto">
          <a:xfrm>
            <a:off x="5638800" y="6019800"/>
            <a:ext cx="297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>
                <a:solidFill>
                  <a:schemeClr val="bg1"/>
                </a:solidFill>
              </a:rPr>
              <a:t>A 1931 Caterpillar 60</a:t>
            </a:r>
          </a:p>
        </p:txBody>
      </p:sp>
      <p:sp>
        <p:nvSpPr>
          <p:cNvPr id="4102" name="TextBox 5"/>
          <p:cNvSpPr txBox="1">
            <a:spLocks noChangeArrowheads="1"/>
          </p:cNvSpPr>
          <p:nvPr/>
        </p:nvSpPr>
        <p:spPr bwMode="auto">
          <a:xfrm>
            <a:off x="5638800" y="6477000"/>
            <a:ext cx="32004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800">
                <a:solidFill>
                  <a:schemeClr val="bg1"/>
                </a:solidFill>
              </a:rPr>
              <a:t>Source: http://en.wikipedia.org/wiki/File:Caterpillar-60,_1931.jpg</a:t>
            </a:r>
          </a:p>
        </p:txBody>
      </p:sp>
      <p:sp>
        <p:nvSpPr>
          <p:cNvPr id="4103" name="TextBox 6"/>
          <p:cNvSpPr txBox="1">
            <a:spLocks noChangeArrowheads="1"/>
          </p:cNvSpPr>
          <p:nvPr/>
        </p:nvSpPr>
        <p:spPr bwMode="auto">
          <a:xfrm>
            <a:off x="609600" y="6400800"/>
            <a:ext cx="36576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800">
                <a:solidFill>
                  <a:schemeClr val="bg1"/>
                </a:solidFill>
              </a:rPr>
              <a:t>Source: http://en.wikipedia.org/wiki/Caterpillar_60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5400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Dozers in Construction 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smtClean="0">
                <a:solidFill>
                  <a:schemeClr val="bg1"/>
                </a:solidFill>
                <a:latin typeface="Arial" charset="0"/>
                <a:cs typeface="Arial" charset="0"/>
              </a:rPr>
              <a:t>Dozers perform various jobs in construction. </a:t>
            </a:r>
          </a:p>
          <a:p>
            <a:pPr lvl="1" eaLnBrk="1" hangingPunct="1"/>
            <a:r>
              <a:rPr lang="en-US" sz="2400" smtClean="0">
                <a:solidFill>
                  <a:schemeClr val="bg1"/>
                </a:solidFill>
                <a:latin typeface="Arial" charset="0"/>
                <a:cs typeface="Arial" charset="0"/>
              </a:rPr>
              <a:t>Dozer are used for backfilling areas around foundations and structures, making slopes in the site terrain, cutting out ditches, piling and clearing rubble or brush, performing rough excavation</a:t>
            </a:r>
            <a:r>
              <a:rPr lang="en-US" sz="2000" smtClean="0">
                <a:solidFill>
                  <a:schemeClr val="bg1"/>
                </a:solidFill>
                <a:latin typeface="Arial" charset="0"/>
                <a:cs typeface="Arial" charset="0"/>
              </a:rPr>
              <a:t>.</a:t>
            </a:r>
          </a:p>
          <a:p>
            <a:pPr lvl="1" eaLnBrk="1" hangingPunct="1"/>
            <a:r>
              <a:rPr lang="en-US" sz="2400" smtClean="0">
                <a:solidFill>
                  <a:schemeClr val="bg1"/>
                </a:solidFill>
                <a:latin typeface="Arial" charset="0"/>
                <a:cs typeface="Arial" charset="0"/>
              </a:rPr>
              <a:t>Dozers come equipped with various types of blades.</a:t>
            </a:r>
          </a:p>
          <a:p>
            <a:pPr lvl="2" eaLnBrk="1" hangingPunct="1"/>
            <a:r>
              <a:rPr lang="en-US" smtClean="0">
                <a:solidFill>
                  <a:schemeClr val="bg1"/>
                </a:solidFill>
                <a:latin typeface="Arial" charset="0"/>
                <a:cs typeface="Arial" charset="0"/>
              </a:rPr>
              <a:t>General Purpose, </a:t>
            </a:r>
          </a:p>
          <a:p>
            <a:pPr lvl="2" eaLnBrk="1" hangingPunct="1"/>
            <a:r>
              <a:rPr lang="en-US" smtClean="0">
                <a:solidFill>
                  <a:schemeClr val="bg1"/>
                </a:solidFill>
                <a:latin typeface="Arial" charset="0"/>
                <a:cs typeface="Arial" charset="0"/>
              </a:rPr>
              <a:t>Extended Life Blade (Thicker for longer life)</a:t>
            </a:r>
          </a:p>
          <a:p>
            <a:pPr lvl="2" eaLnBrk="1" hangingPunct="1"/>
            <a:r>
              <a:rPr lang="en-US" smtClean="0">
                <a:solidFill>
                  <a:schemeClr val="bg1"/>
                </a:solidFill>
                <a:latin typeface="Arial" charset="0"/>
                <a:cs typeface="Arial" charset="0"/>
              </a:rPr>
              <a:t>Finish Blade</a:t>
            </a:r>
          </a:p>
        </p:txBody>
      </p:sp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533400" y="6553200"/>
            <a:ext cx="44958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800">
                <a:solidFill>
                  <a:schemeClr val="bg1"/>
                </a:solidFill>
              </a:rPr>
              <a:t>Source: http://www.cat.com/cda/components/fullArticle?m=40680&amp;x=7&amp;id=87264</a:t>
            </a:r>
          </a:p>
        </p:txBody>
      </p:sp>
      <p:pic>
        <p:nvPicPr>
          <p:cNvPr id="5125" name="Picture 4" descr="genduty.bmp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876800"/>
            <a:ext cx="2362200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TextBox 5"/>
          <p:cNvSpPr txBox="1">
            <a:spLocks noChangeArrowheads="1"/>
          </p:cNvSpPr>
          <p:nvPr/>
        </p:nvSpPr>
        <p:spPr bwMode="auto">
          <a:xfrm>
            <a:off x="5486400" y="6324600"/>
            <a:ext cx="3657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>
                <a:solidFill>
                  <a:schemeClr val="bg1"/>
                </a:solidFill>
              </a:rPr>
              <a:t>Caterpillar General Duty Blade</a:t>
            </a:r>
          </a:p>
        </p:txBody>
      </p:sp>
      <p:sp>
        <p:nvSpPr>
          <p:cNvPr id="5127" name="TextBox 6"/>
          <p:cNvSpPr txBox="1">
            <a:spLocks noChangeArrowheads="1"/>
          </p:cNvSpPr>
          <p:nvPr/>
        </p:nvSpPr>
        <p:spPr bwMode="auto">
          <a:xfrm>
            <a:off x="5334000" y="6642100"/>
            <a:ext cx="39624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800">
                <a:solidFill>
                  <a:schemeClr val="bg1"/>
                </a:solidFill>
              </a:rPr>
              <a:t>Source: http://www.cat.com/cda/components/fullArticle?m=40680&amp;x=7&amp;id=87264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5400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Dozer Safety Concerns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smtClean="0">
                <a:solidFill>
                  <a:schemeClr val="bg1"/>
                </a:solidFill>
                <a:latin typeface="Arial" charset="0"/>
                <a:cs typeface="Arial" charset="0"/>
              </a:rPr>
              <a:t>Precautions must be taken when working with dozers on a construction site to avoid accidents.</a:t>
            </a:r>
          </a:p>
          <a:p>
            <a:pPr eaLnBrk="1" hangingPunct="1"/>
            <a:r>
              <a:rPr lang="en-US" sz="2400" smtClean="0">
                <a:solidFill>
                  <a:schemeClr val="bg1"/>
                </a:solidFill>
                <a:latin typeface="Arial" charset="0"/>
                <a:cs typeface="Arial" charset="0"/>
              </a:rPr>
              <a:t>Most accidents involve:</a:t>
            </a:r>
          </a:p>
          <a:p>
            <a:pPr lvl="1" eaLnBrk="1" hangingPunct="1"/>
            <a:r>
              <a:rPr lang="en-US" sz="2400" smtClean="0">
                <a:solidFill>
                  <a:schemeClr val="bg1"/>
                </a:solidFill>
                <a:latin typeface="Arial" charset="0"/>
                <a:cs typeface="Arial" charset="0"/>
              </a:rPr>
              <a:t>Operator’s line of sight being obstructive causing;</a:t>
            </a:r>
          </a:p>
          <a:p>
            <a:pPr lvl="2" eaLnBrk="1" hangingPunct="1"/>
            <a:r>
              <a:rPr lang="en-US" smtClean="0">
                <a:solidFill>
                  <a:schemeClr val="bg1"/>
                </a:solidFill>
                <a:latin typeface="Arial" charset="0"/>
                <a:cs typeface="Arial" charset="0"/>
              </a:rPr>
              <a:t>Workers being struck by dozer</a:t>
            </a:r>
          </a:p>
          <a:p>
            <a:pPr lvl="2" eaLnBrk="1" hangingPunct="1"/>
            <a:r>
              <a:rPr lang="en-US" smtClean="0">
                <a:solidFill>
                  <a:schemeClr val="bg1"/>
                </a:solidFill>
                <a:latin typeface="Arial" charset="0"/>
                <a:cs typeface="Arial" charset="0"/>
              </a:rPr>
              <a:t>Workers being pinned by dozer</a:t>
            </a:r>
          </a:p>
          <a:p>
            <a:pPr lvl="1" eaLnBrk="1" hangingPunct="1"/>
            <a:r>
              <a:rPr lang="en-US" sz="2400" smtClean="0">
                <a:solidFill>
                  <a:schemeClr val="bg1"/>
                </a:solidFill>
                <a:latin typeface="Arial" charset="0"/>
                <a:cs typeface="Arial" charset="0"/>
              </a:rPr>
              <a:t>Slope of terrain too steep for safe operation causing,</a:t>
            </a:r>
          </a:p>
          <a:p>
            <a:pPr lvl="2" eaLnBrk="1" hangingPunct="1"/>
            <a:r>
              <a:rPr lang="en-US" smtClean="0">
                <a:solidFill>
                  <a:schemeClr val="bg1"/>
                </a:solidFill>
                <a:latin typeface="Arial" charset="0"/>
                <a:cs typeface="Arial" charset="0"/>
              </a:rPr>
              <a:t>Dozer to roll on operator</a:t>
            </a:r>
          </a:p>
          <a:p>
            <a:pPr lvl="1" eaLnBrk="1" hangingPunct="1"/>
            <a:r>
              <a:rPr lang="en-US" sz="2400" smtClean="0">
                <a:solidFill>
                  <a:schemeClr val="bg1"/>
                </a:solidFill>
                <a:latin typeface="Arial" charset="0"/>
                <a:cs typeface="Arial" charset="0"/>
              </a:rPr>
              <a:t>Injuries while repairing dozer</a:t>
            </a:r>
          </a:p>
          <a:p>
            <a:pPr lvl="1" eaLnBrk="1" hangingPunct="1">
              <a:buFont typeface="Arial" charset="0"/>
              <a:buNone/>
            </a:pPr>
            <a:endParaRPr lang="en-US" sz="2000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Causes of Dozer Deaths</a:t>
            </a: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4984959"/>
              </p:ext>
            </p:extLst>
          </p:nvPr>
        </p:nvGraphicFramePr>
        <p:xfrm>
          <a:off x="3810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219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Direction of Dozer Travel</a:t>
            </a: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062451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193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Description of Victim</a:t>
            </a: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4175788"/>
              </p:ext>
            </p:extLst>
          </p:nvPr>
        </p:nvGraphicFramePr>
        <p:xfrm>
          <a:off x="381000" y="1676400"/>
          <a:ext cx="8229600" cy="51690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608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5400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Dozer Fatalities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Between 1990 </a:t>
            </a: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thru 2009 </a:t>
            </a: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OSHA investigated </a:t>
            </a: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181 </a:t>
            </a: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fatality accidents involving the dozers.</a:t>
            </a:r>
          </a:p>
          <a:p>
            <a:pPr eaLnBrk="1" hangingPunct="1"/>
            <a:r>
              <a:rPr lang="en-US" sz="2400" u="sng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Examples of Accidents</a:t>
            </a: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</a:p>
          <a:p>
            <a:pPr eaLnBrk="1" hangingPunct="1"/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The edge of the roadway slipped out causing the </a:t>
            </a: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dozer </a:t>
            </a: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to rollover the edge of the bank at the road edge. It appears the </a:t>
            </a: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dozer </a:t>
            </a: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rolled one time. </a:t>
            </a: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The operator </a:t>
            </a: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was ejected </a:t>
            </a: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and sustained fatal injuries.</a:t>
            </a:r>
            <a:endParaRPr lang="en-US" sz="2400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As the deceased was placing a stake, he was struck and run over by a </a:t>
            </a: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dozer.  </a:t>
            </a: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The operator of the </a:t>
            </a: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dozer </a:t>
            </a: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had a number of blind spots. </a:t>
            </a:r>
          </a:p>
          <a:p>
            <a:pPr eaLnBrk="1" hangingPunct="1"/>
            <a:endParaRPr lang="en-US" sz="400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eaLnBrk="1" hangingPunct="1"/>
            <a:endParaRPr lang="en-US" sz="2400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7172" name="TextBox 4"/>
          <p:cNvSpPr txBox="1">
            <a:spLocks noChangeArrowheads="1"/>
          </p:cNvSpPr>
          <p:nvPr/>
        </p:nvSpPr>
        <p:spPr bwMode="auto">
          <a:xfrm>
            <a:off x="152400" y="6477000"/>
            <a:ext cx="44196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2" eaLnBrk="1" hangingPunct="1"/>
            <a:r>
              <a:rPr lang="en-US" sz="800">
                <a:solidFill>
                  <a:schemeClr val="bg1"/>
                </a:solidFill>
              </a:rPr>
              <a:t>Source: Extracted from OSHA Accident Investigation Data 1990-2007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1130</TotalTime>
  <Words>633</Words>
  <Application>Microsoft Office PowerPoint</Application>
  <PresentationFormat>On-screen Show (4:3)</PresentationFormat>
  <Paragraphs>89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Dozers</vt:lpstr>
      <vt:lpstr>Description of a Dozer</vt:lpstr>
      <vt:lpstr>A little history on Dozers</vt:lpstr>
      <vt:lpstr>Dozers in Construction </vt:lpstr>
      <vt:lpstr>Dozer Safety Concerns</vt:lpstr>
      <vt:lpstr>Causes of Dozer Deaths</vt:lpstr>
      <vt:lpstr>Direction of Dozer Travel</vt:lpstr>
      <vt:lpstr>Description of Victim</vt:lpstr>
      <vt:lpstr>Dozer Fatalities </vt:lpstr>
      <vt:lpstr>Dozer Fatalities Example</vt:lpstr>
      <vt:lpstr>OSHA Regulations</vt:lpstr>
      <vt:lpstr>Always Wear Proper PPE</vt:lpstr>
      <vt:lpstr>Work safely on a Dozer</vt:lpstr>
      <vt:lpstr>Think Safety  Work Safely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Brooks</dc:creator>
  <cp:lastModifiedBy>Jimmie</cp:lastModifiedBy>
  <cp:revision>51</cp:revision>
  <dcterms:created xsi:type="dcterms:W3CDTF">2010-04-09T01:20:06Z</dcterms:created>
  <dcterms:modified xsi:type="dcterms:W3CDTF">2013-04-27T17:50:05Z</dcterms:modified>
</cp:coreProperties>
</file>