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5" r:id="rId4"/>
    <p:sldId id="276" r:id="rId5"/>
    <p:sldId id="258" r:id="rId6"/>
    <p:sldId id="259" r:id="rId7"/>
    <p:sldId id="260" r:id="rId8"/>
    <p:sldId id="261" r:id="rId9"/>
    <p:sldId id="262" r:id="rId10"/>
    <p:sldId id="270" r:id="rId11"/>
    <p:sldId id="272" r:id="rId12"/>
    <p:sldId id="273" r:id="rId13"/>
    <p:sldId id="271" r:id="rId14"/>
    <p:sldId id="263" r:id="rId15"/>
    <p:sldId id="267" r:id="rId16"/>
    <p:sldId id="268" r:id="rId17"/>
    <p:sldId id="269" r:id="rId18"/>
    <p:sldId id="266" r:id="rId19"/>
    <p:sldId id="277" r:id="rId20"/>
    <p:sldId id="264"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sorterViewPr>
    <p:cViewPr>
      <p:scale>
        <a:sx n="66" d="100"/>
        <a:sy n="66" d="100"/>
      </p:scale>
      <p:origin x="0" y="4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C17883-F405-4B9C-A17C-3C6DA5A90D0B}" type="datetimeFigureOut">
              <a:rPr lang="en-US" smtClean="0"/>
              <a:t>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F57C7F-0D9D-4D6F-B893-5DE103FF7C98}" type="slidenum">
              <a:rPr lang="en-US" smtClean="0"/>
              <a:t>‹#›</a:t>
            </a:fld>
            <a:endParaRPr lang="en-US"/>
          </a:p>
        </p:txBody>
      </p:sp>
    </p:spTree>
    <p:extLst>
      <p:ext uri="{BB962C8B-B14F-4D97-AF65-F5344CB8AC3E}">
        <p14:creationId xmlns:p14="http://schemas.microsoft.com/office/powerpoint/2010/main" val="1733201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F5039A-00B8-4AB1-8D34-17AC798C7AD3}" type="datetime1">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402618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BDEFF5-067C-4195-8B14-C6E8D3DC7308}" type="datetime1">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338011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500CE-B06A-4AEB-85BB-68F7EB0C91FE}" type="datetime1">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89421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7A1ABD-A4FA-4EED-ADAC-CE1AF88C2EC7}" type="datetime1">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214856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40768D-F5B0-42BF-B953-C0D3ED972066}" type="datetime1">
              <a:rPr lang="en-US" smtClean="0"/>
              <a:t>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132936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2485C3-AB37-4987-ADB2-F895C8EE58A0}" type="datetime1">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131951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E57825-7439-40A8-BB6E-7C9B7174FAD6}" type="datetime1">
              <a:rPr lang="en-US" smtClean="0"/>
              <a:t>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314371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5BBB97-027D-472D-AFD3-4831A4BB8F4E}" type="datetime1">
              <a:rPr lang="en-US" smtClean="0"/>
              <a:t>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3705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ED4E8-F4DB-411A-971D-949CA10C031D}" type="datetime1">
              <a:rPr lang="en-US" smtClean="0"/>
              <a:t>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368817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FA00D3-9509-4227-BDEF-528A6E672143}" type="datetime1">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3810198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7688E-9E6B-49C5-B23D-7CF6A63599C7}" type="datetime1">
              <a:rPr lang="en-US" smtClean="0"/>
              <a:t>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F5293-3724-4AC9-B718-4EF80E53B236}" type="slidenum">
              <a:rPr lang="en-US" smtClean="0"/>
              <a:pPr/>
              <a:t>‹#›</a:t>
            </a:fld>
            <a:endParaRPr lang="en-US"/>
          </a:p>
        </p:txBody>
      </p:sp>
    </p:spTree>
    <p:extLst>
      <p:ext uri="{BB962C8B-B14F-4D97-AF65-F5344CB8AC3E}">
        <p14:creationId xmlns:p14="http://schemas.microsoft.com/office/powerpoint/2010/main" val="2950312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D1598-562D-4674-B9CD-468C13E45BB3}" type="datetime1">
              <a:rPr lang="en-US" smtClean="0"/>
              <a:t>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F5293-3724-4AC9-B718-4EF80E53B236}" type="slidenum">
              <a:rPr lang="en-US" smtClean="0"/>
              <a:pPr/>
              <a:t>‹#›</a:t>
            </a:fld>
            <a:endParaRPr lang="en-US"/>
          </a:p>
        </p:txBody>
      </p:sp>
    </p:spTree>
    <p:extLst>
      <p:ext uri="{BB962C8B-B14F-4D97-AF65-F5344CB8AC3E}">
        <p14:creationId xmlns:p14="http://schemas.microsoft.com/office/powerpoint/2010/main" val="213357792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3200400"/>
          </a:xfrm>
        </p:spPr>
        <p:txBody>
          <a:bodyPr>
            <a:normAutofit/>
          </a:bodyPr>
          <a:lstStyle/>
          <a:p>
            <a:r>
              <a:rPr lang="en-US" sz="5400" b="1" dirty="0" smtClean="0">
                <a:solidFill>
                  <a:srgbClr val="FFFF00"/>
                </a:solidFill>
                <a:latin typeface="Arial" pitchFamily="34" charset="0"/>
                <a:cs typeface="Arial" pitchFamily="34" charset="0"/>
              </a:rPr>
              <a:t>Crowbars, Wrecking Bars,  &amp; Pry Bars</a:t>
            </a:r>
            <a:endParaRPr lang="en-US" sz="5400" b="1"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p:txBody>
          <a:bodyPr/>
          <a:lstStyle/>
          <a:p>
            <a:endParaRPr lang="en-US" dirty="0"/>
          </a:p>
        </p:txBody>
      </p:sp>
      <p:pic>
        <p:nvPicPr>
          <p:cNvPr id="4" name="Picture 3" descr="Crowbar_by_apekki.jpg"/>
          <p:cNvPicPr>
            <a:picLocks noChangeAspect="1"/>
          </p:cNvPicPr>
          <p:nvPr/>
        </p:nvPicPr>
        <p:blipFill>
          <a:blip r:embed="rId2" cstate="print"/>
          <a:stretch>
            <a:fillRect/>
          </a:stretch>
        </p:blipFill>
        <p:spPr>
          <a:xfrm>
            <a:off x="0" y="3276600"/>
            <a:ext cx="9144000" cy="3581400"/>
          </a:xfrm>
          <a:prstGeom prst="rect">
            <a:avLst/>
          </a:prstGeom>
        </p:spPr>
      </p:pic>
      <p:sp>
        <p:nvSpPr>
          <p:cNvPr id="5" name="Slide Number Placeholder 4"/>
          <p:cNvSpPr>
            <a:spLocks noGrp="1"/>
          </p:cNvSpPr>
          <p:nvPr>
            <p:ph type="sldNum" sz="quarter" idx="12"/>
          </p:nvPr>
        </p:nvSpPr>
        <p:spPr/>
        <p:txBody>
          <a:bodyPr/>
          <a:lstStyle/>
          <a:p>
            <a:fld id="{588F5293-3724-4AC9-B718-4EF80E53B236}" type="slidenum">
              <a:rPr lang="en-US" smtClean="0">
                <a:solidFill>
                  <a:schemeClr val="bg1"/>
                </a:solidFill>
              </a:rPr>
              <a:pPr/>
              <a:t>1</a:t>
            </a:fld>
            <a:endParaRPr lang="en-US">
              <a:solidFill>
                <a:schemeClr val="bg1"/>
              </a:solidFill>
            </a:endParaRPr>
          </a:p>
        </p:txBody>
      </p:sp>
    </p:spTree>
    <p:extLst>
      <p:ext uri="{BB962C8B-B14F-4D97-AF65-F5344CB8AC3E}">
        <p14:creationId xmlns:p14="http://schemas.microsoft.com/office/powerpoint/2010/main" val="227835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A worker </a:t>
            </a:r>
            <a:r>
              <a:rPr lang="en-US" dirty="0"/>
              <a:t>was attempting to drive a pry bar through an epoxy liner of a manhole so that water from the installation process would drain into the invert. He fell into the manhole into approximately 10 inches of water at a temperature of approximately 180 degrees and received burns on his body</a:t>
            </a:r>
            <a:r>
              <a:rPr lang="en-US" dirty="0" smtClean="0"/>
              <a:t>.</a:t>
            </a:r>
          </a:p>
          <a:p>
            <a:pPr marL="0" indent="0" algn="ctr">
              <a:buNone/>
            </a:pPr>
            <a:endParaRPr lang="en-US" sz="800" dirty="0"/>
          </a:p>
          <a:p>
            <a:pPr marL="0" indent="0" algn="ctr">
              <a:buNone/>
            </a:pPr>
            <a:endParaRPr lang="en-US" sz="800" dirty="0" smtClean="0"/>
          </a:p>
          <a:p>
            <a:pPr marL="0" indent="0" algn="ctr">
              <a:buNone/>
            </a:pPr>
            <a:endParaRPr lang="en-US" sz="800" dirty="0"/>
          </a:p>
          <a:p>
            <a:pPr marL="0" indent="0" algn="ctr">
              <a:buNone/>
            </a:pPr>
            <a:endParaRPr lang="en-US" sz="800" dirty="0" smtClean="0"/>
          </a:p>
          <a:p>
            <a:pPr marL="0" indent="0" algn="ctr">
              <a:buNone/>
            </a:pPr>
            <a:r>
              <a:rPr lang="en-US" sz="800" dirty="0" smtClean="0"/>
              <a:t>Source: Extracted from OSHA Accident Investigation Data 1990-2009</a:t>
            </a:r>
            <a:endParaRPr lang="en-US" sz="800"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10</a:t>
            </a:fld>
            <a:endParaRPr lang="en-US"/>
          </a:p>
        </p:txBody>
      </p:sp>
    </p:spTree>
    <p:extLst>
      <p:ext uri="{BB962C8B-B14F-4D97-AF65-F5344CB8AC3E}">
        <p14:creationId xmlns:p14="http://schemas.microsoft.com/office/powerpoint/2010/main" val="875705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A worker straddled trusses </a:t>
            </a:r>
            <a:r>
              <a:rPr lang="en-US" dirty="0"/>
              <a:t>while trying to adjust the girder truss with a pry bar. The pry bar </a:t>
            </a:r>
            <a:r>
              <a:rPr lang="en-US" dirty="0" smtClean="0"/>
              <a:t>slipped, he </a:t>
            </a:r>
            <a:r>
              <a:rPr lang="en-US" dirty="0"/>
              <a:t>lost his balance and </a:t>
            </a:r>
            <a:r>
              <a:rPr lang="en-US" dirty="0" smtClean="0"/>
              <a:t>he fell </a:t>
            </a:r>
            <a:r>
              <a:rPr lang="en-US" dirty="0"/>
              <a:t>approximately 15 feet to the concrete floor below</a:t>
            </a:r>
            <a:r>
              <a:rPr lang="en-US" dirty="0" smtClean="0"/>
              <a:t>.</a:t>
            </a:r>
          </a:p>
          <a:p>
            <a:endParaRPr lang="en-US" dirty="0"/>
          </a:p>
          <a:p>
            <a:endParaRPr lang="en-US" dirty="0" smtClean="0"/>
          </a:p>
          <a:p>
            <a:pPr marL="0" indent="0" algn="ctr">
              <a:buNone/>
            </a:pPr>
            <a:endParaRPr lang="en-US" sz="800" dirty="0"/>
          </a:p>
          <a:p>
            <a:pPr marL="0" indent="0" algn="ctr">
              <a:buNone/>
            </a:pPr>
            <a:endParaRPr lang="en-US" sz="800" dirty="0" smtClean="0"/>
          </a:p>
          <a:p>
            <a:pPr marL="0" indent="0" algn="ctr">
              <a:buNone/>
            </a:pPr>
            <a:endParaRPr lang="en-US" sz="800" dirty="0"/>
          </a:p>
          <a:p>
            <a:pPr marL="0" indent="0" algn="ctr">
              <a:buNone/>
            </a:pPr>
            <a:r>
              <a:rPr lang="en-US" sz="800" dirty="0" smtClean="0"/>
              <a:t>Source: Extracted from the OSHA Accident Investigation Data 1990-2009</a:t>
            </a:r>
            <a:endParaRPr lang="en-US" sz="800"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11</a:t>
            </a:fld>
            <a:endParaRPr lang="en-US"/>
          </a:p>
        </p:txBody>
      </p:sp>
    </p:spTree>
    <p:extLst>
      <p:ext uri="{BB962C8B-B14F-4D97-AF65-F5344CB8AC3E}">
        <p14:creationId xmlns:p14="http://schemas.microsoft.com/office/powerpoint/2010/main" val="2396799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A worker was </a:t>
            </a:r>
            <a:r>
              <a:rPr lang="en-US" dirty="0"/>
              <a:t>in the process of installing foundation support brackets and bolts to the foundation of a condo residence.  He was installing </a:t>
            </a:r>
            <a:r>
              <a:rPr lang="en-US" dirty="0" smtClean="0"/>
              <a:t>a bracket </a:t>
            </a:r>
            <a:r>
              <a:rPr lang="en-US" dirty="0"/>
              <a:t>in the area of an exterior electric hot water heater on the </a:t>
            </a:r>
            <a:r>
              <a:rPr lang="en-US" dirty="0" smtClean="0"/>
              <a:t>patio. The worker </a:t>
            </a:r>
            <a:r>
              <a:rPr lang="en-US" dirty="0"/>
              <a:t>had installed the hold down bolts and was attempting to straighten the bolt with a pry </a:t>
            </a:r>
            <a:r>
              <a:rPr lang="en-US" dirty="0" smtClean="0"/>
              <a:t>bar.  It </a:t>
            </a:r>
            <a:r>
              <a:rPr lang="en-US" dirty="0"/>
              <a:t>appears that the pry bar, which was pressed against the wall support </a:t>
            </a:r>
            <a:r>
              <a:rPr lang="en-US" dirty="0" smtClean="0"/>
              <a:t>stud, </a:t>
            </a:r>
            <a:r>
              <a:rPr lang="en-US" dirty="0"/>
              <a:t>came into contact and pinched or </a:t>
            </a:r>
            <a:r>
              <a:rPr lang="en-US" dirty="0" smtClean="0"/>
              <a:t>otherwise </a:t>
            </a:r>
            <a:r>
              <a:rPr lang="en-US" dirty="0"/>
              <a:t>broke the insulation on a piece of </a:t>
            </a:r>
            <a:r>
              <a:rPr lang="en-US" dirty="0" err="1"/>
              <a:t>Romex</a:t>
            </a:r>
            <a:r>
              <a:rPr lang="en-US" dirty="0"/>
              <a:t> wire which was energized by a 110 volt electrical circuit. </a:t>
            </a:r>
            <a:r>
              <a:rPr lang="en-US" dirty="0" smtClean="0"/>
              <a:t> </a:t>
            </a:r>
          </a:p>
          <a:p>
            <a:r>
              <a:rPr lang="en-US" dirty="0" smtClean="0"/>
              <a:t>The worker </a:t>
            </a:r>
            <a:r>
              <a:rPr lang="en-US" dirty="0"/>
              <a:t>suffered a fatal electrical shock when his pry bar made contact with the 110 volt circuit.  </a:t>
            </a:r>
            <a:endParaRPr lang="en-US" dirty="0" smtClean="0"/>
          </a:p>
          <a:p>
            <a:endParaRPr lang="en-US" sz="1100" dirty="0" smtClean="0"/>
          </a:p>
          <a:p>
            <a:pPr marL="0" indent="0" algn="ctr">
              <a:buNone/>
            </a:pPr>
            <a:r>
              <a:rPr lang="en-US" sz="900" dirty="0" smtClean="0"/>
              <a:t>Source: Extracted from OSHA Accident Investigation Data 1990-2009</a:t>
            </a:r>
          </a:p>
        </p:txBody>
      </p:sp>
      <p:sp>
        <p:nvSpPr>
          <p:cNvPr id="4" name="Slide Number Placeholder 3"/>
          <p:cNvSpPr>
            <a:spLocks noGrp="1"/>
          </p:cNvSpPr>
          <p:nvPr>
            <p:ph type="sldNum" sz="quarter" idx="12"/>
          </p:nvPr>
        </p:nvSpPr>
        <p:spPr/>
        <p:txBody>
          <a:bodyPr/>
          <a:lstStyle/>
          <a:p>
            <a:fld id="{588F5293-3724-4AC9-B718-4EF80E53B236}" type="slidenum">
              <a:rPr lang="en-US" smtClean="0"/>
              <a:pPr/>
              <a:t>12</a:t>
            </a:fld>
            <a:endParaRPr lang="en-US"/>
          </a:p>
        </p:txBody>
      </p:sp>
    </p:spTree>
    <p:extLst>
      <p:ext uri="{BB962C8B-B14F-4D97-AF65-F5344CB8AC3E}">
        <p14:creationId xmlns:p14="http://schemas.microsoft.com/office/powerpoint/2010/main" val="1862724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latin typeface="Arial" pitchFamily="34" charset="0"/>
                <a:cs typeface="Arial" pitchFamily="34" charset="0"/>
              </a:rPr>
              <a:t>Example Case</a:t>
            </a:r>
            <a:endParaRPr lang="en-US" b="1" dirty="0"/>
          </a:p>
        </p:txBody>
      </p:sp>
      <p:sp>
        <p:nvSpPr>
          <p:cNvPr id="3" name="Content Placeholder 2"/>
          <p:cNvSpPr>
            <a:spLocks noGrp="1"/>
          </p:cNvSpPr>
          <p:nvPr>
            <p:ph idx="1"/>
          </p:nvPr>
        </p:nvSpPr>
        <p:spPr/>
        <p:txBody>
          <a:bodyPr>
            <a:normAutofit/>
          </a:bodyPr>
          <a:lstStyle/>
          <a:p>
            <a:r>
              <a:rPr lang="en-US" sz="2600" dirty="0" smtClean="0"/>
              <a:t>An worker was </a:t>
            </a:r>
            <a:r>
              <a:rPr lang="en-US" sz="2600" dirty="0"/>
              <a:t>cutting a concrete curb and slab into a building support column. In an effort to complete the cut into the column the </a:t>
            </a:r>
            <a:r>
              <a:rPr lang="en-US" sz="2600" dirty="0" smtClean="0"/>
              <a:t>worker raised </a:t>
            </a:r>
            <a:r>
              <a:rPr lang="en-US" sz="2600" dirty="0"/>
              <a:t>the saw blade guard. At completion of the cut the </a:t>
            </a:r>
            <a:r>
              <a:rPr lang="en-US" sz="2600" dirty="0" smtClean="0"/>
              <a:t>worker backed </a:t>
            </a:r>
            <a:r>
              <a:rPr lang="en-US" sz="2600" dirty="0"/>
              <a:t>the saw away, still running, from the column and proceeded to us a pry bar to remove the concrete. The concrete </a:t>
            </a:r>
            <a:r>
              <a:rPr lang="en-US" sz="2600" dirty="0" err="1"/>
              <a:t>slabbed</a:t>
            </a:r>
            <a:r>
              <a:rPr lang="en-US" sz="2600" dirty="0"/>
              <a:t> off causing the pry bar to slip causing the employee to fall back onto the saw. The </a:t>
            </a:r>
            <a:r>
              <a:rPr lang="en-US" sz="2600" dirty="0" smtClean="0"/>
              <a:t>worker was fatally </a:t>
            </a:r>
            <a:r>
              <a:rPr lang="en-US" sz="2600" dirty="0"/>
              <a:t>cut across </a:t>
            </a:r>
            <a:r>
              <a:rPr lang="en-US" sz="2600" dirty="0" smtClean="0"/>
              <a:t>his back </a:t>
            </a:r>
            <a:r>
              <a:rPr lang="en-US" sz="2600" dirty="0"/>
              <a:t>and side. </a:t>
            </a:r>
            <a:endParaRPr lang="en-US" sz="800" dirty="0"/>
          </a:p>
          <a:p>
            <a:pPr marL="0" indent="0" algn="ctr">
              <a:buNone/>
            </a:pPr>
            <a:endParaRPr lang="en-US" sz="800" dirty="0" smtClean="0"/>
          </a:p>
          <a:p>
            <a:pPr marL="0" indent="0" algn="ctr">
              <a:buNone/>
            </a:pPr>
            <a:endParaRPr lang="en-US" sz="800" dirty="0" smtClean="0"/>
          </a:p>
          <a:p>
            <a:pPr marL="0" indent="0" algn="ctr">
              <a:buNone/>
            </a:pPr>
            <a:endParaRPr lang="en-US" sz="800" dirty="0"/>
          </a:p>
          <a:p>
            <a:pPr marL="0" indent="0" algn="ctr">
              <a:buNone/>
            </a:pPr>
            <a:endParaRPr lang="en-US" sz="800" dirty="0" smtClean="0"/>
          </a:p>
          <a:p>
            <a:pPr marL="0" indent="0" algn="ctr">
              <a:buNone/>
            </a:pPr>
            <a:r>
              <a:rPr lang="en-US" sz="800" dirty="0" smtClean="0"/>
              <a:t>Source: Extracted from the OSHA Accident Investigation Data 1990-2009</a:t>
            </a:r>
            <a:endParaRPr lang="en-US" sz="800"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13</a:t>
            </a:fld>
            <a:endParaRPr lang="en-US"/>
          </a:p>
        </p:txBody>
      </p:sp>
    </p:spTree>
    <p:extLst>
      <p:ext uri="{BB962C8B-B14F-4D97-AF65-F5344CB8AC3E}">
        <p14:creationId xmlns:p14="http://schemas.microsoft.com/office/powerpoint/2010/main" val="2564678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A worker was removing mechanical equipment. When removing a part with a pry bar, the bar slipped from underneath the pad and the worker fell backwards and landed on his buttocks. He tried to catch himself but he landed at the edge and fell 29 feet head first and died.</a:t>
            </a:r>
          </a:p>
          <a:p>
            <a:endParaRPr lang="en-US" dirty="0"/>
          </a:p>
          <a:p>
            <a:pPr marL="0" indent="0" algn="ctr">
              <a:buNone/>
            </a:pPr>
            <a:r>
              <a:rPr lang="en-US" sz="800" dirty="0" smtClean="0">
                <a:latin typeface="Arial" pitchFamily="34" charset="0"/>
                <a:cs typeface="Arial" pitchFamily="34" charset="0"/>
              </a:rPr>
              <a:t>Source: Extracted  from OSHA Accident Investigation Data 1990-2009</a:t>
            </a:r>
            <a:endParaRPr lang="en-US" sz="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588F5293-3724-4AC9-B718-4EF80E53B236}" type="slidenum">
              <a:rPr lang="en-US" smtClean="0"/>
              <a:pPr/>
              <a:t>14</a:t>
            </a:fld>
            <a:endParaRPr lang="en-US"/>
          </a:p>
        </p:txBody>
      </p:sp>
    </p:spTree>
    <p:extLst>
      <p:ext uri="{BB962C8B-B14F-4D97-AF65-F5344CB8AC3E}">
        <p14:creationId xmlns:p14="http://schemas.microsoft.com/office/powerpoint/2010/main" val="2268514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t> </a:t>
            </a:r>
            <a:r>
              <a:rPr lang="en-US" sz="3000" dirty="0" smtClean="0"/>
              <a:t>A </a:t>
            </a:r>
            <a:r>
              <a:rPr lang="en-US" sz="3000" dirty="0"/>
              <a:t>superintendent for a general contractor, went to an inactive job site. He was apparently prying loose a 2 by 6 board that was bolted to the outside of the building near the top to allow the roofers to slip flashing behind it. While he was pushing on a crow bar to loosen the board, he fell 33 </a:t>
            </a:r>
            <a:r>
              <a:rPr lang="en-US" sz="3000" dirty="0" smtClean="0"/>
              <a:t>feet to his death from </a:t>
            </a:r>
            <a:r>
              <a:rPr lang="en-US" sz="3000" dirty="0"/>
              <a:t>the flat </a:t>
            </a:r>
            <a:r>
              <a:rPr lang="en-US" sz="3000" dirty="0" smtClean="0"/>
              <a:t>roof.</a:t>
            </a:r>
          </a:p>
          <a:p>
            <a:pPr marL="0" indent="0" algn="ctr">
              <a:buNone/>
            </a:pPr>
            <a:endParaRPr lang="en-US" sz="800" dirty="0" smtClean="0"/>
          </a:p>
          <a:p>
            <a:pPr marL="0" indent="0" algn="ctr">
              <a:buNone/>
            </a:pPr>
            <a:endParaRPr lang="en-US" sz="800" dirty="0" smtClean="0"/>
          </a:p>
          <a:p>
            <a:pPr marL="0" indent="0" algn="ctr">
              <a:buNone/>
            </a:pPr>
            <a:endParaRPr lang="en-US" sz="800" dirty="0" smtClean="0"/>
          </a:p>
          <a:p>
            <a:pPr marL="0" indent="0" algn="ctr">
              <a:buNone/>
            </a:pPr>
            <a:r>
              <a:rPr lang="en-US" sz="800" dirty="0" smtClean="0"/>
              <a:t>Extracted from OSHA Accident Investigation data 1990-2009</a:t>
            </a:r>
          </a:p>
          <a:p>
            <a:pPr marL="0" indent="0" algn="ctr">
              <a:buNone/>
            </a:pPr>
            <a:endParaRPr lang="en-US" sz="800"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15</a:t>
            </a:fld>
            <a:endParaRPr lang="en-US"/>
          </a:p>
        </p:txBody>
      </p:sp>
    </p:spTree>
    <p:extLst>
      <p:ext uri="{BB962C8B-B14F-4D97-AF65-F5344CB8AC3E}">
        <p14:creationId xmlns:p14="http://schemas.microsoft.com/office/powerpoint/2010/main" val="662558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A </a:t>
            </a:r>
            <a:r>
              <a:rPr lang="en-US" dirty="0"/>
              <a:t>carpenter's helper, was attempting to free a stuck auger from a guide by using a pry bar. When the auger was freed, it slid forward out of the guide and caused the pry bar to strike the </a:t>
            </a:r>
            <a:r>
              <a:rPr lang="en-US" dirty="0" smtClean="0"/>
              <a:t>worker </a:t>
            </a:r>
            <a:r>
              <a:rPr lang="en-US" dirty="0"/>
              <a:t>on the right side of his head. </a:t>
            </a:r>
            <a:r>
              <a:rPr lang="en-US" dirty="0" smtClean="0"/>
              <a:t>He </a:t>
            </a:r>
            <a:r>
              <a:rPr lang="en-US" dirty="0"/>
              <a:t>later died </a:t>
            </a:r>
            <a:r>
              <a:rPr lang="en-US" dirty="0" smtClean="0"/>
              <a:t>as </a:t>
            </a:r>
            <a:r>
              <a:rPr lang="en-US" dirty="0"/>
              <a:t>a result of this injury</a:t>
            </a:r>
            <a:r>
              <a:rPr lang="en-US" dirty="0" smtClean="0"/>
              <a:t>.</a:t>
            </a:r>
          </a:p>
          <a:p>
            <a:pPr marL="0" indent="0">
              <a:buNone/>
            </a:pPr>
            <a:endParaRPr lang="en-US" dirty="0" smtClean="0"/>
          </a:p>
          <a:p>
            <a:pPr marL="0" lvl="0" indent="0" algn="ctr">
              <a:buNone/>
            </a:pPr>
            <a:endParaRPr lang="en-US" sz="800" dirty="0" smtClean="0">
              <a:solidFill>
                <a:prstClr val="white"/>
              </a:solidFill>
            </a:endParaRPr>
          </a:p>
          <a:p>
            <a:pPr marL="0" lvl="0" indent="0" algn="ctr">
              <a:buNone/>
            </a:pPr>
            <a:endParaRPr lang="en-US" sz="800" dirty="0" smtClean="0">
              <a:solidFill>
                <a:prstClr val="white"/>
              </a:solidFill>
            </a:endParaRPr>
          </a:p>
          <a:p>
            <a:pPr marL="0" lvl="0" indent="0" algn="ctr">
              <a:buNone/>
            </a:pPr>
            <a:endParaRPr lang="en-US" sz="800" dirty="0" smtClean="0">
              <a:solidFill>
                <a:prstClr val="white"/>
              </a:solidFill>
            </a:endParaRPr>
          </a:p>
          <a:p>
            <a:pPr marL="0" lvl="0" indent="0" algn="ctr">
              <a:buNone/>
            </a:pPr>
            <a:r>
              <a:rPr lang="en-US" sz="800" dirty="0" smtClean="0">
                <a:solidFill>
                  <a:prstClr val="white"/>
                </a:solidFill>
              </a:rPr>
              <a:t>Extracted </a:t>
            </a:r>
            <a:r>
              <a:rPr lang="en-US" sz="800" dirty="0">
                <a:solidFill>
                  <a:prstClr val="white"/>
                </a:solidFill>
              </a:rPr>
              <a:t>from OSHA </a:t>
            </a:r>
            <a:r>
              <a:rPr lang="en-US" sz="800" dirty="0" smtClean="0">
                <a:solidFill>
                  <a:prstClr val="white"/>
                </a:solidFill>
              </a:rPr>
              <a:t>Accident Investigation </a:t>
            </a:r>
            <a:r>
              <a:rPr lang="en-US" sz="800" dirty="0">
                <a:solidFill>
                  <a:prstClr val="white"/>
                </a:solidFill>
              </a:rPr>
              <a:t>data </a:t>
            </a:r>
            <a:r>
              <a:rPr lang="en-US" sz="800" dirty="0" smtClean="0">
                <a:solidFill>
                  <a:prstClr val="white"/>
                </a:solidFill>
              </a:rPr>
              <a:t>1990-2009</a:t>
            </a:r>
            <a:endParaRPr lang="en-US" sz="800" dirty="0">
              <a:solidFill>
                <a:prstClr val="white"/>
              </a:solidFill>
            </a:endParaRPr>
          </a:p>
          <a:p>
            <a:pPr marL="0" indent="0" algn="ctr">
              <a:buNone/>
            </a:pP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16</a:t>
            </a:fld>
            <a:endParaRPr lang="en-US"/>
          </a:p>
        </p:txBody>
      </p:sp>
    </p:spTree>
    <p:extLst>
      <p:ext uri="{BB962C8B-B14F-4D97-AF65-F5344CB8AC3E}">
        <p14:creationId xmlns:p14="http://schemas.microsoft.com/office/powerpoint/2010/main" val="3107050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a:t>A</a:t>
            </a:r>
            <a:r>
              <a:rPr lang="en-US" dirty="0" smtClean="0"/>
              <a:t>n employee </a:t>
            </a:r>
            <a:r>
              <a:rPr lang="en-US" dirty="0"/>
              <a:t>was starting to loosen </a:t>
            </a:r>
            <a:r>
              <a:rPr lang="en-US" dirty="0" smtClean="0"/>
              <a:t>a stone </a:t>
            </a:r>
            <a:r>
              <a:rPr lang="en-US" dirty="0"/>
              <a:t>with a pry bar. For some reason</a:t>
            </a:r>
            <a:r>
              <a:rPr lang="en-US" dirty="0" smtClean="0"/>
              <a:t>, the employee </a:t>
            </a:r>
            <a:r>
              <a:rPr lang="en-US" dirty="0"/>
              <a:t>lost his balance and fell, striking the fire escape, then the sidewalk. </a:t>
            </a:r>
            <a:r>
              <a:rPr lang="en-US" dirty="0" smtClean="0"/>
              <a:t>The employee </a:t>
            </a:r>
            <a:r>
              <a:rPr lang="en-US" dirty="0"/>
              <a:t>was killed</a:t>
            </a:r>
            <a:r>
              <a:rPr lang="en-US" dirty="0" smtClean="0"/>
              <a:t>.</a:t>
            </a:r>
          </a:p>
          <a:p>
            <a:endParaRPr lang="en-US" dirty="0" smtClean="0"/>
          </a:p>
          <a:p>
            <a:endParaRPr lang="en-US" dirty="0"/>
          </a:p>
          <a:p>
            <a:pPr marL="0" lvl="0" indent="0" algn="ctr">
              <a:buNone/>
            </a:pPr>
            <a:endParaRPr lang="en-US" sz="800" dirty="0" smtClean="0">
              <a:solidFill>
                <a:prstClr val="white"/>
              </a:solidFill>
            </a:endParaRPr>
          </a:p>
          <a:p>
            <a:pPr marL="0" lvl="0" indent="0" algn="ctr">
              <a:buNone/>
            </a:pPr>
            <a:endParaRPr lang="en-US" sz="800" dirty="0" smtClean="0">
              <a:solidFill>
                <a:prstClr val="white"/>
              </a:solidFill>
            </a:endParaRPr>
          </a:p>
          <a:p>
            <a:pPr marL="0" lvl="0" indent="0" algn="ctr">
              <a:buNone/>
            </a:pPr>
            <a:endParaRPr lang="en-US" sz="800" dirty="0" smtClean="0">
              <a:solidFill>
                <a:prstClr val="white"/>
              </a:solidFill>
            </a:endParaRPr>
          </a:p>
          <a:p>
            <a:pPr marL="0" lvl="0" indent="0" algn="ctr">
              <a:buNone/>
            </a:pPr>
            <a:endParaRPr lang="en-US" sz="800" dirty="0" smtClean="0">
              <a:solidFill>
                <a:prstClr val="white"/>
              </a:solidFill>
            </a:endParaRPr>
          </a:p>
          <a:p>
            <a:pPr marL="0" lvl="0" indent="0" algn="ctr">
              <a:buNone/>
            </a:pPr>
            <a:r>
              <a:rPr lang="en-US" sz="800" dirty="0" smtClean="0">
                <a:solidFill>
                  <a:prstClr val="white"/>
                </a:solidFill>
              </a:rPr>
              <a:t>Extracted </a:t>
            </a:r>
            <a:r>
              <a:rPr lang="en-US" sz="800" dirty="0">
                <a:solidFill>
                  <a:prstClr val="white"/>
                </a:solidFill>
              </a:rPr>
              <a:t>from OSHA </a:t>
            </a:r>
            <a:r>
              <a:rPr lang="en-US" sz="800" dirty="0" smtClean="0">
                <a:solidFill>
                  <a:prstClr val="white"/>
                </a:solidFill>
              </a:rPr>
              <a:t>Accident Investigation </a:t>
            </a:r>
            <a:r>
              <a:rPr lang="en-US" sz="800" dirty="0">
                <a:solidFill>
                  <a:prstClr val="white"/>
                </a:solidFill>
              </a:rPr>
              <a:t>data </a:t>
            </a:r>
            <a:r>
              <a:rPr lang="en-US" sz="800" dirty="0" smtClean="0">
                <a:solidFill>
                  <a:prstClr val="white"/>
                </a:solidFill>
              </a:rPr>
              <a:t>1990-2009</a:t>
            </a:r>
            <a:endParaRPr lang="en-US" sz="800" dirty="0">
              <a:solidFill>
                <a:prstClr val="white"/>
              </a:solidFill>
            </a:endParaRPr>
          </a:p>
          <a:p>
            <a:pPr marL="0" indent="0" algn="ctr">
              <a:buNone/>
            </a:pP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17</a:t>
            </a:fld>
            <a:endParaRPr lang="en-US"/>
          </a:p>
        </p:txBody>
      </p:sp>
    </p:spTree>
    <p:extLst>
      <p:ext uri="{BB962C8B-B14F-4D97-AF65-F5344CB8AC3E}">
        <p14:creationId xmlns:p14="http://schemas.microsoft.com/office/powerpoint/2010/main" val="3638091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latin typeface="Arial" pitchFamily="34" charset="0"/>
                <a:cs typeface="Arial" pitchFamily="34" charset="0"/>
              </a:rPr>
              <a:t>OSHA Regulation</a:t>
            </a:r>
            <a:endParaRPr lang="en-US"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Crow bars, wrecking bars and pry bars are not specifically mentioned in any OSHA provision. </a:t>
            </a: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latin typeface="Arial" pitchFamily="34" charset="0"/>
                <a:cs typeface="Arial" pitchFamily="34" charset="0"/>
              </a:rPr>
              <a:t>PPE</a:t>
            </a:r>
          </a:p>
        </p:txBody>
      </p:sp>
      <p:sp>
        <p:nvSpPr>
          <p:cNvPr id="3" name="Content Placeholder 2"/>
          <p:cNvSpPr>
            <a:spLocks noGrp="1"/>
          </p:cNvSpPr>
          <p:nvPr>
            <p:ph sz="half" idx="1"/>
          </p:nvPr>
        </p:nvSpPr>
        <p:spPr/>
        <p:txBody>
          <a:bodyPr/>
          <a:lstStyle/>
          <a:p>
            <a:r>
              <a:rPr lang="en-US" dirty="0" smtClean="0"/>
              <a:t>Be sure to wear a hard hat if working around other people while prying</a:t>
            </a:r>
          </a:p>
          <a:p>
            <a:r>
              <a:rPr lang="en-US" dirty="0" smtClean="0"/>
              <a:t>Wear gloves to prevent slippage of the bar and to prevent blisters</a:t>
            </a:r>
          </a:p>
          <a:p>
            <a:r>
              <a:rPr lang="en-US" dirty="0" smtClean="0"/>
              <a:t>Wear steel toed boots in case a bar falls</a:t>
            </a:r>
            <a:endParaRPr lang="en-US" dirty="0"/>
          </a:p>
        </p:txBody>
      </p:sp>
      <p:pic>
        <p:nvPicPr>
          <p:cNvPr id="3074" name="Picture 2"/>
          <p:cNvPicPr>
            <a:picLocks noGrp="1" noChangeAspect="1" noChangeArrowheads="1"/>
          </p:cNvPicPr>
          <p:nvPr>
            <p:ph sz="half" idx="2"/>
          </p:nvPr>
        </p:nvPicPr>
        <p:blipFill>
          <a:blip r:embed="rId2" cstate="print"/>
          <a:srcRect/>
          <a:stretch>
            <a:fillRect/>
          </a:stretch>
        </p:blipFill>
        <p:spPr bwMode="auto">
          <a:xfrm>
            <a:off x="4953000" y="1371600"/>
            <a:ext cx="2057400" cy="20574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6019800" y="3352800"/>
            <a:ext cx="2362200" cy="2370074"/>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4648200" y="4953000"/>
            <a:ext cx="1625600" cy="12192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588F5293-3724-4AC9-B718-4EF80E53B23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Definition</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dirty="0" smtClean="0"/>
              <a:t>Wrecking bars and crowbars are used for some of the same purposes and are considered by many to be the same tool (others consider these tools to be distinct and different)</a:t>
            </a:r>
          </a:p>
          <a:p>
            <a:r>
              <a:rPr lang="en-US" dirty="0" smtClean="0"/>
              <a:t>A basic crowbar is a straight metal rod with a curved end.</a:t>
            </a:r>
          </a:p>
          <a:p>
            <a:r>
              <a:rPr lang="en-US" dirty="0" smtClean="0"/>
              <a:t>The term crow refers to the slotted tip used for pulling nails, which resembles a crows foot or beak.</a:t>
            </a:r>
          </a:p>
          <a:p>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2</a:t>
            </a:fld>
            <a:endParaRPr lang="en-US"/>
          </a:p>
        </p:txBody>
      </p:sp>
    </p:spTree>
    <p:extLst>
      <p:ext uri="{BB962C8B-B14F-4D97-AF65-F5344CB8AC3E}">
        <p14:creationId xmlns:p14="http://schemas.microsoft.com/office/powerpoint/2010/main" val="3058824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latin typeface="Arial" pitchFamily="34" charset="0"/>
                <a:cs typeface="Arial" pitchFamily="34" charset="0"/>
              </a:rPr>
              <a:t>Best Practices</a:t>
            </a:r>
            <a:endParaRPr lang="en-US"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sz="2800" dirty="0" smtClean="0"/>
              <a:t>Evaluate and assess where the action of the crowbar will be when it is taking place, whether it be high in the air or around others</a:t>
            </a:r>
          </a:p>
          <a:p>
            <a:r>
              <a:rPr lang="en-US" sz="2800" dirty="0" smtClean="0"/>
              <a:t>Beware of energized electrical wires around work area</a:t>
            </a:r>
          </a:p>
          <a:p>
            <a:r>
              <a:rPr lang="en-US" sz="2800" dirty="0" smtClean="0"/>
              <a:t>Strive to be solidly planted when using a crow bar.</a:t>
            </a:r>
          </a:p>
          <a:p>
            <a:r>
              <a:rPr lang="en-US" sz="2800" dirty="0" smtClean="0"/>
              <a:t>Do not reach over ledges or use the bar as an extension of the arm. Fall hazards are a serious concern.</a:t>
            </a:r>
            <a:endParaRPr lang="en-US" sz="2800" dirty="0"/>
          </a:p>
          <a:p>
            <a:r>
              <a:rPr lang="en-US" sz="2800" dirty="0" smtClean="0"/>
              <a:t>Use both hands and be aware of where the bar is pointed.</a:t>
            </a:r>
          </a:p>
        </p:txBody>
      </p:sp>
      <p:sp>
        <p:nvSpPr>
          <p:cNvPr id="4" name="Slide Number Placeholder 3"/>
          <p:cNvSpPr>
            <a:spLocks noGrp="1"/>
          </p:cNvSpPr>
          <p:nvPr>
            <p:ph type="sldNum" sz="quarter" idx="12"/>
          </p:nvPr>
        </p:nvSpPr>
        <p:spPr/>
        <p:txBody>
          <a:bodyPr/>
          <a:lstStyle/>
          <a:p>
            <a:fld id="{588F5293-3724-4AC9-B718-4EF80E53B236}" type="slidenum">
              <a:rPr lang="en-US" smtClean="0"/>
              <a:pPr/>
              <a:t>20</a:t>
            </a:fld>
            <a:endParaRPr lang="en-US"/>
          </a:p>
        </p:txBody>
      </p:sp>
    </p:spTree>
    <p:extLst>
      <p:ext uri="{BB962C8B-B14F-4D97-AF65-F5344CB8AC3E}">
        <p14:creationId xmlns:p14="http://schemas.microsoft.com/office/powerpoint/2010/main" val="80766326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rgbClr val="FFFF00"/>
                </a:solidFill>
                <a:latin typeface="Arial" pitchFamily="34" charset="0"/>
                <a:cs typeface="Arial" pitchFamily="34" charset="0"/>
              </a:rPr>
              <a:t>Think Safety</a:t>
            </a:r>
            <a:endParaRPr lang="en-US" b="1"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spcBef>
                <a:spcPct val="0"/>
              </a:spcBef>
            </a:pPr>
            <a:r>
              <a:rPr lang="en-US" sz="4400" b="1" dirty="0" smtClean="0">
                <a:solidFill>
                  <a:srgbClr val="FFFF00"/>
                </a:solidFill>
                <a:latin typeface="Arial" pitchFamily="34" charset="0"/>
                <a:ea typeface="+mj-ea"/>
                <a:cs typeface="Arial" pitchFamily="34" charset="0"/>
              </a:rPr>
              <a:t>Work Safely</a:t>
            </a:r>
            <a:endParaRPr lang="en-US" sz="4400" b="1" dirty="0">
              <a:solidFill>
                <a:srgbClr val="FFFF00"/>
              </a:solidFill>
              <a:latin typeface="Arial" pitchFamily="34" charset="0"/>
              <a:ea typeface="+mj-ea"/>
              <a:cs typeface="Arial" pitchFamily="34" charset="0"/>
            </a:endParaRPr>
          </a:p>
        </p:txBody>
      </p:sp>
      <p:sp>
        <p:nvSpPr>
          <p:cNvPr id="4" name="Slide Number Placeholder 3"/>
          <p:cNvSpPr>
            <a:spLocks noGrp="1"/>
          </p:cNvSpPr>
          <p:nvPr>
            <p:ph type="sldNum" sz="quarter" idx="12"/>
          </p:nvPr>
        </p:nvSpPr>
        <p:spPr/>
        <p:txBody>
          <a:bodyPr/>
          <a:lstStyle/>
          <a:p>
            <a:fld id="{588F5293-3724-4AC9-B718-4EF80E53B236}" type="slidenum">
              <a:rPr lang="en-US" smtClean="0"/>
              <a:pPr/>
              <a:t>21</a:t>
            </a:fld>
            <a:endParaRPr lang="en-US"/>
          </a:p>
        </p:txBody>
      </p:sp>
    </p:spTree>
    <p:extLst>
      <p:ext uri="{BB962C8B-B14F-4D97-AF65-F5344CB8AC3E}">
        <p14:creationId xmlns:p14="http://schemas.microsoft.com/office/powerpoint/2010/main" val="172417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FF00"/>
                </a:solidFill>
                <a:latin typeface="Arial" pitchFamily="34" charset="0"/>
                <a:cs typeface="Arial" pitchFamily="34" charset="0"/>
              </a:rPr>
              <a:t>Wrecking Bar/ Crowbar</a:t>
            </a:r>
          </a:p>
        </p:txBody>
      </p:sp>
      <p:sp>
        <p:nvSpPr>
          <p:cNvPr id="3" name="Content Placeholder 2"/>
          <p:cNvSpPr>
            <a:spLocks noGrp="1"/>
          </p:cNvSpPr>
          <p:nvPr>
            <p:ph sz="half" idx="1"/>
          </p:nvPr>
        </p:nvSpPr>
        <p:spPr>
          <a:xfrm>
            <a:off x="457200" y="1600200"/>
            <a:ext cx="4343400" cy="4525963"/>
          </a:xfrm>
        </p:spPr>
        <p:txBody>
          <a:bodyPr>
            <a:normAutofit/>
          </a:bodyPr>
          <a:lstStyle/>
          <a:p>
            <a:r>
              <a:rPr lang="en-US" dirty="0" smtClean="0"/>
              <a:t>Used for demolition and pulling nails</a:t>
            </a:r>
          </a:p>
          <a:p>
            <a:r>
              <a:rPr lang="en-US" dirty="0" smtClean="0"/>
              <a:t>One end has a crows foot and the other has a smooth sloped edge</a:t>
            </a:r>
          </a:p>
          <a:p>
            <a:r>
              <a:rPr lang="en-US" dirty="0" smtClean="0"/>
              <a:t>Can also be used for prying </a:t>
            </a:r>
          </a:p>
          <a:p>
            <a:r>
              <a:rPr lang="en-US" dirty="0" smtClean="0"/>
              <a:t>Range from 14 to 36” long</a:t>
            </a:r>
            <a:endParaRPr lang="en-US"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4800600" y="1752600"/>
            <a:ext cx="3810000" cy="4267200"/>
          </a:xfrm>
          <a:prstGeom prst="rect">
            <a:avLst/>
          </a:prstGeom>
          <a:noFill/>
          <a:ln w="9525">
            <a:noFill/>
            <a:miter lim="800000"/>
            <a:headEnd/>
            <a:tailEnd/>
          </a:ln>
        </p:spPr>
      </p:pic>
      <p:sp>
        <p:nvSpPr>
          <p:cNvPr id="6" name="TextBox 5"/>
          <p:cNvSpPr txBox="1"/>
          <p:nvPr/>
        </p:nvSpPr>
        <p:spPr>
          <a:xfrm>
            <a:off x="6248400" y="5943600"/>
            <a:ext cx="1066800" cy="369332"/>
          </a:xfrm>
          <a:prstGeom prst="rect">
            <a:avLst/>
          </a:prstGeom>
          <a:noFill/>
        </p:spPr>
        <p:txBody>
          <a:bodyPr wrap="square" rtlCol="0">
            <a:spAutoFit/>
          </a:bodyPr>
          <a:lstStyle/>
          <a:p>
            <a:r>
              <a:rPr lang="en-US" sz="800" dirty="0" smtClean="0">
                <a:latin typeface="Arial" pitchFamily="34" charset="0"/>
                <a:cs typeface="Arial" pitchFamily="34" charset="0"/>
              </a:rPr>
              <a:t>www.Lowes.com</a:t>
            </a:r>
            <a:r>
              <a:rPr lang="en-US" dirty="0" smtClean="0"/>
              <a:t> </a:t>
            </a:r>
            <a:endParaRPr lang="en-US" dirty="0"/>
          </a:p>
        </p:txBody>
      </p:sp>
      <p:sp>
        <p:nvSpPr>
          <p:cNvPr id="7" name="TextBox 6"/>
          <p:cNvSpPr txBox="1"/>
          <p:nvPr/>
        </p:nvSpPr>
        <p:spPr>
          <a:xfrm>
            <a:off x="533400" y="6248400"/>
            <a:ext cx="8382000" cy="646331"/>
          </a:xfrm>
          <a:prstGeom prst="rect">
            <a:avLst/>
          </a:prstGeom>
          <a:noFill/>
        </p:spPr>
        <p:txBody>
          <a:bodyPr wrap="square" rtlCol="0">
            <a:spAutoFit/>
          </a:bodyPr>
          <a:lstStyle/>
          <a:p>
            <a:r>
              <a:rPr lang="en-US" b="1" dirty="0" smtClean="0">
                <a:solidFill>
                  <a:srgbClr val="92D050"/>
                </a:solidFill>
              </a:rPr>
              <a:t>The terms (wrecking bar and crowbar) are used interchangeably in this presentation</a:t>
            </a:r>
          </a:p>
          <a:p>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Pry bar</a:t>
            </a:r>
          </a:p>
        </p:txBody>
      </p:sp>
      <p:sp>
        <p:nvSpPr>
          <p:cNvPr id="3" name="Content Placeholder 2"/>
          <p:cNvSpPr>
            <a:spLocks noGrp="1"/>
          </p:cNvSpPr>
          <p:nvPr>
            <p:ph sz="half" idx="1"/>
          </p:nvPr>
        </p:nvSpPr>
        <p:spPr>
          <a:xfrm>
            <a:off x="457200" y="1600200"/>
            <a:ext cx="4495800" cy="4525963"/>
          </a:xfrm>
        </p:spPr>
        <p:txBody>
          <a:bodyPr/>
          <a:lstStyle/>
          <a:p>
            <a:r>
              <a:rPr lang="en-US" dirty="0" smtClean="0"/>
              <a:t>Made from medium carbon steel</a:t>
            </a:r>
          </a:p>
          <a:p>
            <a:r>
              <a:rPr lang="en-US" dirty="0" smtClean="0"/>
              <a:t>Range from 7 to 21” long</a:t>
            </a:r>
          </a:p>
          <a:p>
            <a:r>
              <a:rPr lang="en-US" dirty="0" smtClean="0"/>
              <a:t>Used mostly for pulling nails</a:t>
            </a:r>
          </a:p>
          <a:p>
            <a:r>
              <a:rPr lang="en-US" dirty="0" smtClean="0"/>
              <a:t>Both ends have V shaped indents to fit around nails for pulling</a:t>
            </a:r>
          </a:p>
          <a:p>
            <a:endParaRPr lang="en-US" dirty="0" smtClean="0"/>
          </a:p>
          <a:p>
            <a:endParaRPr lang="en-US"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5257800" y="1752600"/>
            <a:ext cx="3124200" cy="4267200"/>
          </a:xfrm>
          <a:prstGeom prst="rect">
            <a:avLst/>
          </a:prstGeom>
          <a:noFill/>
          <a:ln w="9525">
            <a:noFill/>
            <a:miter lim="800000"/>
            <a:headEnd/>
            <a:tailEnd/>
          </a:ln>
        </p:spPr>
      </p:pic>
      <p:sp>
        <p:nvSpPr>
          <p:cNvPr id="6" name="TextBox 5"/>
          <p:cNvSpPr txBox="1"/>
          <p:nvPr/>
        </p:nvSpPr>
        <p:spPr>
          <a:xfrm>
            <a:off x="5257800" y="6096000"/>
            <a:ext cx="3048000" cy="215444"/>
          </a:xfrm>
          <a:prstGeom prst="rect">
            <a:avLst/>
          </a:prstGeom>
          <a:noFill/>
        </p:spPr>
        <p:txBody>
          <a:bodyPr wrap="square" rtlCol="0">
            <a:spAutoFit/>
          </a:bodyPr>
          <a:lstStyle/>
          <a:p>
            <a:pPr algn="ctr"/>
            <a:r>
              <a:rPr lang="en-US" sz="800" dirty="0" smtClean="0">
                <a:latin typeface="Arial" pitchFamily="34" charset="0"/>
                <a:cs typeface="Arial" pitchFamily="34" charset="0"/>
              </a:rPr>
              <a:t>www.Lowes.com</a:t>
            </a:r>
            <a:endParaRPr lang="en-US" sz="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588F5293-3724-4AC9-B718-4EF80E53B23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Uses</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A crowbar is used as a lever to force objects apart or remove nails</a:t>
            </a:r>
          </a:p>
          <a:p>
            <a:r>
              <a:rPr lang="en-US" dirty="0" smtClean="0"/>
              <a:t>Demolition work is commonly where crowbars are used</a:t>
            </a:r>
          </a:p>
          <a:p>
            <a:r>
              <a:rPr lang="en-US" dirty="0" smtClean="0"/>
              <a:t>Warehouses are typical hosts to crowbars as the tool is useful in opening boxes</a:t>
            </a:r>
          </a:p>
          <a:p>
            <a:r>
              <a:rPr lang="en-US" dirty="0" smtClean="0"/>
              <a:t>Also used to remove concrete forms</a:t>
            </a:r>
          </a:p>
        </p:txBody>
      </p:sp>
      <p:pic>
        <p:nvPicPr>
          <p:cNvPr id="4" name="Picture 3" descr="PatentlyO011.gif"/>
          <p:cNvPicPr>
            <a:picLocks noChangeAspect="1"/>
          </p:cNvPicPr>
          <p:nvPr/>
        </p:nvPicPr>
        <p:blipFill>
          <a:blip r:embed="rId2" cstate="print"/>
          <a:stretch>
            <a:fillRect/>
          </a:stretch>
        </p:blipFill>
        <p:spPr>
          <a:xfrm>
            <a:off x="7367922" y="4343400"/>
            <a:ext cx="1776078" cy="2514600"/>
          </a:xfrm>
          <a:prstGeom prst="rect">
            <a:avLst/>
          </a:prstGeom>
        </p:spPr>
      </p:pic>
      <p:sp>
        <p:nvSpPr>
          <p:cNvPr id="5" name="Slide Number Placeholder 4"/>
          <p:cNvSpPr>
            <a:spLocks noGrp="1"/>
          </p:cNvSpPr>
          <p:nvPr>
            <p:ph type="sldNum" sz="quarter" idx="12"/>
          </p:nvPr>
        </p:nvSpPr>
        <p:spPr>
          <a:xfrm>
            <a:off x="5216601" y="6492875"/>
            <a:ext cx="2133600" cy="365125"/>
          </a:xfrm>
        </p:spPr>
        <p:txBody>
          <a:bodyPr/>
          <a:lstStyle/>
          <a:p>
            <a:fld id="{588F5293-3724-4AC9-B718-4EF80E53B236}" type="slidenum">
              <a:rPr lang="en-US" smtClean="0"/>
              <a:pPr/>
              <a:t>5</a:t>
            </a:fld>
            <a:endParaRPr lang="en-US"/>
          </a:p>
        </p:txBody>
      </p:sp>
    </p:spTree>
    <p:extLst>
      <p:ext uri="{BB962C8B-B14F-4D97-AF65-F5344CB8AC3E}">
        <p14:creationId xmlns:p14="http://schemas.microsoft.com/office/powerpoint/2010/main" val="1588921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Safety Concerns</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Electrical Shock – Typical crow bars are made of steel or iron. If these bars come in contact with a live wire, electrocution can result. Manufacturers produce non-conductive bars to protect against this.</a:t>
            </a:r>
          </a:p>
          <a:p>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6</a:t>
            </a:fld>
            <a:endParaRPr lang="en-US"/>
          </a:p>
        </p:txBody>
      </p:sp>
    </p:spTree>
    <p:extLst>
      <p:ext uri="{BB962C8B-B14F-4D97-AF65-F5344CB8AC3E}">
        <p14:creationId xmlns:p14="http://schemas.microsoft.com/office/powerpoint/2010/main" val="858247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Safety Concerns</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Falls – When applying a large force to a lever, the recoil after using the tool can be large enough to throw a worker back. The worker must be aware of the force and be securely positioned before using the tool.</a:t>
            </a: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7</a:t>
            </a:fld>
            <a:endParaRPr lang="en-US"/>
          </a:p>
        </p:txBody>
      </p:sp>
    </p:spTree>
    <p:extLst>
      <p:ext uri="{BB962C8B-B14F-4D97-AF65-F5344CB8AC3E}">
        <p14:creationId xmlns:p14="http://schemas.microsoft.com/office/powerpoint/2010/main" val="3013762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Example injury case</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US" dirty="0" smtClean="0"/>
              <a:t>A worker used a crowbar to clear the blockage in the opening of an operating jaw crusher.  The crow bar bounced off the jaw wall and hit the resting hand of the worker. Another worker came to finish the job and injured himself in the same manner.</a:t>
            </a:r>
          </a:p>
          <a:p>
            <a:pPr marL="0" indent="0" algn="ctr">
              <a:buNone/>
            </a:pPr>
            <a:r>
              <a:rPr lang="en-US" dirty="0"/>
              <a:t>	</a:t>
            </a:r>
            <a:endParaRPr lang="en-US" dirty="0" smtClean="0"/>
          </a:p>
          <a:p>
            <a:pPr marL="0" indent="0" algn="ctr">
              <a:buNone/>
            </a:pPr>
            <a:endParaRPr lang="en-US" sz="2400" dirty="0">
              <a:solidFill>
                <a:srgbClr val="EEECE1"/>
              </a:solidFill>
            </a:endParaRPr>
          </a:p>
          <a:p>
            <a:pPr marL="0" indent="0" algn="ctr">
              <a:buNone/>
            </a:pPr>
            <a:endParaRPr lang="en-US" sz="2400" dirty="0" smtClean="0">
              <a:solidFill>
                <a:srgbClr val="EEECE1"/>
              </a:solidFill>
            </a:endParaRPr>
          </a:p>
          <a:p>
            <a:pPr marL="0" indent="0" algn="ctr">
              <a:buNone/>
            </a:pPr>
            <a:r>
              <a:rPr lang="en-US" sz="2400" dirty="0" smtClean="0">
                <a:solidFill>
                  <a:srgbClr val="EEECE1"/>
                </a:solidFill>
              </a:rPr>
              <a:t> </a:t>
            </a:r>
            <a:r>
              <a:rPr lang="en-US" sz="800" dirty="0" smtClean="0">
                <a:solidFill>
                  <a:srgbClr val="EEECE1"/>
                </a:solidFill>
                <a:latin typeface="Arial" pitchFamily="34" charset="0"/>
                <a:cs typeface="Arial" pitchFamily="34" charset="0"/>
              </a:rPr>
              <a:t>Source: Extracted from Department of Mines and Energy Safety Alert #10 4/5/200</a:t>
            </a:r>
            <a:endParaRPr lang="en-US" dirty="0" smtClean="0"/>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8</a:t>
            </a:fld>
            <a:endParaRPr lang="en-US"/>
          </a:p>
        </p:txBody>
      </p:sp>
    </p:spTree>
    <p:extLst>
      <p:ext uri="{BB962C8B-B14F-4D97-AF65-F5344CB8AC3E}">
        <p14:creationId xmlns:p14="http://schemas.microsoft.com/office/powerpoint/2010/main" val="599360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Arial" pitchFamily="34" charset="0"/>
                <a:cs typeface="Arial" pitchFamily="34" charset="0"/>
              </a:rPr>
              <a:t>Fatalities</a:t>
            </a:r>
            <a:endParaRPr lang="en-US"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t>In a period of 20 years, approximately 32 pry bar/crowbar accidents were investigated by OSHA.  The majority of the accidents were due to falls.</a:t>
            </a:r>
          </a:p>
          <a:p>
            <a:endParaRPr lang="en-US" dirty="0" smtClean="0"/>
          </a:p>
          <a:p>
            <a:endParaRPr lang="en-US" dirty="0"/>
          </a:p>
          <a:p>
            <a:endParaRPr lang="en-US" dirty="0" smtClean="0"/>
          </a:p>
          <a:p>
            <a:pPr marL="0" indent="0" algn="ctr">
              <a:buNone/>
            </a:pPr>
            <a:r>
              <a:rPr lang="en-US" sz="800" dirty="0" smtClean="0">
                <a:latin typeface="Arial" pitchFamily="34" charset="0"/>
                <a:cs typeface="Arial" pitchFamily="34" charset="0"/>
              </a:rPr>
              <a:t>Source: Extracted from OSHA Accident Investigation Data 1990-2009</a:t>
            </a:r>
            <a:endParaRPr lang="en-US" sz="800" dirty="0">
              <a:latin typeface="Arial" pitchFamily="34" charset="0"/>
              <a:cs typeface="Arial" pitchFamily="34" charset="0"/>
            </a:endParaRPr>
          </a:p>
          <a:p>
            <a:endParaRPr lang="en-US" dirty="0" smtClean="0"/>
          </a:p>
          <a:p>
            <a:pPr marL="0" indent="0" algn="ctr">
              <a:buNone/>
            </a:pPr>
            <a:endParaRPr lang="en-US" dirty="0"/>
          </a:p>
        </p:txBody>
      </p:sp>
      <p:sp>
        <p:nvSpPr>
          <p:cNvPr id="4" name="Slide Number Placeholder 3"/>
          <p:cNvSpPr>
            <a:spLocks noGrp="1"/>
          </p:cNvSpPr>
          <p:nvPr>
            <p:ph type="sldNum" sz="quarter" idx="12"/>
          </p:nvPr>
        </p:nvSpPr>
        <p:spPr/>
        <p:txBody>
          <a:bodyPr/>
          <a:lstStyle/>
          <a:p>
            <a:fld id="{588F5293-3724-4AC9-B718-4EF80E53B236}" type="slidenum">
              <a:rPr lang="en-US" smtClean="0"/>
              <a:pPr/>
              <a:t>9</a:t>
            </a:fld>
            <a:endParaRPr lang="en-US"/>
          </a:p>
        </p:txBody>
      </p:sp>
    </p:spTree>
    <p:extLst>
      <p:ext uri="{BB962C8B-B14F-4D97-AF65-F5344CB8AC3E}">
        <p14:creationId xmlns:p14="http://schemas.microsoft.com/office/powerpoint/2010/main" val="1627989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587</TotalTime>
  <Words>1157</Words>
  <Application>Microsoft Office PowerPoint</Application>
  <PresentationFormat>On-screen Show (4:3)</PresentationFormat>
  <Paragraphs>127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Crowbars, Wrecking Bars,  &amp; Pry Bars</vt:lpstr>
      <vt:lpstr>Definition</vt:lpstr>
      <vt:lpstr>Wrecking Bar/ Crowbar</vt:lpstr>
      <vt:lpstr>Pry bar</vt:lpstr>
      <vt:lpstr>Uses</vt:lpstr>
      <vt:lpstr>Safety Concerns</vt:lpstr>
      <vt:lpstr>Safety Concerns</vt:lpstr>
      <vt:lpstr>Example injury case</vt:lpstr>
      <vt:lpstr>Fatalities</vt:lpstr>
      <vt:lpstr>Example case</vt:lpstr>
      <vt:lpstr>Example Case</vt:lpstr>
      <vt:lpstr>Example Case</vt:lpstr>
      <vt:lpstr>Example Case</vt:lpstr>
      <vt:lpstr>Example Case</vt:lpstr>
      <vt:lpstr>Example Case</vt:lpstr>
      <vt:lpstr>Example Case</vt:lpstr>
      <vt:lpstr>Example Case</vt:lpstr>
      <vt:lpstr>OSHA Regulation</vt:lpstr>
      <vt:lpstr>PPE</vt:lpstr>
      <vt:lpstr>Best Practices</vt:lpstr>
      <vt:lpstr>Think Safety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dc:creator>
  <cp:lastModifiedBy>Hinze</cp:lastModifiedBy>
  <cp:revision>39</cp:revision>
  <dcterms:created xsi:type="dcterms:W3CDTF">2011-04-07T22:32:34Z</dcterms:created>
  <dcterms:modified xsi:type="dcterms:W3CDTF">2013-02-17T00:06:45Z</dcterms:modified>
</cp:coreProperties>
</file>