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8" r:id="rId1"/>
  </p:sldMasterIdLst>
  <p:notesMasterIdLst>
    <p:notesMasterId r:id="rId24"/>
  </p:notesMasterIdLst>
  <p:sldIdLst>
    <p:sldId id="256" r:id="rId2"/>
    <p:sldId id="257" r:id="rId3"/>
    <p:sldId id="258" r:id="rId4"/>
    <p:sldId id="259" r:id="rId5"/>
    <p:sldId id="264" r:id="rId6"/>
    <p:sldId id="260" r:id="rId7"/>
    <p:sldId id="265" r:id="rId8"/>
    <p:sldId id="271" r:id="rId9"/>
    <p:sldId id="284" r:id="rId10"/>
    <p:sldId id="285" r:id="rId11"/>
    <p:sldId id="282" r:id="rId12"/>
    <p:sldId id="283" r:id="rId13"/>
    <p:sldId id="280" r:id="rId14"/>
    <p:sldId id="270" r:id="rId15"/>
    <p:sldId id="278" r:id="rId16"/>
    <p:sldId id="277" r:id="rId17"/>
    <p:sldId id="269" r:id="rId18"/>
    <p:sldId id="276" r:id="rId19"/>
    <p:sldId id="279" r:id="rId20"/>
    <p:sldId id="281" r:id="rId21"/>
    <p:sldId id="275" r:id="rId22"/>
    <p:sldId id="27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4" autoAdjust="0"/>
    <p:restoredTop sz="91020" autoAdjust="0"/>
  </p:normalViewPr>
  <p:slideViewPr>
    <p:cSldViewPr snapToObjects="1">
      <p:cViewPr>
        <p:scale>
          <a:sx n="100" d="100"/>
          <a:sy n="100" d="100"/>
        </p:scale>
        <p:origin x="-9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1"/>
            <c:bubble3D val="0"/>
            <c:spPr>
              <a:solidFill>
                <a:srgbClr val="FF0000"/>
              </a:solidFill>
            </c:spPr>
          </c:dPt>
          <c:dPt>
            <c:idx val="2"/>
            <c:bubble3D val="0"/>
            <c:spPr>
              <a:solidFill>
                <a:srgbClr val="FFFF00"/>
              </a:solidFill>
            </c:spPr>
          </c:dPt>
          <c:dPt>
            <c:idx val="4"/>
            <c:bubble3D val="0"/>
            <c:spPr>
              <a:solidFill>
                <a:schemeClr val="accent3">
                  <a:lumMod val="50000"/>
                </a:schemeClr>
              </a:solidFill>
            </c:spPr>
          </c:dPt>
          <c:dLbls>
            <c:dLbl>
              <c:idx val="1"/>
              <c:layout>
                <c:manualLayout>
                  <c:x val="-0.16978039572963421"/>
                  <c:y val="-0.33497604380561258"/>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Sheet1!$A$2:$A$7</c:f>
              <c:strCache>
                <c:ptCount val="6"/>
                <c:pt idx="0">
                  <c:v>Run Over</c:v>
                </c:pt>
                <c:pt idx="1">
                  <c:v>Crushed</c:v>
                </c:pt>
                <c:pt idx="2">
                  <c:v>Electrocution</c:v>
                </c:pt>
                <c:pt idx="3">
                  <c:v>Struck by</c:v>
                </c:pt>
                <c:pt idx="4">
                  <c:v>Fall </c:v>
                </c:pt>
                <c:pt idx="5">
                  <c:v>Other</c:v>
                </c:pt>
              </c:strCache>
            </c:strRef>
          </c:cat>
          <c:val>
            <c:numRef>
              <c:f>Sheet1!$B$2:$B$7</c:f>
              <c:numCache>
                <c:formatCode>General</c:formatCode>
                <c:ptCount val="6"/>
                <c:pt idx="0">
                  <c:v>16</c:v>
                </c:pt>
                <c:pt idx="1">
                  <c:v>39</c:v>
                </c:pt>
                <c:pt idx="2">
                  <c:v>2</c:v>
                </c:pt>
                <c:pt idx="3">
                  <c:v>12</c:v>
                </c:pt>
                <c:pt idx="4">
                  <c:v>11</c:v>
                </c:pt>
                <c:pt idx="5">
                  <c:v>1</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1"/>
            <c:bubble3D val="0"/>
            <c:spPr>
              <a:solidFill>
                <a:srgbClr val="FF0000"/>
              </a:solidFill>
            </c:spPr>
          </c:dPt>
          <c:dLbls>
            <c:dLbl>
              <c:idx val="1"/>
              <c:layout/>
              <c:tx>
                <c:rich>
                  <a:bodyPr/>
                  <a:lstStyle/>
                  <a:p>
                    <a:r>
                      <a:rPr lang="en-US" dirty="0">
                        <a:solidFill>
                          <a:schemeClr val="tx1"/>
                        </a:solidFill>
                      </a:rPr>
                      <a:t>Reverse
18%</a:t>
                    </a:r>
                  </a:p>
                </c:rich>
              </c:tx>
              <c:showLegendKey val="0"/>
              <c:showVal val="0"/>
              <c:showCatName val="1"/>
              <c:showSerName val="0"/>
              <c:showPercent val="1"/>
              <c:showBubbleSize val="0"/>
            </c:dLbl>
            <c:dLbl>
              <c:idx val="2"/>
              <c:layout>
                <c:manualLayout>
                  <c:x val="0.25021960934730492"/>
                  <c:y val="-0.28672498073264457"/>
                </c:manualLayout>
              </c:layout>
              <c:tx>
                <c:rich>
                  <a:bodyPr/>
                  <a:lstStyle/>
                  <a:p>
                    <a:pPr>
                      <a:defRPr>
                        <a:solidFill>
                          <a:schemeClr val="bg2"/>
                        </a:solidFill>
                      </a:defRPr>
                    </a:pPr>
                    <a:r>
                      <a:rPr lang="en-US" sz="2400" dirty="0">
                        <a:solidFill>
                          <a:schemeClr val="bg2"/>
                        </a:solidFill>
                      </a:rPr>
                      <a:t>Stationary
66%</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Sheet1!$A$2:$A$4</c:f>
              <c:strCache>
                <c:ptCount val="3"/>
                <c:pt idx="0">
                  <c:v>Forward</c:v>
                </c:pt>
                <c:pt idx="1">
                  <c:v>Reverse</c:v>
                </c:pt>
                <c:pt idx="2">
                  <c:v>Stationary</c:v>
                </c:pt>
              </c:strCache>
            </c:strRef>
          </c:cat>
          <c:val>
            <c:numRef>
              <c:f>Sheet1!$B$2:$B$4</c:f>
              <c:numCache>
                <c:formatCode>General</c:formatCode>
                <c:ptCount val="3"/>
                <c:pt idx="0">
                  <c:v>13</c:v>
                </c:pt>
                <c:pt idx="1">
                  <c:v>14</c:v>
                </c:pt>
                <c:pt idx="2">
                  <c:v>53</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9B66F-4E2D-4043-8900-27A9B51899E4}"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2EA3F-95B1-45A3-B464-DF0AD94BE18F}" type="slidenum">
              <a:rPr lang="en-US" smtClean="0"/>
              <a:pPr/>
              <a:t>‹#›</a:t>
            </a:fld>
            <a:endParaRPr lang="en-US"/>
          </a:p>
        </p:txBody>
      </p:sp>
    </p:spTree>
    <p:extLst>
      <p:ext uri="{BB962C8B-B14F-4D97-AF65-F5344CB8AC3E}">
        <p14:creationId xmlns:p14="http://schemas.microsoft.com/office/powerpoint/2010/main" val="390076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791E162-5253-4743-A410-852CFFEEE19F}" type="datetime1">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14FBC-E3B0-4EAB-95AF-6C63DF6D88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435530CC-8451-4DA7-B80E-3B168998671F}" type="datetime1">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38E-7BEC-D44A-8E29-1A0214E52FFC}"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DB6F887-3B1D-4F3A-99EA-BC6DB77FF2FF}" type="datetime1">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38E-7BEC-D44A-8E29-1A0214E52FFC}"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2D37152-6BF5-424D-B2E6-BE9B06545329}" type="datetime1">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38E-7BEC-D44A-8E29-1A0214E52FFC}"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D53BA-1177-418E-97F5-452A64A98728}" type="datetime1">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38E-7BEC-D44A-8E29-1A0214E52FFC}"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440E84E-3720-4583-A466-D097DA9051DB}" type="datetime1">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38E-7BEC-D44A-8E29-1A0214E52FFC}" type="slidenum">
              <a:rPr lang="en-US" smtClean="0"/>
              <a:pPr/>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4A1A0A-FF5F-4D1B-85BB-38C61EE9A751}" type="datetime1">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38E-7BEC-D44A-8E29-1A0214E52FFC}" type="slidenum">
              <a:rPr lang="en-US" smtClean="0"/>
              <a:pPr/>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F093073-79EE-456F-BA52-9DA5ADE6005C}" type="datetime1">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38E-7BEC-D44A-8E29-1A0214E52FFC}" type="slidenum">
              <a:rPr lang="en-US" smtClean="0"/>
              <a:pPr/>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9F1DF80-B6BD-4819-BB00-B8618CED9135}" type="datetime1">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smtClean="0"/>
              <a:t>Click to edit Master text styles</a:t>
            </a:r>
          </a:p>
        </p:txBody>
      </p:sp>
      <p:sp>
        <p:nvSpPr>
          <p:cNvPr id="4" name="Date Placeholder 3"/>
          <p:cNvSpPr>
            <a:spLocks noGrp="1"/>
          </p:cNvSpPr>
          <p:nvPr>
            <p:ph type="dt" sz="half" idx="10"/>
          </p:nvPr>
        </p:nvSpPr>
        <p:spPr/>
        <p:txBody>
          <a:bodyPr/>
          <a:lstStyle/>
          <a:p>
            <a:fld id="{1FD7BE83-CD85-40B5-9BA5-7D101B6BF434}" type="datetime1">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2CBA826-F62A-4D98-BFCE-9B7CA9E044DA}" type="datetime1">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38E-7BEC-D44A-8E29-1A0214E52FFC}" type="slidenum">
              <a:rPr lang="en-US" smtClean="0"/>
              <a:pPr/>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51D6B39-1552-4A8F-9799-2012F8E77893}" type="datetime1">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1938E-7BEC-D44A-8E29-1A0214E52FFC}" type="slidenum">
              <a:rPr lang="en-US" smtClean="0"/>
              <a:pPr/>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F7124C1-FF47-47AD-B8BB-E048445C2035}" type="datetime1">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1938E-7BEC-D44A-8E29-1A0214E52FFC}" type="slidenum">
              <a:rPr lang="en-US" smtClean="0"/>
              <a:pPr/>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67493-553C-457A-86EB-57E9F875226B}" type="datetime1">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1938E-7BEC-D44A-8E29-1A0214E52F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en-US"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866F1-DC83-406F-AF11-26BB5D3E33C4}" type="datetime1">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fld id="{02326BDF-EF4B-49F2-B60A-B874E1774584}" type="datetime1">
              <a:rPr lang="en-US" smtClean="0"/>
              <a:pPr/>
              <a:t>4/22/2013</a:t>
            </a:fld>
            <a:endParaRPr lang="en-US"/>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0811938E-7BEC-D44A-8E29-1A0214E52FF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Lst>
  <p:hf hdr="0" ftr="0" dt="0"/>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Road_roller"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en.wikipedia.org/wiki/Road_roll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img.directindustry.com/images_di/photo-g/trench-roller-compactor-330922.jp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Road_rolle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en.wikipedia.org/wiki/Road_roller"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813" y="0"/>
            <a:ext cx="7826281" cy="1627093"/>
          </a:xfrm>
        </p:spPr>
        <p:txBody>
          <a:bodyPr/>
          <a:lstStyle/>
          <a:p>
            <a:r>
              <a:rPr lang="en-US" b="1" dirty="0" smtClean="0">
                <a:solidFill>
                  <a:srgbClr val="FFFF00"/>
                </a:solidFill>
                <a:latin typeface="Arial"/>
                <a:cs typeface="Arial"/>
              </a:rPr>
              <a:t>Roller Compactors</a:t>
            </a:r>
            <a:endParaRPr lang="en-US" b="1" dirty="0">
              <a:solidFill>
                <a:srgbClr val="FFFF00"/>
              </a:solidFill>
              <a:latin typeface="Arial"/>
              <a:cs typeface="Arial"/>
            </a:endParaRPr>
          </a:p>
        </p:txBody>
      </p:sp>
      <p:pic>
        <p:nvPicPr>
          <p:cNvPr id="5" name="Picture 4"/>
          <p:cNvPicPr>
            <a:picLocks noChangeAspect="1"/>
          </p:cNvPicPr>
          <p:nvPr/>
        </p:nvPicPr>
        <p:blipFill>
          <a:blip r:embed="rId2"/>
          <a:srcRect l="3000" t="7235" r="4000" b="25265"/>
          <a:stretch>
            <a:fillRect/>
          </a:stretch>
        </p:blipFill>
        <p:spPr>
          <a:xfrm>
            <a:off x="1371600" y="1768577"/>
            <a:ext cx="6172200" cy="4479823"/>
          </a:xfrm>
          <a:prstGeom prst="rect">
            <a:avLst/>
          </a:prstGeom>
          <a:ln>
            <a:noFill/>
          </a:ln>
          <a:effectLst>
            <a:reflection stA="0" endPos="0" dir="5400000" sy="-100000" algn="bl" rotWithShape="0"/>
            <a:softEdge rad="112500"/>
          </a:effectLst>
        </p:spPr>
      </p:pic>
      <p:sp>
        <p:nvSpPr>
          <p:cNvPr id="4" name="Slide Number Placeholder 3"/>
          <p:cNvSpPr>
            <a:spLocks noGrp="1"/>
          </p:cNvSpPr>
          <p:nvPr>
            <p:ph type="sldNum" sz="quarter" idx="12"/>
          </p:nvPr>
        </p:nvSpPr>
        <p:spPr/>
        <p:txBody>
          <a:bodyPr/>
          <a:lstStyle/>
          <a:p>
            <a:fld id="{A2214FBC-E3B0-4EAB-95AF-6C63DF6D889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Type of Compactor Movement</a:t>
            </a:r>
            <a:endParaRPr lang="en-US"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7411192"/>
              </p:ext>
            </p:extLst>
          </p:nvPr>
        </p:nvGraphicFramePr>
        <p:xfrm>
          <a:off x="619125" y="1600200"/>
          <a:ext cx="7878763" cy="46386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0811938E-7BEC-D44A-8E29-1A0214E52FFC}" type="slidenum">
              <a:rPr lang="en-US" smtClean="0"/>
              <a:pPr/>
              <a:t>10</a:t>
            </a:fld>
            <a:endParaRPr lang="en-US"/>
          </a:p>
        </p:txBody>
      </p:sp>
    </p:spTree>
    <p:extLst>
      <p:ext uri="{BB962C8B-B14F-4D97-AF65-F5344CB8AC3E}">
        <p14:creationId xmlns:p14="http://schemas.microsoft.com/office/powerpoint/2010/main" val="3003126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Roller Compactor Case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 worker was compacting gravel on a seal coating and had just finished a pass. The end of the pass was on a downhill slope at the top of a steep hill that was curved at the base. He lost control of the roller compactor and fell to the pavement. The compactor then rolled over him twice before coming to a stop. He was killed.</a:t>
            </a:r>
            <a:endParaRPr lang="en-US" dirty="0"/>
          </a:p>
        </p:txBody>
      </p:sp>
      <p:sp>
        <p:nvSpPr>
          <p:cNvPr id="4" name="Slide Number Placeholder 3"/>
          <p:cNvSpPr>
            <a:spLocks noGrp="1"/>
          </p:cNvSpPr>
          <p:nvPr>
            <p:ph type="sldNum" sz="quarter" idx="12"/>
          </p:nvPr>
        </p:nvSpPr>
        <p:spPr/>
        <p:txBody>
          <a:bodyPr/>
          <a:lstStyle/>
          <a:p>
            <a:fld id="{0811938E-7BEC-D44A-8E29-1A0214E52FFC}" type="slidenum">
              <a:rPr lang="en-US" smtClean="0"/>
              <a:pPr/>
              <a:t>11</a:t>
            </a:fld>
            <a:endParaRPr lang="en-US"/>
          </a:p>
        </p:txBody>
      </p:sp>
      <p:sp>
        <p:nvSpPr>
          <p:cNvPr id="6" name="TextBox 5"/>
          <p:cNvSpPr txBox="1"/>
          <p:nvPr/>
        </p:nvSpPr>
        <p:spPr>
          <a:xfrm>
            <a:off x="228600" y="6463844"/>
            <a:ext cx="7620000" cy="215444"/>
          </a:xfrm>
          <a:prstGeom prst="rect">
            <a:avLst/>
          </a:prstGeom>
          <a:noFill/>
        </p:spPr>
        <p:txBody>
          <a:bodyPr wrap="square" rtlCol="0">
            <a:spAutoFit/>
          </a:bodyPr>
          <a:lstStyle/>
          <a:p>
            <a:r>
              <a:rPr lang="en-US" sz="800" dirty="0" smtClean="0"/>
              <a:t>Source</a:t>
            </a:r>
            <a:r>
              <a:rPr lang="en-US" sz="800" dirty="0"/>
              <a:t>: Extracted from OSHA Accident Investigation Data 1990-2007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Roller Compactor Case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 worker was operating a dual drum roller compactor that turned over while compacting aggregate at the side of a newly paved road. The worker lost control as he got too far over to the side where a large ravine existed and began to slide sideways. He attempted to jump clear but the roller compactor turned over and landed on top of him. There was no rollover protective structure and seatbelt provided on this equipment.</a:t>
            </a:r>
            <a:endParaRPr lang="en-US" dirty="0"/>
          </a:p>
        </p:txBody>
      </p:sp>
      <p:sp>
        <p:nvSpPr>
          <p:cNvPr id="4" name="Slide Number Placeholder 3"/>
          <p:cNvSpPr>
            <a:spLocks noGrp="1"/>
          </p:cNvSpPr>
          <p:nvPr>
            <p:ph type="sldNum" sz="quarter" idx="12"/>
          </p:nvPr>
        </p:nvSpPr>
        <p:spPr/>
        <p:txBody>
          <a:bodyPr/>
          <a:lstStyle/>
          <a:p>
            <a:fld id="{0811938E-7BEC-D44A-8E29-1A0214E52FFC}" type="slidenum">
              <a:rPr lang="en-US" smtClean="0"/>
              <a:pPr/>
              <a:t>12</a:t>
            </a:fld>
            <a:endParaRPr lang="en-US"/>
          </a:p>
        </p:txBody>
      </p:sp>
      <p:sp>
        <p:nvSpPr>
          <p:cNvPr id="6" name="TextBox 5"/>
          <p:cNvSpPr txBox="1"/>
          <p:nvPr/>
        </p:nvSpPr>
        <p:spPr>
          <a:xfrm>
            <a:off x="228600" y="6463844"/>
            <a:ext cx="7620000" cy="215444"/>
          </a:xfrm>
          <a:prstGeom prst="rect">
            <a:avLst/>
          </a:prstGeom>
          <a:noFill/>
        </p:spPr>
        <p:txBody>
          <a:bodyPr wrap="square" rtlCol="0">
            <a:spAutoFit/>
          </a:bodyPr>
          <a:lstStyle/>
          <a:p>
            <a:r>
              <a:rPr lang="en-US" sz="800" dirty="0" smtClean="0"/>
              <a:t>Source</a:t>
            </a:r>
            <a:r>
              <a:rPr lang="en-US" sz="800" dirty="0"/>
              <a:t>: Extracted from OSHA Accident Investigation Data 1990-2007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Conditions Contributing to Rollovers</a:t>
            </a:r>
            <a:endParaRPr lang="en-US" dirty="0"/>
          </a:p>
        </p:txBody>
      </p:sp>
      <p:sp>
        <p:nvSpPr>
          <p:cNvPr id="3" name="Content Placeholder 2"/>
          <p:cNvSpPr>
            <a:spLocks noGrp="1"/>
          </p:cNvSpPr>
          <p:nvPr>
            <p:ph idx="1"/>
          </p:nvPr>
        </p:nvSpPr>
        <p:spPr>
          <a:xfrm>
            <a:off x="304800" y="1600200"/>
            <a:ext cx="1981200" cy="676835"/>
          </a:xfrm>
        </p:spPr>
        <p:txBody>
          <a:bodyPr>
            <a:normAutofit/>
          </a:bodyPr>
          <a:lstStyle/>
          <a:p>
            <a:pPr>
              <a:buNone/>
            </a:pPr>
            <a:r>
              <a:rPr lang="en-US" dirty="0" smtClean="0"/>
              <a:t>Roller Type:</a:t>
            </a:r>
            <a:endParaRPr lang="en-US" dirty="0"/>
          </a:p>
        </p:txBody>
      </p:sp>
      <p:sp>
        <p:nvSpPr>
          <p:cNvPr id="4" name="Slide Number Placeholder 3"/>
          <p:cNvSpPr>
            <a:spLocks noGrp="1"/>
          </p:cNvSpPr>
          <p:nvPr>
            <p:ph type="sldNum" sz="quarter" idx="12"/>
          </p:nvPr>
        </p:nvSpPr>
        <p:spPr/>
        <p:txBody>
          <a:bodyPr/>
          <a:lstStyle/>
          <a:p>
            <a:fld id="{0811938E-7BEC-D44A-8E29-1A0214E52FFC}" type="slidenum">
              <a:rPr lang="en-US" smtClean="0"/>
              <a:pPr/>
              <a:t>13</a:t>
            </a:fld>
            <a:endParaRPr lang="en-US"/>
          </a:p>
        </p:txBody>
      </p:sp>
      <p:pic>
        <p:nvPicPr>
          <p:cNvPr id="5" name="Picture 4"/>
          <p:cNvPicPr>
            <a:picLocks noChangeAspect="1"/>
          </p:cNvPicPr>
          <p:nvPr/>
        </p:nvPicPr>
        <p:blipFill>
          <a:blip r:embed="rId2"/>
          <a:stretch>
            <a:fillRect/>
          </a:stretch>
        </p:blipFill>
        <p:spPr>
          <a:xfrm>
            <a:off x="2133600" y="1600200"/>
            <a:ext cx="5756162" cy="4756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04800" y="6506031"/>
            <a:ext cx="5105400" cy="215444"/>
          </a:xfrm>
          <a:prstGeom prst="rect">
            <a:avLst/>
          </a:prstGeom>
          <a:noFill/>
        </p:spPr>
        <p:txBody>
          <a:bodyPr wrap="square" rtlCol="0">
            <a:spAutoFit/>
          </a:bodyPr>
          <a:lstStyle/>
          <a:p>
            <a:r>
              <a:rPr lang="en-US" sz="800" dirty="0" smtClean="0"/>
              <a:t>http://www.elcosh.org/en/document/695/d000656/compactor-overturns-and-rollover-protective-structures.html</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OSHA Regulations</a:t>
            </a:r>
            <a:endParaRPr lang="en-US" dirty="0">
              <a:solidFill>
                <a:srgbClr val="FFFF00"/>
              </a:solidFill>
            </a:endParaRPr>
          </a:p>
        </p:txBody>
      </p:sp>
      <p:sp>
        <p:nvSpPr>
          <p:cNvPr id="3" name="Content Placeholder 2"/>
          <p:cNvSpPr>
            <a:spLocks noGrp="1"/>
          </p:cNvSpPr>
          <p:nvPr>
            <p:ph idx="1"/>
          </p:nvPr>
        </p:nvSpPr>
        <p:spPr>
          <a:xfrm>
            <a:off x="457200" y="1433537"/>
            <a:ext cx="8534400" cy="4639235"/>
          </a:xfrm>
        </p:spPr>
        <p:txBody>
          <a:bodyPr>
            <a:normAutofit/>
          </a:bodyPr>
          <a:lstStyle/>
          <a:p>
            <a:pPr>
              <a:buNone/>
            </a:pPr>
            <a:r>
              <a:rPr lang="en-US" dirty="0" smtClean="0"/>
              <a:t>Subpart O –1926.602(a)(2)(iii) “Seat belts need not be provided for equipment which does not have rollover protective structure (ROPS) or adequate canopy protection.”</a:t>
            </a:r>
          </a:p>
          <a:p>
            <a:pPr>
              <a:buNone/>
            </a:pPr>
            <a:r>
              <a:rPr lang="en-US" dirty="0" smtClean="0"/>
              <a:t>Note: All equipment since 1972 requires ROPS and seatbelts</a:t>
            </a:r>
          </a:p>
        </p:txBody>
      </p:sp>
      <p:sp>
        <p:nvSpPr>
          <p:cNvPr id="6" name="Slide Number Placeholder 5"/>
          <p:cNvSpPr>
            <a:spLocks noGrp="1"/>
          </p:cNvSpPr>
          <p:nvPr>
            <p:ph type="sldNum" sz="quarter" idx="12"/>
          </p:nvPr>
        </p:nvSpPr>
        <p:spPr/>
        <p:txBody>
          <a:bodyPr/>
          <a:lstStyle/>
          <a:p>
            <a:fld id="{0811938E-7BEC-D44A-8E29-1A0214E52FFC}" type="slidenum">
              <a:rPr lang="en-US" smtClean="0"/>
              <a:pPr/>
              <a:t>14</a:t>
            </a:fld>
            <a:endParaRPr lang="en-US"/>
          </a:p>
        </p:txBody>
      </p:sp>
      <p:sp>
        <p:nvSpPr>
          <p:cNvPr id="7" name="Rectangle 6"/>
          <p:cNvSpPr/>
          <p:nvPr/>
        </p:nvSpPr>
        <p:spPr>
          <a:xfrm>
            <a:off x="641350" y="6460122"/>
            <a:ext cx="4572000" cy="369332"/>
          </a:xfrm>
          <a:prstGeom prst="rect">
            <a:avLst/>
          </a:prstGeom>
        </p:spPr>
        <p:txBody>
          <a:bodyPr>
            <a:spAutoFit/>
          </a:bodyPr>
          <a:lstStyle/>
          <a:p>
            <a:r>
              <a:rPr lang="en-US" dirty="0" smtClean="0"/>
              <a:t>  </a:t>
            </a:r>
            <a:r>
              <a:rPr lang="en-US" sz="800" dirty="0" smtClean="0"/>
              <a:t>Source:  </a:t>
            </a:r>
            <a:r>
              <a:rPr lang="en-US" sz="800" dirty="0" err="1" smtClean="0"/>
              <a:t>http://www.slideshare.net/FFSafety/subpart-o-motor-vehicles</a:t>
            </a:r>
            <a:endParaRPr lang="en-US" sz="800" dirty="0"/>
          </a:p>
        </p:txBody>
      </p:sp>
      <p:pic>
        <p:nvPicPr>
          <p:cNvPr id="8" name="Picture 7"/>
          <p:cNvPicPr>
            <a:picLocks noChangeAspect="1"/>
          </p:cNvPicPr>
          <p:nvPr/>
        </p:nvPicPr>
        <p:blipFill>
          <a:blip r:embed="rId2"/>
          <a:stretch>
            <a:fillRect/>
          </a:stretch>
        </p:blipFill>
        <p:spPr>
          <a:xfrm>
            <a:off x="4876800" y="3415063"/>
            <a:ext cx="3392488" cy="2657709"/>
          </a:xfrm>
          <a:prstGeom prst="rect">
            <a:avLst/>
          </a:prstGeom>
          <a:ln>
            <a:noFill/>
          </a:ln>
          <a:effectLst>
            <a:softEdge rad="112500"/>
          </a:effectLst>
        </p:spPr>
      </p:pic>
      <p:pic>
        <p:nvPicPr>
          <p:cNvPr id="11" name="Picture 10"/>
          <p:cNvPicPr>
            <a:picLocks noChangeAspect="1"/>
          </p:cNvPicPr>
          <p:nvPr/>
        </p:nvPicPr>
        <p:blipFill>
          <a:blip r:embed="rId3"/>
          <a:stretch>
            <a:fillRect/>
          </a:stretch>
        </p:blipFill>
        <p:spPr>
          <a:xfrm>
            <a:off x="990600" y="3733800"/>
            <a:ext cx="3118629" cy="2338972"/>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OSHA Regulations</a:t>
            </a:r>
            <a:endParaRPr lang="en-US" dirty="0">
              <a:solidFill>
                <a:srgbClr val="FFFF00"/>
              </a:solidFill>
            </a:endParaRPr>
          </a:p>
        </p:txBody>
      </p:sp>
      <p:sp>
        <p:nvSpPr>
          <p:cNvPr id="3" name="Content Placeholder 2"/>
          <p:cNvSpPr>
            <a:spLocks noGrp="1"/>
          </p:cNvSpPr>
          <p:nvPr>
            <p:ph idx="1"/>
          </p:nvPr>
        </p:nvSpPr>
        <p:spPr/>
        <p:txBody>
          <a:bodyPr>
            <a:normAutofit/>
          </a:bodyPr>
          <a:lstStyle/>
          <a:p>
            <a:pPr>
              <a:buNone/>
            </a:pPr>
            <a:r>
              <a:rPr lang="en-US" dirty="0" smtClean="0"/>
              <a:t>Subpart O –1926.602(a)(9) Audible alarms. (</a:t>
            </a:r>
            <a:r>
              <a:rPr lang="en-US" dirty="0" err="1" smtClean="0"/>
              <a:t>i</a:t>
            </a:r>
            <a:r>
              <a:rPr lang="en-US" dirty="0" smtClean="0"/>
              <a:t>) “All bidirectional machines such as rollers, compactors, front-end loaders, bulldozers, and similar equipment shall be equipped with a horn, distinguishable from the surrounding noise level, which shall be operated when the machine is moving in either direction. The horn shall be maintained in an operative condition.”</a:t>
            </a:r>
          </a:p>
        </p:txBody>
      </p:sp>
      <p:sp>
        <p:nvSpPr>
          <p:cNvPr id="6" name="Slide Number Placeholder 5"/>
          <p:cNvSpPr>
            <a:spLocks noGrp="1"/>
          </p:cNvSpPr>
          <p:nvPr>
            <p:ph type="sldNum" sz="quarter" idx="12"/>
          </p:nvPr>
        </p:nvSpPr>
        <p:spPr/>
        <p:txBody>
          <a:bodyPr/>
          <a:lstStyle/>
          <a:p>
            <a:fld id="{0811938E-7BEC-D44A-8E29-1A0214E52FFC}" type="slidenum">
              <a:rPr lang="en-US" smtClean="0"/>
              <a:pPr/>
              <a:t>15</a:t>
            </a:fld>
            <a:endParaRPr lang="en-US"/>
          </a:p>
        </p:txBody>
      </p:sp>
      <p:sp>
        <p:nvSpPr>
          <p:cNvPr id="7" name="Rectangle 6"/>
          <p:cNvSpPr/>
          <p:nvPr/>
        </p:nvSpPr>
        <p:spPr>
          <a:xfrm>
            <a:off x="641350" y="6460122"/>
            <a:ext cx="4572000" cy="369332"/>
          </a:xfrm>
          <a:prstGeom prst="rect">
            <a:avLst/>
          </a:prstGeom>
        </p:spPr>
        <p:txBody>
          <a:bodyPr>
            <a:spAutoFit/>
          </a:bodyPr>
          <a:lstStyle/>
          <a:p>
            <a:r>
              <a:rPr lang="en-US" dirty="0" smtClean="0"/>
              <a:t>  </a:t>
            </a:r>
            <a:r>
              <a:rPr lang="en-US" sz="800" dirty="0" smtClean="0"/>
              <a:t>Source:  </a:t>
            </a:r>
            <a:r>
              <a:rPr lang="en-US" sz="800" dirty="0" err="1" smtClean="0"/>
              <a:t>http://www.slideshare.net/FFSafety/subpart-o-motor-vehicles</a:t>
            </a:r>
            <a:endParaRPr lang="en-US" sz="800" dirty="0"/>
          </a:p>
        </p:txBody>
      </p:sp>
      <p:pic>
        <p:nvPicPr>
          <p:cNvPr id="9" name="Picture 8"/>
          <p:cNvPicPr>
            <a:picLocks noChangeAspect="1"/>
          </p:cNvPicPr>
          <p:nvPr/>
        </p:nvPicPr>
        <p:blipFill>
          <a:blip r:embed="rId2"/>
          <a:stretch>
            <a:fillRect/>
          </a:stretch>
        </p:blipFill>
        <p:spPr>
          <a:xfrm>
            <a:off x="3222905" y="4343400"/>
            <a:ext cx="2720695" cy="2040521"/>
          </a:xfrm>
          <a:prstGeom prst="rect">
            <a:avLst/>
          </a:prstGeom>
          <a:ln>
            <a:noFill/>
          </a:ln>
          <a:effectLst>
            <a:softEdge rad="112500"/>
          </a:effectLst>
        </p:spPr>
      </p:pic>
      <p:pic>
        <p:nvPicPr>
          <p:cNvPr id="10" name="Picture 9"/>
          <p:cNvPicPr>
            <a:picLocks noChangeAspect="1"/>
          </p:cNvPicPr>
          <p:nvPr/>
        </p:nvPicPr>
        <p:blipFill>
          <a:blip r:embed="rId3"/>
          <a:stretch>
            <a:fillRect/>
          </a:stretch>
        </p:blipFill>
        <p:spPr>
          <a:xfrm>
            <a:off x="0" y="4069900"/>
            <a:ext cx="2307355" cy="2330900"/>
          </a:xfrm>
          <a:prstGeom prst="rect">
            <a:avLst/>
          </a:prstGeom>
        </p:spPr>
      </p:pic>
      <p:pic>
        <p:nvPicPr>
          <p:cNvPr id="11" name="Picture 10"/>
          <p:cNvPicPr>
            <a:picLocks noChangeAspect="1"/>
          </p:cNvPicPr>
          <p:nvPr/>
        </p:nvPicPr>
        <p:blipFill>
          <a:blip r:embed="rId3"/>
          <a:stretch>
            <a:fillRect/>
          </a:stretch>
        </p:blipFill>
        <p:spPr>
          <a:xfrm>
            <a:off x="6531845" y="4069900"/>
            <a:ext cx="2307355" cy="2330900"/>
          </a:xfrm>
          <a:prstGeom prst="rect">
            <a:avLst/>
          </a:prstGeo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OSHA Regulations</a:t>
            </a:r>
            <a:endParaRPr lang="en-US" dirty="0">
              <a:solidFill>
                <a:srgbClr val="FFFF00"/>
              </a:solidFill>
            </a:endParaRPr>
          </a:p>
        </p:txBody>
      </p:sp>
      <p:sp>
        <p:nvSpPr>
          <p:cNvPr id="3" name="Content Placeholder 2"/>
          <p:cNvSpPr>
            <a:spLocks noGrp="1"/>
          </p:cNvSpPr>
          <p:nvPr>
            <p:ph idx="1"/>
          </p:nvPr>
        </p:nvSpPr>
        <p:spPr/>
        <p:txBody>
          <a:bodyPr>
            <a:normAutofit/>
          </a:bodyPr>
          <a:lstStyle/>
          <a:p>
            <a:pPr>
              <a:buNone/>
            </a:pPr>
            <a:r>
              <a:rPr lang="en-US" dirty="0" smtClean="0"/>
              <a:t>Subpart O -1926.601(b)(14) “All vehicles in use shall be checked at the beginning of each shift to assure equipment, and accessories are in safe operating condition and free of apparent damage that could cause failure while in use.”</a:t>
            </a:r>
          </a:p>
          <a:p>
            <a:pPr>
              <a:buNone/>
            </a:pPr>
            <a:endParaRPr lang="en-US" dirty="0" smtClean="0"/>
          </a:p>
        </p:txBody>
      </p:sp>
      <p:sp>
        <p:nvSpPr>
          <p:cNvPr id="6" name="Slide Number Placeholder 5"/>
          <p:cNvSpPr>
            <a:spLocks noGrp="1"/>
          </p:cNvSpPr>
          <p:nvPr>
            <p:ph type="sldNum" sz="quarter" idx="12"/>
          </p:nvPr>
        </p:nvSpPr>
        <p:spPr/>
        <p:txBody>
          <a:bodyPr/>
          <a:lstStyle/>
          <a:p>
            <a:fld id="{0811938E-7BEC-D44A-8E29-1A0214E52FFC}" type="slidenum">
              <a:rPr lang="en-US" smtClean="0"/>
              <a:pPr/>
              <a:t>16</a:t>
            </a:fld>
            <a:endParaRPr lang="en-US"/>
          </a:p>
        </p:txBody>
      </p:sp>
      <p:sp>
        <p:nvSpPr>
          <p:cNvPr id="7" name="Rectangle 6"/>
          <p:cNvSpPr/>
          <p:nvPr/>
        </p:nvSpPr>
        <p:spPr>
          <a:xfrm>
            <a:off x="641350" y="6460122"/>
            <a:ext cx="4572000" cy="369332"/>
          </a:xfrm>
          <a:prstGeom prst="rect">
            <a:avLst/>
          </a:prstGeom>
        </p:spPr>
        <p:txBody>
          <a:bodyPr>
            <a:spAutoFit/>
          </a:bodyPr>
          <a:lstStyle/>
          <a:p>
            <a:r>
              <a:rPr lang="en-US" dirty="0" smtClean="0"/>
              <a:t>  </a:t>
            </a:r>
            <a:r>
              <a:rPr lang="en-US" sz="800" dirty="0" smtClean="0"/>
              <a:t>Source:  </a:t>
            </a:r>
            <a:r>
              <a:rPr lang="en-US" sz="800" dirty="0" err="1" smtClean="0"/>
              <a:t>http://www.slideshare.net/FFSafety/subpart-o-motor-vehicles</a:t>
            </a:r>
            <a:endParaRPr lang="en-US" sz="800" dirty="0"/>
          </a:p>
        </p:txBody>
      </p:sp>
      <p:pic>
        <p:nvPicPr>
          <p:cNvPr id="8" name="Picture 7"/>
          <p:cNvPicPr>
            <a:picLocks noChangeAspect="1"/>
          </p:cNvPicPr>
          <p:nvPr/>
        </p:nvPicPr>
        <p:blipFill>
          <a:blip r:embed="rId2"/>
          <a:srcRect t="36799" r="20701"/>
          <a:stretch>
            <a:fillRect/>
          </a:stretch>
        </p:blipFill>
        <p:spPr>
          <a:xfrm>
            <a:off x="4876800" y="3486836"/>
            <a:ext cx="2622550" cy="2869514"/>
          </a:xfrm>
          <a:prstGeom prst="rect">
            <a:avLst/>
          </a:prstGeom>
          <a:ln>
            <a:noFill/>
          </a:ln>
          <a:effectLst>
            <a:softEdge rad="112500"/>
          </a:effectLst>
        </p:spPr>
      </p:pic>
      <p:pic>
        <p:nvPicPr>
          <p:cNvPr id="9" name="Picture 8"/>
          <p:cNvPicPr>
            <a:picLocks noChangeAspect="1"/>
          </p:cNvPicPr>
          <p:nvPr/>
        </p:nvPicPr>
        <p:blipFill>
          <a:blip r:embed="rId3"/>
          <a:stretch>
            <a:fillRect/>
          </a:stretch>
        </p:blipFill>
        <p:spPr>
          <a:xfrm>
            <a:off x="914400" y="3486836"/>
            <a:ext cx="4114800" cy="2869514"/>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PPE</a:t>
            </a:r>
            <a:endParaRPr lang="en-US" dirty="0">
              <a:solidFill>
                <a:srgbClr val="FFFF00"/>
              </a:solidFill>
            </a:endParaRPr>
          </a:p>
        </p:txBody>
      </p:sp>
      <p:sp>
        <p:nvSpPr>
          <p:cNvPr id="3" name="Content Placeholder 2"/>
          <p:cNvSpPr>
            <a:spLocks noGrp="1"/>
          </p:cNvSpPr>
          <p:nvPr>
            <p:ph idx="1"/>
          </p:nvPr>
        </p:nvSpPr>
        <p:spPr>
          <a:xfrm>
            <a:off x="457200" y="1600200"/>
            <a:ext cx="8040153" cy="4639235"/>
          </a:xfrm>
        </p:spPr>
        <p:txBody>
          <a:bodyPr>
            <a:normAutofit/>
          </a:bodyPr>
          <a:lstStyle/>
          <a:p>
            <a:pPr>
              <a:buNone/>
            </a:pPr>
            <a:r>
              <a:rPr lang="en-US" dirty="0" smtClean="0"/>
              <a:t>Operators and other workers nearby should wear proper PPE such as:</a:t>
            </a:r>
          </a:p>
          <a:p>
            <a:pPr lvl="1"/>
            <a:r>
              <a:rPr lang="en-US" dirty="0"/>
              <a:t>S</a:t>
            </a:r>
            <a:r>
              <a:rPr lang="en-US" dirty="0" smtClean="0"/>
              <a:t>afety glasses</a:t>
            </a:r>
          </a:p>
          <a:p>
            <a:pPr lvl="1"/>
            <a:r>
              <a:rPr lang="en-US" dirty="0" smtClean="0"/>
              <a:t>Reflective vest</a:t>
            </a:r>
          </a:p>
          <a:p>
            <a:pPr lvl="1"/>
            <a:r>
              <a:rPr lang="en-US" dirty="0" smtClean="0"/>
              <a:t>Hearing protection</a:t>
            </a:r>
          </a:p>
          <a:p>
            <a:pPr lvl="1"/>
            <a:r>
              <a:rPr lang="en-US" dirty="0" smtClean="0"/>
              <a:t>Hand  and foot protection</a:t>
            </a:r>
          </a:p>
          <a:p>
            <a:pPr lvl="1"/>
            <a:r>
              <a:rPr lang="en-US" dirty="0" smtClean="0"/>
              <a:t>Hard hat</a:t>
            </a:r>
          </a:p>
          <a:p>
            <a:pPr>
              <a:buNone/>
            </a:pPr>
            <a:endParaRPr lang="en-US" dirty="0" smtClean="0"/>
          </a:p>
        </p:txBody>
      </p:sp>
      <p:sp>
        <p:nvSpPr>
          <p:cNvPr id="4" name="TextBox 3"/>
          <p:cNvSpPr txBox="1"/>
          <p:nvPr/>
        </p:nvSpPr>
        <p:spPr>
          <a:xfrm>
            <a:off x="457200" y="6432322"/>
            <a:ext cx="8229600" cy="215444"/>
          </a:xfrm>
          <a:prstGeom prst="rect">
            <a:avLst/>
          </a:prstGeom>
          <a:noFill/>
        </p:spPr>
        <p:txBody>
          <a:bodyPr wrap="square" rtlCol="0">
            <a:spAutoFit/>
          </a:bodyPr>
          <a:lstStyle/>
          <a:p>
            <a:r>
              <a:rPr lang="en-US" sz="800" dirty="0" smtClean="0">
                <a:latin typeface="Arial"/>
                <a:cs typeface="Arial"/>
              </a:rPr>
              <a:t>Source: http://www.elcosh.org/en/document/717/d000678/niosh%253A-preventing-injuries-when-working-with-ride-on-roller-compactors.html</a:t>
            </a:r>
            <a:endParaRPr lang="en-US" sz="800" dirty="0">
              <a:latin typeface="Arial"/>
              <a:cs typeface="Arial"/>
            </a:endParaRPr>
          </a:p>
        </p:txBody>
      </p:sp>
      <p:sp>
        <p:nvSpPr>
          <p:cNvPr id="5" name="Slide Number Placeholder 4"/>
          <p:cNvSpPr>
            <a:spLocks noGrp="1"/>
          </p:cNvSpPr>
          <p:nvPr>
            <p:ph type="sldNum" sz="quarter" idx="12"/>
          </p:nvPr>
        </p:nvSpPr>
        <p:spPr/>
        <p:txBody>
          <a:bodyPr/>
          <a:lstStyle/>
          <a:p>
            <a:fld id="{0811938E-7BEC-D44A-8E29-1A0214E52FFC}" type="slidenum">
              <a:rPr lang="en-US" smtClean="0"/>
              <a:pPr/>
              <a:t>17</a:t>
            </a:fld>
            <a:endParaRPr lang="en-US"/>
          </a:p>
        </p:txBody>
      </p:sp>
      <p:pic>
        <p:nvPicPr>
          <p:cNvPr id="7" name="Picture 6"/>
          <p:cNvPicPr>
            <a:picLocks noChangeAspect="1"/>
          </p:cNvPicPr>
          <p:nvPr/>
        </p:nvPicPr>
        <p:blipFill>
          <a:blip r:embed="rId2"/>
          <a:stretch>
            <a:fillRect/>
          </a:stretch>
        </p:blipFill>
        <p:spPr>
          <a:xfrm>
            <a:off x="4763553" y="2209800"/>
            <a:ext cx="3733800" cy="3800180"/>
          </a:xfrm>
          <a:prstGeom prst="rect">
            <a:avLst/>
          </a:prstGeom>
          <a:ln>
            <a:noFill/>
          </a:ln>
          <a:effectLst>
            <a:softEdge rad="112500"/>
          </a:effectLst>
        </p:spPr>
      </p:pic>
      <p:sp>
        <p:nvSpPr>
          <p:cNvPr id="8" name="Rectangle 7"/>
          <p:cNvSpPr/>
          <p:nvPr/>
        </p:nvSpPr>
        <p:spPr>
          <a:xfrm>
            <a:off x="228600" y="4563430"/>
            <a:ext cx="4354603" cy="1446550"/>
          </a:xfrm>
          <a:prstGeom prst="rect">
            <a:avLst/>
          </a:prstGeom>
          <a:noFill/>
        </p:spPr>
        <p:txBody>
          <a:bodyPr wrap="none" lIns="91440" tIns="45720" rIns="91440" bIns="45720">
            <a:spAutoFit/>
          </a:bodyPr>
          <a:lstStyle/>
          <a:p>
            <a:pPr algn="ctr"/>
            <a:r>
              <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Always</a:t>
            </a:r>
          </a:p>
          <a:p>
            <a:pPr algn="ctr"/>
            <a:r>
              <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Use Protection!</a:t>
            </a:r>
            <a:endPar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Safe Procedures</a:t>
            </a:r>
            <a:endParaRPr lang="en-US" dirty="0">
              <a:solidFill>
                <a:srgbClr val="FFFF00"/>
              </a:solidFill>
            </a:endParaRPr>
          </a:p>
        </p:txBody>
      </p:sp>
      <p:sp>
        <p:nvSpPr>
          <p:cNvPr id="3" name="Content Placeholder 2"/>
          <p:cNvSpPr>
            <a:spLocks noGrp="1"/>
          </p:cNvSpPr>
          <p:nvPr>
            <p:ph idx="1"/>
          </p:nvPr>
        </p:nvSpPr>
        <p:spPr>
          <a:xfrm>
            <a:off x="304800" y="1619183"/>
            <a:ext cx="5562600" cy="4756149"/>
          </a:xfrm>
        </p:spPr>
        <p:txBody>
          <a:bodyPr wrap="square">
            <a:normAutofit fontScale="62500" lnSpcReduction="20000"/>
          </a:bodyPr>
          <a:lstStyle/>
          <a:p>
            <a:r>
              <a:rPr lang="en-US" sz="3200" dirty="0" smtClean="0"/>
              <a:t>Conduct pre-shift inspections to make sure all equipment systems, including the braking system, the tires, and operator controls, are in proper working condition</a:t>
            </a:r>
          </a:p>
          <a:p>
            <a:r>
              <a:rPr lang="en-US" sz="3200" dirty="0" smtClean="0"/>
              <a:t>Operator should be adequately trained</a:t>
            </a:r>
          </a:p>
          <a:p>
            <a:r>
              <a:rPr lang="en-US" sz="3200" dirty="0" smtClean="0"/>
              <a:t>Make sure all workers in the area, are aware of the work to be done</a:t>
            </a:r>
          </a:p>
          <a:p>
            <a:r>
              <a:rPr lang="en-US" sz="3200" dirty="0" smtClean="0"/>
              <a:t>Use warning systems such as barricades, hand or mechanical signals or stop logs when the equipment is operated near sloped edges</a:t>
            </a:r>
          </a:p>
          <a:p>
            <a:r>
              <a:rPr lang="en-US" sz="3200" dirty="0" smtClean="0"/>
              <a:t>Continually evaluate safety plans to address changing conditions at the worksite</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811938E-7BEC-D44A-8E29-1A0214E52FFC}" type="slidenum">
              <a:rPr lang="en-US" smtClean="0"/>
              <a:pPr/>
              <a:t>18</a:t>
            </a:fld>
            <a:endParaRPr lang="en-US"/>
          </a:p>
        </p:txBody>
      </p:sp>
      <p:pic>
        <p:nvPicPr>
          <p:cNvPr id="9" name="Picture 8"/>
          <p:cNvPicPr>
            <a:picLocks noChangeAspect="1"/>
          </p:cNvPicPr>
          <p:nvPr/>
        </p:nvPicPr>
        <p:blipFill>
          <a:blip r:embed="rId2"/>
          <a:stretch>
            <a:fillRect/>
          </a:stretch>
        </p:blipFill>
        <p:spPr>
          <a:xfrm>
            <a:off x="5943600" y="2209800"/>
            <a:ext cx="3124200" cy="3962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Safe Use</a:t>
            </a:r>
            <a:endParaRPr lang="en-US" dirty="0">
              <a:solidFill>
                <a:srgbClr val="FFFF00"/>
              </a:solidFill>
            </a:endParaRPr>
          </a:p>
        </p:txBody>
      </p:sp>
      <p:sp>
        <p:nvSpPr>
          <p:cNvPr id="3" name="Content Placeholder 2"/>
          <p:cNvSpPr>
            <a:spLocks noGrp="1"/>
          </p:cNvSpPr>
          <p:nvPr>
            <p:ph idx="1"/>
          </p:nvPr>
        </p:nvSpPr>
        <p:spPr>
          <a:xfrm>
            <a:off x="618565" y="1600200"/>
            <a:ext cx="5172635" cy="4756150"/>
          </a:xfrm>
        </p:spPr>
        <p:txBody>
          <a:bodyPr>
            <a:normAutofit/>
          </a:bodyPr>
          <a:lstStyle/>
          <a:p>
            <a:r>
              <a:rPr lang="en-US" dirty="0" smtClean="0"/>
              <a:t>When entering or exiting a roller compactors there should always be three points of contact</a:t>
            </a:r>
          </a:p>
          <a:p>
            <a:r>
              <a:rPr lang="en-US" dirty="0" smtClean="0"/>
              <a:t>If seatbelts and ROPS are provided they should be used</a:t>
            </a:r>
          </a:p>
          <a:p>
            <a:r>
              <a:rPr lang="en-US" dirty="0" smtClean="0"/>
              <a:t>Use roller compactors for their intended purpose only</a:t>
            </a:r>
          </a:p>
          <a:p>
            <a:pPr>
              <a:buNone/>
            </a:pPr>
            <a:endParaRPr lang="en-US" dirty="0"/>
          </a:p>
        </p:txBody>
      </p:sp>
      <p:sp>
        <p:nvSpPr>
          <p:cNvPr id="4" name="Slide Number Placeholder 3"/>
          <p:cNvSpPr>
            <a:spLocks noGrp="1"/>
          </p:cNvSpPr>
          <p:nvPr>
            <p:ph type="sldNum" sz="quarter" idx="12"/>
          </p:nvPr>
        </p:nvSpPr>
        <p:spPr/>
        <p:txBody>
          <a:bodyPr/>
          <a:lstStyle/>
          <a:p>
            <a:fld id="{0811938E-7BEC-D44A-8E29-1A0214E52FFC}" type="slidenum">
              <a:rPr lang="en-US" smtClean="0"/>
              <a:pPr/>
              <a:t>19</a:t>
            </a:fld>
            <a:endParaRPr lang="en-US"/>
          </a:p>
        </p:txBody>
      </p:sp>
      <p:pic>
        <p:nvPicPr>
          <p:cNvPr id="6" name="Picture 5"/>
          <p:cNvPicPr>
            <a:picLocks noChangeAspect="1"/>
          </p:cNvPicPr>
          <p:nvPr/>
        </p:nvPicPr>
        <p:blipFill>
          <a:blip r:embed="rId2"/>
          <a:stretch>
            <a:fillRect/>
          </a:stretch>
        </p:blipFill>
        <p:spPr>
          <a:xfrm>
            <a:off x="5429250" y="3048000"/>
            <a:ext cx="3308350" cy="3308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FF00"/>
                </a:solidFill>
                <a:latin typeface="Arial"/>
                <a:cs typeface="Arial"/>
              </a:rPr>
              <a:t>Description</a:t>
            </a:r>
            <a:endParaRPr lang="en-US" b="1" dirty="0">
              <a:solidFill>
                <a:srgbClr val="FFFF00"/>
              </a:solidFill>
              <a:latin typeface="Arial"/>
              <a:cs typeface="Arial"/>
            </a:endParaRPr>
          </a:p>
        </p:txBody>
      </p:sp>
      <p:sp>
        <p:nvSpPr>
          <p:cNvPr id="2" name="Content Placeholder 1"/>
          <p:cNvSpPr>
            <a:spLocks noGrp="1"/>
          </p:cNvSpPr>
          <p:nvPr>
            <p:ph idx="1"/>
          </p:nvPr>
        </p:nvSpPr>
        <p:spPr>
          <a:xfrm>
            <a:off x="381001" y="1586752"/>
            <a:ext cx="4267199" cy="4769598"/>
          </a:xfrm>
        </p:spPr>
        <p:txBody>
          <a:bodyPr>
            <a:normAutofit fontScale="92500" lnSpcReduction="20000"/>
          </a:bodyPr>
          <a:lstStyle/>
          <a:p>
            <a:r>
              <a:rPr lang="en-US" dirty="0" smtClean="0"/>
              <a:t>Roller compactors, are used to increase the density of embankments and roadways to level and seal surfaces. </a:t>
            </a:r>
            <a:br>
              <a:rPr lang="en-US" dirty="0" smtClean="0"/>
            </a:br>
            <a:endParaRPr lang="en-US" dirty="0" smtClean="0"/>
          </a:p>
          <a:p>
            <a:r>
              <a:rPr lang="en-US" dirty="0" smtClean="0"/>
              <a:t>They are often used for compaction in construction earthwork. Other construction uses include roads, foundation and building pads, air strips, parking lots, dams, levees, and railroad beds.</a:t>
            </a:r>
          </a:p>
          <a:p>
            <a:r>
              <a:rPr lang="en-US" dirty="0" smtClean="0"/>
              <a:t>Compaction is applied using pressure, kneading, impact, and vibration.</a:t>
            </a:r>
          </a:p>
        </p:txBody>
      </p:sp>
      <p:pic>
        <p:nvPicPr>
          <p:cNvPr id="4" name="Content Placeholder 3" descr="Roller compactor.jpg"/>
          <p:cNvPicPr>
            <a:picLocks noGrp="1" noChangeAspect="1"/>
          </p:cNvPicPr>
          <p:nvPr/>
        </p:nvPicPr>
        <p:blipFill>
          <a:blip r:embed="rId2" cstate="print"/>
          <a:stretch>
            <a:fillRect/>
          </a:stretch>
        </p:blipFill>
        <p:spPr>
          <a:xfrm>
            <a:off x="4527006" y="3124200"/>
            <a:ext cx="4312196" cy="3085382"/>
          </a:xfrm>
          <a:prstGeom prst="rect">
            <a:avLst/>
          </a:prstGeom>
          <a:ln>
            <a:noFill/>
          </a:ln>
          <a:effectLst>
            <a:softEdge rad="112500"/>
          </a:effectLst>
        </p:spPr>
      </p:pic>
      <p:sp>
        <p:nvSpPr>
          <p:cNvPr id="5" name="TextBox 4"/>
          <p:cNvSpPr txBox="1"/>
          <p:nvPr/>
        </p:nvSpPr>
        <p:spPr>
          <a:xfrm>
            <a:off x="565150" y="6444734"/>
            <a:ext cx="4768850" cy="215444"/>
          </a:xfrm>
          <a:prstGeom prst="rect">
            <a:avLst/>
          </a:prstGeom>
          <a:noFill/>
        </p:spPr>
        <p:txBody>
          <a:bodyPr wrap="square" rtlCol="0">
            <a:spAutoFit/>
          </a:bodyPr>
          <a:lstStyle/>
          <a:p>
            <a:r>
              <a:rPr lang="en-US" sz="800" dirty="0" smtClean="0"/>
              <a:t>Image source:  </a:t>
            </a:r>
            <a:r>
              <a:rPr lang="en-US" sz="800" dirty="0" smtClean="0">
                <a:hlinkClick r:id="rId3"/>
              </a:rPr>
              <a:t>http://en.wikipedia.org/wiki/Road_roller</a:t>
            </a:r>
            <a:endParaRPr lang="en-US" sz="800" dirty="0"/>
          </a:p>
        </p:txBody>
      </p:sp>
      <p:sp>
        <p:nvSpPr>
          <p:cNvPr id="6" name="Slide Number Placeholder 5"/>
          <p:cNvSpPr>
            <a:spLocks noGrp="1"/>
          </p:cNvSpPr>
          <p:nvPr>
            <p:ph type="sldNum" sz="quarter" idx="12"/>
          </p:nvPr>
        </p:nvSpPr>
        <p:spPr/>
        <p:txBody>
          <a:bodyPr/>
          <a:lstStyle/>
          <a:p>
            <a:fld id="{0811938E-7BEC-D44A-8E29-1A0214E52FFC}" type="slidenum">
              <a:rPr lang="en-US" smtClean="0"/>
              <a:pPr/>
              <a:t>2</a:t>
            </a:fld>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Safe Use</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Stay alert when operating, making sure not to get too close to embankments</a:t>
            </a:r>
          </a:p>
          <a:p>
            <a:r>
              <a:rPr lang="en-US" dirty="0" smtClean="0"/>
              <a:t>Do not make sudden or sharp turns while moving</a:t>
            </a:r>
          </a:p>
          <a:p>
            <a:r>
              <a:rPr lang="en-US" dirty="0" smtClean="0"/>
              <a:t>Never leave a compactor while it is still running</a:t>
            </a:r>
          </a:p>
        </p:txBody>
      </p:sp>
      <p:sp>
        <p:nvSpPr>
          <p:cNvPr id="4" name="Slide Number Placeholder 3"/>
          <p:cNvSpPr>
            <a:spLocks noGrp="1"/>
          </p:cNvSpPr>
          <p:nvPr>
            <p:ph type="sldNum" sz="quarter" idx="12"/>
          </p:nvPr>
        </p:nvSpPr>
        <p:spPr/>
        <p:txBody>
          <a:bodyPr/>
          <a:lstStyle/>
          <a:p>
            <a:fld id="{0811938E-7BEC-D44A-8E29-1A0214E52FFC}" type="slidenum">
              <a:rPr lang="en-US" smtClean="0"/>
              <a:pPr/>
              <a:t>20</a:t>
            </a:fld>
            <a:endParaRPr lang="en-US"/>
          </a:p>
        </p:txBody>
      </p:sp>
      <p:pic>
        <p:nvPicPr>
          <p:cNvPr id="5" name="Picture 4"/>
          <p:cNvPicPr>
            <a:picLocks noChangeAspect="1"/>
          </p:cNvPicPr>
          <p:nvPr/>
        </p:nvPicPr>
        <p:blipFill>
          <a:blip r:embed="rId2"/>
          <a:stretch>
            <a:fillRect/>
          </a:stretch>
        </p:blipFill>
        <p:spPr>
          <a:xfrm>
            <a:off x="2819400" y="3745513"/>
            <a:ext cx="3810000" cy="26108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Extra Safe Guards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On some machines, the drums may be filled with water on site to achieve the desired weight. When empty, the lighter machine is easier and cheaper to transport between work sites</a:t>
            </a:r>
          </a:p>
          <a:p>
            <a:r>
              <a:rPr lang="en-US" smtClean="0"/>
              <a:t> </a:t>
            </a:r>
            <a:r>
              <a:rPr lang="en-US" dirty="0" smtClean="0"/>
              <a:t>When storing and transporting roller compactors do so with extreme caution and care, with a prepared plan </a:t>
            </a:r>
            <a:r>
              <a:rPr lang="en-US" smtClean="0"/>
              <a:t>of action</a:t>
            </a:r>
            <a:endParaRPr lang="en-US" dirty="0"/>
          </a:p>
        </p:txBody>
      </p:sp>
      <p:sp>
        <p:nvSpPr>
          <p:cNvPr id="4" name="TextBox 3"/>
          <p:cNvSpPr txBox="1"/>
          <p:nvPr/>
        </p:nvSpPr>
        <p:spPr>
          <a:xfrm>
            <a:off x="641350" y="6383178"/>
            <a:ext cx="7856538" cy="492443"/>
          </a:xfrm>
          <a:prstGeom prst="rect">
            <a:avLst/>
          </a:prstGeom>
          <a:noFill/>
        </p:spPr>
        <p:txBody>
          <a:bodyPr wrap="square" rtlCol="0">
            <a:spAutoFit/>
          </a:bodyPr>
          <a:lstStyle/>
          <a:p>
            <a:r>
              <a:rPr lang="en-US" sz="800" dirty="0" smtClean="0">
                <a:cs typeface="Arial"/>
              </a:rPr>
              <a:t>Source: http://www.elcosh.org/en/document/717/d000678/niosh%253A-preventing-injuries-when-working-with-ride-on-roller-compactors.html</a:t>
            </a:r>
          </a:p>
          <a:p>
            <a:endParaRPr lang="en-US" dirty="0"/>
          </a:p>
        </p:txBody>
      </p:sp>
      <p:sp>
        <p:nvSpPr>
          <p:cNvPr id="5" name="Slide Number Placeholder 4"/>
          <p:cNvSpPr>
            <a:spLocks noGrp="1"/>
          </p:cNvSpPr>
          <p:nvPr>
            <p:ph type="sldNum" sz="quarter" idx="12"/>
          </p:nvPr>
        </p:nvSpPr>
        <p:spPr/>
        <p:txBody>
          <a:bodyPr/>
          <a:lstStyle/>
          <a:p>
            <a:fld id="{0811938E-7BEC-D44A-8E29-1A0214E52FFC}" type="slidenum">
              <a:rPr lang="en-US" smtClean="0"/>
              <a:pPr/>
              <a:t>21</a:t>
            </a:fld>
            <a:endParaRPr lang="en-US"/>
          </a:p>
        </p:txBody>
      </p:sp>
      <p:pic>
        <p:nvPicPr>
          <p:cNvPr id="6" name="Picture 5"/>
          <p:cNvPicPr>
            <a:picLocks noChangeAspect="1"/>
          </p:cNvPicPr>
          <p:nvPr/>
        </p:nvPicPr>
        <p:blipFill>
          <a:blip r:embed="rId2"/>
          <a:stretch>
            <a:fillRect/>
          </a:stretch>
        </p:blipFill>
        <p:spPr>
          <a:xfrm>
            <a:off x="3048000" y="4173378"/>
            <a:ext cx="3429000" cy="220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844591"/>
            <a:ext cx="7772400" cy="1655064"/>
          </a:xfrm>
        </p:spPr>
        <p:txBody>
          <a:bodyPr>
            <a:noAutofit/>
          </a:bodyPr>
          <a:lstStyle/>
          <a:p>
            <a:r>
              <a:rPr lang="en-US" b="1" dirty="0" smtClean="0">
                <a:solidFill>
                  <a:srgbClr val="FFFF00"/>
                </a:solidFill>
                <a:latin typeface="Arial"/>
                <a:cs typeface="Arial"/>
              </a:rPr>
              <a:t>Think Safety</a:t>
            </a:r>
            <a:br>
              <a:rPr lang="en-US" b="1" dirty="0" smtClean="0">
                <a:solidFill>
                  <a:srgbClr val="FFFF00"/>
                </a:solidFill>
                <a:latin typeface="Arial"/>
                <a:cs typeface="Arial"/>
              </a:rPr>
            </a:br>
            <a:r>
              <a:rPr lang="en-US" b="1" dirty="0" smtClean="0">
                <a:solidFill>
                  <a:srgbClr val="FFFF00"/>
                </a:solidFill>
                <a:latin typeface="Arial"/>
                <a:cs typeface="Arial"/>
              </a:rPr>
              <a:t/>
            </a:r>
            <a:br>
              <a:rPr lang="en-US" b="1" dirty="0" smtClean="0">
                <a:solidFill>
                  <a:srgbClr val="FFFF00"/>
                </a:solidFill>
                <a:latin typeface="Arial"/>
                <a:cs typeface="Arial"/>
              </a:rPr>
            </a:br>
            <a:r>
              <a:rPr lang="en-US" b="1" dirty="0" smtClean="0">
                <a:solidFill>
                  <a:srgbClr val="FFFF00"/>
                </a:solidFill>
                <a:latin typeface="Arial"/>
                <a:cs typeface="Arial"/>
              </a:rPr>
              <a:t>Work Safely</a:t>
            </a:r>
            <a:endParaRPr lang="en-US" b="1" dirty="0">
              <a:solidFill>
                <a:srgbClr val="FFFF00"/>
              </a:solidFill>
              <a:latin typeface="Arial"/>
              <a:cs typeface="Arial"/>
            </a:endParaRPr>
          </a:p>
        </p:txBody>
      </p:sp>
      <p:sp>
        <p:nvSpPr>
          <p:cNvPr id="3" name="Slide Number Placeholder 2"/>
          <p:cNvSpPr>
            <a:spLocks noGrp="1"/>
          </p:cNvSpPr>
          <p:nvPr>
            <p:ph type="sldNum" sz="quarter" idx="12"/>
          </p:nvPr>
        </p:nvSpPr>
        <p:spPr/>
        <p:txBody>
          <a:bodyPr/>
          <a:lstStyle/>
          <a:p>
            <a:fld id="{EBF5CD18-686B-47A9-AFD5-66CE5FA52A66}" type="slidenum">
              <a:rPr lang="en-US" smtClean="0"/>
              <a:pPr/>
              <a:t>22</a:t>
            </a:fld>
            <a:endParaRPr lang="en-U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smtClean="0">
                <a:solidFill>
                  <a:srgbClr val="FFFF00"/>
                </a:solidFill>
                <a:latin typeface="Arial"/>
                <a:cs typeface="Arial"/>
              </a:rPr>
              <a:t>History</a:t>
            </a:r>
            <a:endParaRPr lang="en-US" sz="5400" b="1" dirty="0">
              <a:solidFill>
                <a:srgbClr val="FFFF00"/>
              </a:solidFill>
              <a:latin typeface="Arial"/>
              <a:cs typeface="Arial"/>
            </a:endParaRPr>
          </a:p>
        </p:txBody>
      </p:sp>
      <p:sp>
        <p:nvSpPr>
          <p:cNvPr id="2" name="Content Placeholder 1"/>
          <p:cNvSpPr>
            <a:spLocks noGrp="1"/>
          </p:cNvSpPr>
          <p:nvPr>
            <p:ph idx="1"/>
          </p:nvPr>
        </p:nvSpPr>
        <p:spPr>
          <a:xfrm>
            <a:off x="457200" y="1524000"/>
            <a:ext cx="8040688" cy="2461013"/>
          </a:xfrm>
        </p:spPr>
        <p:txBody>
          <a:bodyPr>
            <a:normAutofit lnSpcReduction="10000"/>
          </a:bodyPr>
          <a:lstStyle/>
          <a:p>
            <a:r>
              <a:rPr lang="en-US" dirty="0" smtClean="0"/>
              <a:t>The road roller originated from agricultural uses, the first versions being horse-drawn rollers which gave way to self powered  steam rollers in the mid 1800’s. Steam rollers were used up until the 1950’s in the U.S. and into the 1970’s in parts of Europe. This could explain why diesel-powered rollers are still often referred to as steam rollers today.</a:t>
            </a:r>
            <a:endParaRPr lang="en-US" dirty="0"/>
          </a:p>
        </p:txBody>
      </p:sp>
      <p:pic>
        <p:nvPicPr>
          <p:cNvPr id="4" name="Picture 3" descr="800px-Road_roller_powered_walk-behind_03.jpg"/>
          <p:cNvPicPr>
            <a:picLocks noChangeAspect="1"/>
          </p:cNvPicPr>
          <p:nvPr/>
        </p:nvPicPr>
        <p:blipFill>
          <a:blip r:embed="rId2" cstate="print"/>
          <a:stretch>
            <a:fillRect/>
          </a:stretch>
        </p:blipFill>
        <p:spPr>
          <a:xfrm>
            <a:off x="457201" y="3985014"/>
            <a:ext cx="3505199" cy="2404340"/>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4419600" y="3581400"/>
            <a:ext cx="3442703" cy="2807954"/>
          </a:xfrm>
          <a:prstGeom prst="rect">
            <a:avLst/>
          </a:prstGeom>
          <a:ln>
            <a:noFill/>
          </a:ln>
          <a:effectLst>
            <a:softEdge rad="112500"/>
          </a:effectLst>
        </p:spPr>
      </p:pic>
      <p:sp>
        <p:nvSpPr>
          <p:cNvPr id="8" name="TextBox 7"/>
          <p:cNvSpPr txBox="1"/>
          <p:nvPr/>
        </p:nvSpPr>
        <p:spPr>
          <a:xfrm>
            <a:off x="565150" y="6444734"/>
            <a:ext cx="4768850" cy="215444"/>
          </a:xfrm>
          <a:prstGeom prst="rect">
            <a:avLst/>
          </a:prstGeom>
          <a:noFill/>
        </p:spPr>
        <p:txBody>
          <a:bodyPr wrap="square" rtlCol="0">
            <a:spAutoFit/>
          </a:bodyPr>
          <a:lstStyle/>
          <a:p>
            <a:r>
              <a:rPr lang="en-US" sz="800" dirty="0" smtClean="0"/>
              <a:t>Source:  </a:t>
            </a:r>
            <a:r>
              <a:rPr lang="en-US" sz="800" dirty="0" smtClean="0">
                <a:hlinkClick r:id="rId4"/>
              </a:rPr>
              <a:t>http://en.wikipedia.org/wiki/Road_roller</a:t>
            </a:r>
            <a:endParaRPr lang="en-US" sz="800" dirty="0"/>
          </a:p>
        </p:txBody>
      </p:sp>
      <p:sp>
        <p:nvSpPr>
          <p:cNvPr id="9" name="Slide Number Placeholder 8"/>
          <p:cNvSpPr>
            <a:spLocks noGrp="1"/>
          </p:cNvSpPr>
          <p:nvPr>
            <p:ph type="sldNum" sz="quarter" idx="12"/>
          </p:nvPr>
        </p:nvSpPr>
        <p:spPr/>
        <p:txBody>
          <a:bodyPr/>
          <a:lstStyle/>
          <a:p>
            <a:fld id="{0811938E-7BEC-D44A-8E29-1A0214E52FFC}" type="slidenum">
              <a:rPr lang="en-US" smtClean="0"/>
              <a:pPr/>
              <a:t>3</a:t>
            </a:fld>
            <a:endParaRPr lang="en-US"/>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979"/>
            <a:ext cx="9143999" cy="1143000"/>
          </a:xfrm>
        </p:spPr>
        <p:txBody>
          <a:bodyPr/>
          <a:lstStyle/>
          <a:p>
            <a:r>
              <a:rPr lang="en-US" dirty="0" smtClean="0">
                <a:solidFill>
                  <a:srgbClr val="FFFF00"/>
                </a:solidFill>
              </a:rPr>
              <a:t>Modern Roller Compactors</a:t>
            </a:r>
            <a:endParaRPr lang="en-US" dirty="0">
              <a:solidFill>
                <a:srgbClr val="FFFF00"/>
              </a:solidFill>
            </a:endParaRPr>
          </a:p>
        </p:txBody>
      </p:sp>
      <p:sp>
        <p:nvSpPr>
          <p:cNvPr id="2" name="Content Placeholder 1"/>
          <p:cNvSpPr>
            <a:spLocks noGrp="1"/>
          </p:cNvSpPr>
          <p:nvPr>
            <p:ph idx="1"/>
          </p:nvPr>
        </p:nvSpPr>
        <p:spPr>
          <a:xfrm>
            <a:off x="726141" y="1676400"/>
            <a:ext cx="8164489" cy="2514600"/>
          </a:xfrm>
        </p:spPr>
        <p:txBody>
          <a:bodyPr>
            <a:normAutofit lnSpcReduction="10000"/>
          </a:bodyPr>
          <a:lstStyle/>
          <a:p>
            <a:r>
              <a:rPr lang="en-US" dirty="0" smtClean="0"/>
              <a:t>In the 20</a:t>
            </a:r>
            <a:r>
              <a:rPr lang="en-US" baseline="30000" dirty="0" smtClean="0"/>
              <a:t>th</a:t>
            </a:r>
            <a:r>
              <a:rPr lang="en-US" dirty="0" smtClean="0"/>
              <a:t> century the improvement of the internal combustion engine led to many diesel and gasoline powered rollers. </a:t>
            </a:r>
          </a:p>
          <a:p>
            <a:r>
              <a:rPr lang="en-US" dirty="0" smtClean="0"/>
              <a:t>Today there are a great variety of rollers ranging from 100 pound hand powered rollers, up to 59 TONS for some landfill compactors.</a:t>
            </a:r>
          </a:p>
        </p:txBody>
      </p:sp>
      <p:sp>
        <p:nvSpPr>
          <p:cNvPr id="9" name="TextBox 8"/>
          <p:cNvSpPr txBox="1"/>
          <p:nvPr/>
        </p:nvSpPr>
        <p:spPr>
          <a:xfrm>
            <a:off x="152400" y="4048026"/>
            <a:ext cx="4612341" cy="2031325"/>
          </a:xfrm>
          <a:prstGeom prst="rect">
            <a:avLst/>
          </a:prstGeom>
          <a:noFill/>
        </p:spPr>
        <p:txBody>
          <a:bodyPr wrap="square" rtlCol="0">
            <a:spAutoFit/>
          </a:bodyPr>
          <a:lstStyle/>
          <a:p>
            <a:r>
              <a:rPr lang="en-US" dirty="0" smtClean="0"/>
              <a:t>Types of Roller Compactors:</a:t>
            </a:r>
          </a:p>
          <a:p>
            <a:pPr lvl="1"/>
            <a:r>
              <a:rPr lang="en-US" dirty="0" smtClean="0"/>
              <a:t>Walk-behind both manual and powered</a:t>
            </a:r>
          </a:p>
          <a:p>
            <a:pPr lvl="1"/>
            <a:r>
              <a:rPr lang="en-US" dirty="0" smtClean="0"/>
              <a:t>Trench rollers</a:t>
            </a:r>
          </a:p>
          <a:p>
            <a:pPr lvl="1"/>
            <a:r>
              <a:rPr lang="en-US" dirty="0" smtClean="0"/>
              <a:t>Ride-on</a:t>
            </a:r>
          </a:p>
          <a:p>
            <a:pPr lvl="1"/>
            <a:r>
              <a:rPr lang="en-US" dirty="0" smtClean="0"/>
              <a:t>Vibratory</a:t>
            </a:r>
          </a:p>
          <a:p>
            <a:pPr lvl="1"/>
            <a:r>
              <a:rPr lang="en-US" dirty="0" smtClean="0"/>
              <a:t>Pneumatic-tire</a:t>
            </a:r>
          </a:p>
          <a:p>
            <a:pPr lvl="1"/>
            <a:r>
              <a:rPr lang="en-US" dirty="0" smtClean="0"/>
              <a:t>Tractor mounted </a:t>
            </a:r>
          </a:p>
        </p:txBody>
      </p:sp>
      <p:pic>
        <p:nvPicPr>
          <p:cNvPr id="10" name="Picture 9"/>
          <p:cNvPicPr>
            <a:picLocks noChangeAspect="1"/>
          </p:cNvPicPr>
          <p:nvPr/>
        </p:nvPicPr>
        <p:blipFill>
          <a:blip r:embed="rId2"/>
          <a:stretch>
            <a:fillRect/>
          </a:stretch>
        </p:blipFill>
        <p:spPr>
          <a:xfrm>
            <a:off x="5410200" y="3733800"/>
            <a:ext cx="2895600" cy="2316480"/>
          </a:xfrm>
          <a:prstGeom prst="rect">
            <a:avLst/>
          </a:prstGeom>
          <a:ln>
            <a:noFill/>
          </a:ln>
          <a:effectLst>
            <a:softEdge rad="112500"/>
          </a:effectLst>
        </p:spPr>
      </p:pic>
      <p:sp>
        <p:nvSpPr>
          <p:cNvPr id="12" name="TextBox 11"/>
          <p:cNvSpPr txBox="1"/>
          <p:nvPr/>
        </p:nvSpPr>
        <p:spPr>
          <a:xfrm>
            <a:off x="5410200" y="6050280"/>
            <a:ext cx="3200400" cy="369332"/>
          </a:xfrm>
          <a:prstGeom prst="rect">
            <a:avLst/>
          </a:prstGeom>
          <a:noFill/>
        </p:spPr>
        <p:txBody>
          <a:bodyPr wrap="square" rtlCol="0">
            <a:spAutoFit/>
          </a:bodyPr>
          <a:lstStyle/>
          <a:p>
            <a:r>
              <a:rPr lang="en-US" dirty="0" smtClean="0"/>
              <a:t>Modern Trench Roller</a:t>
            </a:r>
            <a:endParaRPr lang="en-US" dirty="0"/>
          </a:p>
        </p:txBody>
      </p:sp>
      <p:sp>
        <p:nvSpPr>
          <p:cNvPr id="11" name="Rectangle 10"/>
          <p:cNvSpPr/>
          <p:nvPr/>
        </p:nvSpPr>
        <p:spPr>
          <a:xfrm>
            <a:off x="533400" y="6464072"/>
            <a:ext cx="4572000" cy="215444"/>
          </a:xfrm>
          <a:prstGeom prst="rect">
            <a:avLst/>
          </a:prstGeom>
        </p:spPr>
        <p:txBody>
          <a:bodyPr>
            <a:spAutoFit/>
          </a:bodyPr>
          <a:lstStyle/>
          <a:p>
            <a:r>
              <a:rPr lang="en-US" sz="800" dirty="0" smtClean="0">
                <a:hlinkClick r:id="rId3"/>
              </a:rPr>
              <a:t>Source: http://img.directindustry.com/images_di/photo-g/trench-roller-compactor-330922.jpg</a:t>
            </a:r>
            <a:endParaRPr lang="en-US" sz="800" dirty="0"/>
          </a:p>
        </p:txBody>
      </p:sp>
      <p:sp>
        <p:nvSpPr>
          <p:cNvPr id="13" name="Slide Number Placeholder 12"/>
          <p:cNvSpPr>
            <a:spLocks noGrp="1"/>
          </p:cNvSpPr>
          <p:nvPr>
            <p:ph type="sldNum" sz="quarter" idx="12"/>
          </p:nvPr>
        </p:nvSpPr>
        <p:spPr/>
        <p:txBody>
          <a:bodyPr/>
          <a:lstStyle/>
          <a:p>
            <a:fld id="{0811938E-7BEC-D44A-8E29-1A0214E52FFC}" type="slidenum">
              <a:rPr lang="en-US" smtClean="0"/>
              <a:pPr/>
              <a:t>4</a:t>
            </a:fld>
            <a:endParaRPr lang="en-US"/>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Components</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cs typeface="Times New Roman" pitchFamily="18" charset="0"/>
              </a:rPr>
              <a:t>The main component that makes the roller compactor unique  are the large roller drums located on either one or both ends of the compactor.</a:t>
            </a:r>
          </a:p>
          <a:p>
            <a:r>
              <a:rPr lang="en-US" dirty="0" smtClean="0"/>
              <a:t>Drums vary from 24 to 84 inches and type depending on their intended purpose.</a:t>
            </a:r>
          </a:p>
          <a:p>
            <a:pPr lvl="1"/>
            <a:r>
              <a:rPr lang="en-US" dirty="0" smtClean="0"/>
              <a:t>Drums for soil:</a:t>
            </a:r>
          </a:p>
          <a:p>
            <a:pPr lvl="2"/>
            <a:r>
              <a:rPr lang="en-US" dirty="0" smtClean="0"/>
              <a:t>Single-drum sheeps/pad-foot</a:t>
            </a:r>
          </a:p>
          <a:p>
            <a:pPr lvl="2"/>
            <a:r>
              <a:rPr lang="en-US" dirty="0" smtClean="0"/>
              <a:t>Double-drum sheeps/pad-foot</a:t>
            </a:r>
          </a:p>
          <a:p>
            <a:pPr lvl="1"/>
            <a:r>
              <a:rPr lang="en-US" dirty="0" smtClean="0"/>
              <a:t>Drums for Asphalt:</a:t>
            </a:r>
          </a:p>
          <a:p>
            <a:pPr lvl="2"/>
            <a:r>
              <a:rPr lang="en-US" dirty="0" smtClean="0"/>
              <a:t>Single-drum smooth</a:t>
            </a:r>
          </a:p>
          <a:p>
            <a:pPr lvl="2"/>
            <a:r>
              <a:rPr lang="en-US" dirty="0" smtClean="0"/>
              <a:t>Double-drum smooth</a:t>
            </a:r>
          </a:p>
          <a:p>
            <a:pPr lvl="1"/>
            <a:r>
              <a:rPr lang="en-US" dirty="0" smtClean="0"/>
              <a:t>Drum for Landfills:</a:t>
            </a:r>
          </a:p>
          <a:p>
            <a:pPr lvl="2"/>
            <a:r>
              <a:rPr lang="en-US" dirty="0" smtClean="0"/>
              <a:t>3-wheel cleat with bulldozing blade</a:t>
            </a:r>
          </a:p>
        </p:txBody>
      </p:sp>
      <p:pic>
        <p:nvPicPr>
          <p:cNvPr id="4" name="Picture 3"/>
          <p:cNvPicPr>
            <a:picLocks noChangeAspect="1"/>
          </p:cNvPicPr>
          <p:nvPr/>
        </p:nvPicPr>
        <p:blipFill>
          <a:blip r:embed="rId2"/>
          <a:stretch>
            <a:fillRect/>
          </a:stretch>
        </p:blipFill>
        <p:spPr>
          <a:xfrm>
            <a:off x="5943600" y="3926361"/>
            <a:ext cx="2474260" cy="1748477"/>
          </a:xfrm>
          <a:prstGeom prst="rect">
            <a:avLst/>
          </a:prstGeom>
          <a:ln>
            <a:noFill/>
          </a:ln>
          <a:effectLst>
            <a:reflection blurRad="6350" stA="50000" endA="300" endPos="55000" dir="5400000" sy="-100000" algn="bl" rotWithShape="0"/>
            <a:softEdge rad="112500"/>
          </a:effectLst>
        </p:spPr>
      </p:pic>
      <p:sp>
        <p:nvSpPr>
          <p:cNvPr id="6" name="Notched Right Arrow 5"/>
          <p:cNvSpPr/>
          <p:nvPr/>
        </p:nvSpPr>
        <p:spPr>
          <a:xfrm>
            <a:off x="3937000" y="4800600"/>
            <a:ext cx="2362200" cy="4572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18565" y="6477000"/>
            <a:ext cx="1949573" cy="215444"/>
          </a:xfrm>
          <a:prstGeom prst="rect">
            <a:avLst/>
          </a:prstGeom>
        </p:spPr>
        <p:txBody>
          <a:bodyPr wrap="none">
            <a:spAutoFit/>
          </a:bodyPr>
          <a:lstStyle/>
          <a:p>
            <a:r>
              <a:rPr lang="en-US" sz="800" dirty="0" smtClean="0">
                <a:hlinkClick r:id="rId3"/>
              </a:rPr>
              <a:t>http://en.wikipedia.org/wiki/Road_roller</a:t>
            </a:r>
            <a:endParaRPr lang="en-US" sz="800" dirty="0"/>
          </a:p>
        </p:txBody>
      </p:sp>
      <p:sp>
        <p:nvSpPr>
          <p:cNvPr id="9" name="Slide Number Placeholder 8"/>
          <p:cNvSpPr>
            <a:spLocks noGrp="1"/>
          </p:cNvSpPr>
          <p:nvPr>
            <p:ph type="sldNum" sz="quarter" idx="12"/>
          </p:nvPr>
        </p:nvSpPr>
        <p:spPr/>
        <p:txBody>
          <a:bodyPr/>
          <a:lstStyle/>
          <a:p>
            <a:fld id="{0811938E-7BEC-D44A-8E29-1A0214E52FFC}" type="slidenum">
              <a:rPr lang="en-US" smtClean="0"/>
              <a:pPr/>
              <a:t>5</a:t>
            </a:fld>
            <a:endParaRPr lang="en-US"/>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85800" y="1905000"/>
            <a:ext cx="2895600" cy="1940052"/>
          </a:xfrm>
          <a:prstGeom prst="rect">
            <a:avLst/>
          </a:prstGeom>
          <a:ln>
            <a:noFill/>
          </a:ln>
          <a:effectLst>
            <a:softEdge rad="112500"/>
          </a:effectLst>
        </p:spPr>
      </p:pic>
      <p:sp>
        <p:nvSpPr>
          <p:cNvPr id="13" name="Title 12"/>
          <p:cNvSpPr>
            <a:spLocks noGrp="1"/>
          </p:cNvSpPr>
          <p:nvPr>
            <p:ph type="title"/>
          </p:nvPr>
        </p:nvSpPr>
        <p:spPr>
          <a:xfrm>
            <a:off x="0" y="1706562"/>
            <a:ext cx="4419600" cy="198438"/>
          </a:xfrm>
        </p:spPr>
        <p:txBody>
          <a:bodyPr>
            <a:normAutofit fontScale="90000"/>
          </a:bodyPr>
          <a:lstStyle/>
          <a:p>
            <a:r>
              <a:rPr lang="en-US" sz="2000" dirty="0" smtClean="0"/>
              <a:t>Powered</a:t>
            </a:r>
            <a:r>
              <a:rPr sz="2000" dirty="0" smtClean="0"/>
              <a:t> walk-behind Roller</a:t>
            </a:r>
            <a:endParaRPr lang="en-US" sz="2000" dirty="0"/>
          </a:p>
        </p:txBody>
      </p:sp>
      <p:pic>
        <p:nvPicPr>
          <p:cNvPr id="4" name="Picture 3"/>
          <p:cNvPicPr>
            <a:picLocks noChangeAspect="1"/>
          </p:cNvPicPr>
          <p:nvPr/>
        </p:nvPicPr>
        <p:blipFill>
          <a:blip r:embed="rId3"/>
          <a:stretch>
            <a:fillRect/>
          </a:stretch>
        </p:blipFill>
        <p:spPr>
          <a:xfrm>
            <a:off x="1066800" y="4381626"/>
            <a:ext cx="2072640" cy="2108530"/>
          </a:xfrm>
          <a:prstGeom prst="rect">
            <a:avLst/>
          </a:prstGeom>
          <a:ln>
            <a:noFill/>
          </a:ln>
          <a:effectLst>
            <a:softEdge rad="112500"/>
          </a:effectLst>
        </p:spPr>
      </p:pic>
      <p:sp>
        <p:nvSpPr>
          <p:cNvPr id="5" name="Title 1"/>
          <p:cNvSpPr txBox="1">
            <a:spLocks/>
          </p:cNvSpPr>
          <p:nvPr/>
        </p:nvSpPr>
        <p:spPr>
          <a:xfrm>
            <a:off x="-228600" y="4093832"/>
            <a:ext cx="5373688" cy="198438"/>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Ride-on rollers with articulating swivel</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p:cNvPicPr>
            <a:picLocks noChangeAspect="1"/>
          </p:cNvPicPr>
          <p:nvPr/>
        </p:nvPicPr>
        <p:blipFill>
          <a:blip r:embed="rId4"/>
          <a:stretch>
            <a:fillRect/>
          </a:stretch>
        </p:blipFill>
        <p:spPr>
          <a:xfrm>
            <a:off x="5562600" y="1905000"/>
            <a:ext cx="2794146" cy="2276805"/>
          </a:xfrm>
          <a:prstGeom prst="rect">
            <a:avLst/>
          </a:prstGeom>
          <a:ln>
            <a:noFill/>
          </a:ln>
          <a:effectLst>
            <a:softEdge rad="112500"/>
          </a:effectLst>
        </p:spPr>
      </p:pic>
      <p:sp>
        <p:nvSpPr>
          <p:cNvPr id="7" name="Rectangle 6"/>
          <p:cNvSpPr/>
          <p:nvPr/>
        </p:nvSpPr>
        <p:spPr>
          <a:xfrm>
            <a:off x="5943600" y="1506507"/>
            <a:ext cx="2138727" cy="400110"/>
          </a:xfrm>
          <a:prstGeom prst="rect">
            <a:avLst/>
          </a:prstGeom>
        </p:spPr>
        <p:txBody>
          <a:bodyPr wrap="none">
            <a:spAutoFit/>
          </a:bodyPr>
          <a:lstStyle/>
          <a:p>
            <a:r>
              <a:rPr lang="en-US" sz="2000" dirty="0" smtClean="0"/>
              <a:t>Pneumatic Roller</a:t>
            </a:r>
            <a:endParaRPr lang="en-US" sz="2000" dirty="0"/>
          </a:p>
        </p:txBody>
      </p:sp>
      <p:pic>
        <p:nvPicPr>
          <p:cNvPr id="8" name="Picture 7"/>
          <p:cNvPicPr>
            <a:picLocks noChangeAspect="1"/>
          </p:cNvPicPr>
          <p:nvPr/>
        </p:nvPicPr>
        <p:blipFill>
          <a:blip r:embed="rId5"/>
          <a:stretch>
            <a:fillRect/>
          </a:stretch>
        </p:blipFill>
        <p:spPr>
          <a:xfrm>
            <a:off x="5855286" y="4524705"/>
            <a:ext cx="2501460" cy="1876095"/>
          </a:xfrm>
          <a:prstGeom prst="rect">
            <a:avLst/>
          </a:prstGeom>
          <a:ln>
            <a:noFill/>
          </a:ln>
          <a:effectLst>
            <a:softEdge rad="112500"/>
          </a:effectLst>
        </p:spPr>
      </p:pic>
      <p:sp>
        <p:nvSpPr>
          <p:cNvPr id="9" name="Rectangle 8"/>
          <p:cNvSpPr/>
          <p:nvPr/>
        </p:nvSpPr>
        <p:spPr>
          <a:xfrm>
            <a:off x="6134165" y="4124595"/>
            <a:ext cx="1948162" cy="400110"/>
          </a:xfrm>
          <a:prstGeom prst="rect">
            <a:avLst/>
          </a:prstGeom>
        </p:spPr>
        <p:txBody>
          <a:bodyPr wrap="none">
            <a:spAutoFit/>
          </a:bodyPr>
          <a:lstStyle/>
          <a:p>
            <a:r>
              <a:rPr lang="en-US" sz="2000" dirty="0" smtClean="0"/>
              <a:t>Vibratory Roller</a:t>
            </a:r>
            <a:endParaRPr lang="en-US" sz="2000" dirty="0"/>
          </a:p>
        </p:txBody>
      </p:sp>
      <p:sp>
        <p:nvSpPr>
          <p:cNvPr id="10" name="TextBox 9"/>
          <p:cNvSpPr txBox="1"/>
          <p:nvPr/>
        </p:nvSpPr>
        <p:spPr>
          <a:xfrm>
            <a:off x="2363788" y="457200"/>
            <a:ext cx="5562600" cy="923330"/>
          </a:xfrm>
          <a:prstGeom prst="rect">
            <a:avLst/>
          </a:prstGeom>
          <a:noFill/>
        </p:spPr>
        <p:txBody>
          <a:bodyPr wrap="square" rtlCol="0">
            <a:spAutoFit/>
          </a:bodyPr>
          <a:lstStyle/>
          <a:p>
            <a:r>
              <a:rPr lang="en-US" sz="5400" dirty="0" smtClean="0">
                <a:solidFill>
                  <a:srgbClr val="FFFF00"/>
                </a:solidFill>
              </a:rPr>
              <a:t>Roller Types</a:t>
            </a:r>
            <a:endParaRPr lang="en-US" sz="5400" dirty="0">
              <a:solidFill>
                <a:srgbClr val="FFFF00"/>
              </a:solidFill>
            </a:endParaRPr>
          </a:p>
        </p:txBody>
      </p:sp>
      <p:sp>
        <p:nvSpPr>
          <p:cNvPr id="11" name="Slide Number Placeholder 10"/>
          <p:cNvSpPr>
            <a:spLocks noGrp="1"/>
          </p:cNvSpPr>
          <p:nvPr>
            <p:ph type="sldNum" sz="quarter" idx="12"/>
          </p:nvPr>
        </p:nvSpPr>
        <p:spPr/>
        <p:txBody>
          <a:bodyPr/>
          <a:lstStyle/>
          <a:p>
            <a:fld id="{0811938E-7BEC-D44A-8E29-1A0214E52FFC}" type="slidenum">
              <a:rPr lang="en-US" smtClean="0"/>
              <a:pPr/>
              <a:t>6</a:t>
            </a:fld>
            <a:endParaRPr lang="en-US"/>
          </a:p>
        </p:txBody>
      </p:sp>
      <p:sp>
        <p:nvSpPr>
          <p:cNvPr id="14" name="TextBox 13"/>
          <p:cNvSpPr txBox="1"/>
          <p:nvPr/>
        </p:nvSpPr>
        <p:spPr>
          <a:xfrm>
            <a:off x="457200" y="6490156"/>
            <a:ext cx="3352800" cy="338554"/>
          </a:xfrm>
          <a:prstGeom prst="rect">
            <a:avLst/>
          </a:prstGeom>
          <a:noFill/>
        </p:spPr>
        <p:txBody>
          <a:bodyPr wrap="square" rtlCol="0">
            <a:spAutoFit/>
          </a:bodyPr>
          <a:lstStyle/>
          <a:p>
            <a:r>
              <a:rPr lang="en-US" sz="800" dirty="0" smtClean="0"/>
              <a:t>Source: </a:t>
            </a:r>
            <a:r>
              <a:rPr lang="en-US" sz="800" dirty="0" smtClean="0">
                <a:hlinkClick r:id="rId6"/>
              </a:rPr>
              <a:t>http://en.wikipedia.org/wiki/Road_roller</a:t>
            </a:r>
            <a:endParaRPr lang="en-US" sz="800" dirty="0" smtClean="0"/>
          </a:p>
          <a:p>
            <a:endParaRPr lang="en-US" sz="800"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04800"/>
            <a:ext cx="7856538" cy="964579"/>
          </a:xfrm>
        </p:spPr>
        <p:txBody>
          <a:bodyPr/>
          <a:lstStyle/>
          <a:p>
            <a:r>
              <a:rPr lang="en-US" dirty="0" smtClean="0">
                <a:solidFill>
                  <a:srgbClr val="FFFF00"/>
                </a:solidFill>
                <a:latin typeface="Arial"/>
                <a:cs typeface="Arial"/>
              </a:rPr>
              <a:t>Hazards</a:t>
            </a:r>
            <a:endParaRPr lang="en-US" dirty="0">
              <a:solidFill>
                <a:srgbClr val="FFFF00"/>
              </a:solidFill>
              <a:latin typeface="Arial"/>
              <a:cs typeface="Arial"/>
            </a:endParaRPr>
          </a:p>
        </p:txBody>
      </p:sp>
      <p:sp>
        <p:nvSpPr>
          <p:cNvPr id="6" name="Subtitle 5"/>
          <p:cNvSpPr>
            <a:spLocks noGrp="1"/>
          </p:cNvSpPr>
          <p:nvPr>
            <p:ph type="subTitle" idx="1"/>
          </p:nvPr>
        </p:nvSpPr>
        <p:spPr>
          <a:xfrm>
            <a:off x="641350" y="5008722"/>
            <a:ext cx="7856538" cy="1696878"/>
          </a:xfrm>
        </p:spPr>
        <p:txBody>
          <a:bodyPr>
            <a:normAutofit/>
          </a:bodyPr>
          <a:lstStyle/>
          <a:p>
            <a:r>
              <a:rPr lang="en-US" sz="2400" dirty="0" smtClean="0"/>
              <a:t>Typical incidents involving roller compactors include:</a:t>
            </a:r>
          </a:p>
          <a:p>
            <a:r>
              <a:rPr lang="en-US" sz="2400" dirty="0" smtClean="0"/>
              <a:t> Rollovers</a:t>
            </a:r>
          </a:p>
          <a:p>
            <a:r>
              <a:rPr lang="en-US" sz="2400" dirty="0" smtClean="0"/>
              <a:t>Struck bys</a:t>
            </a:r>
          </a:p>
          <a:p>
            <a:r>
              <a:rPr lang="en-US" sz="2400" dirty="0" smtClean="0"/>
              <a:t>Caught in betweens</a:t>
            </a:r>
            <a:endParaRPr lang="en-US" sz="2400" dirty="0"/>
          </a:p>
        </p:txBody>
      </p:sp>
      <p:sp>
        <p:nvSpPr>
          <p:cNvPr id="5" name="Slide Number Placeholder 4"/>
          <p:cNvSpPr>
            <a:spLocks noGrp="1"/>
          </p:cNvSpPr>
          <p:nvPr>
            <p:ph type="sldNum" sz="quarter" idx="12"/>
          </p:nvPr>
        </p:nvSpPr>
        <p:spPr/>
        <p:txBody>
          <a:bodyPr/>
          <a:lstStyle/>
          <a:p>
            <a:fld id="{EBF5CD18-686B-47A9-AFD5-66CE5FA52A66}" type="slidenum">
              <a:rPr lang="en-US" smtClean="0"/>
              <a:pPr/>
              <a:t>7</a:t>
            </a:fld>
            <a:endParaRPr lang="en-US"/>
          </a:p>
        </p:txBody>
      </p:sp>
      <p:pic>
        <p:nvPicPr>
          <p:cNvPr id="12" name="Picture 11"/>
          <p:cNvPicPr>
            <a:picLocks noChangeAspect="1"/>
          </p:cNvPicPr>
          <p:nvPr/>
        </p:nvPicPr>
        <p:blipFill>
          <a:blip r:embed="rId2"/>
          <a:stretch>
            <a:fillRect/>
          </a:stretch>
        </p:blipFill>
        <p:spPr>
          <a:xfrm>
            <a:off x="1676400" y="1530938"/>
            <a:ext cx="5791200" cy="3477784"/>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Roller Compactor Hazards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cs typeface="Times New Roman" pitchFamily="18" charset="0"/>
              </a:rPr>
              <a:t>Rolling over embankments, or unlevel surfaces</a:t>
            </a:r>
          </a:p>
          <a:p>
            <a:r>
              <a:rPr lang="en-US" dirty="0" smtClean="0">
                <a:cs typeface="Times New Roman" pitchFamily="18" charset="0"/>
              </a:rPr>
              <a:t>Instability caused by improperly inflated tires.</a:t>
            </a:r>
          </a:p>
          <a:p>
            <a:r>
              <a:rPr lang="en-US" dirty="0" smtClean="0">
                <a:cs typeface="Times New Roman" pitchFamily="18" charset="0"/>
              </a:rPr>
              <a:t>Rain or wet conditions during unloading which  increases the possibility of rollovers especially near embankments were soil conditions can be unstable</a:t>
            </a:r>
          </a:p>
          <a:p>
            <a:r>
              <a:rPr lang="en-US" dirty="0" smtClean="0">
                <a:cs typeface="Times New Roman" pitchFamily="18" charset="0"/>
              </a:rPr>
              <a:t>Workers being crushed by the rollers</a:t>
            </a:r>
          </a:p>
          <a:p>
            <a:r>
              <a:rPr lang="en-US" dirty="0" smtClean="0">
                <a:cs typeface="Times New Roman" pitchFamily="18" charset="0"/>
              </a:rPr>
              <a:t>Other vehicles such as scrapers or 				nearby traffic colliding</a:t>
            </a:r>
          </a:p>
          <a:p>
            <a:r>
              <a:rPr lang="en-US" dirty="0" smtClean="0">
                <a:cs typeface="Times New Roman" pitchFamily="18" charset="0"/>
              </a:rPr>
              <a:t>Rolling over when loading/unloading</a:t>
            </a:r>
          </a:p>
        </p:txBody>
      </p:sp>
      <p:pic>
        <p:nvPicPr>
          <p:cNvPr id="1026" name="Picture 2" descr="C:\Documents and Settings\bcn\Desktop\case37-2.gif"/>
          <p:cNvPicPr>
            <a:picLocks noChangeAspect="1" noChangeArrowheads="1"/>
          </p:cNvPicPr>
          <p:nvPr/>
        </p:nvPicPr>
        <p:blipFill>
          <a:blip r:embed="rId2"/>
          <a:srcRect/>
          <a:stretch>
            <a:fillRect/>
          </a:stretch>
        </p:blipFill>
        <p:spPr bwMode="auto">
          <a:xfrm>
            <a:off x="6363754" y="4639235"/>
            <a:ext cx="2133599" cy="16002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0811938E-7BEC-D44A-8E29-1A0214E52FFC}" type="slidenum">
              <a:rPr lang="en-US" smtClean="0"/>
              <a:pPr/>
              <a:t>8</a:t>
            </a:fld>
            <a:endParaRPr lang="en-US"/>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7576"/>
            <a:ext cx="8839200" cy="883024"/>
          </a:xfrm>
        </p:spPr>
        <p:txBody>
          <a:bodyPr>
            <a:normAutofit/>
          </a:bodyPr>
          <a:lstStyle/>
          <a:p>
            <a:r>
              <a:rPr lang="en-US" sz="3600" b="1" dirty="0">
                <a:solidFill>
                  <a:srgbClr val="FFFF00"/>
                </a:solidFill>
              </a:rPr>
              <a:t>Fatalities Related to Roller Compactors</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6995529"/>
              </p:ext>
            </p:extLst>
          </p:nvPr>
        </p:nvGraphicFramePr>
        <p:xfrm>
          <a:off x="619125" y="1600200"/>
          <a:ext cx="7878763" cy="46386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0811938E-7BEC-D44A-8E29-1A0214E52FFC}" type="slidenum">
              <a:rPr lang="en-US" smtClean="0"/>
              <a:pPr/>
              <a:t>9</a:t>
            </a:fld>
            <a:endParaRPr lang="en-US"/>
          </a:p>
        </p:txBody>
      </p:sp>
      <p:sp>
        <p:nvSpPr>
          <p:cNvPr id="6" name="Rectangle 5"/>
          <p:cNvSpPr/>
          <p:nvPr/>
        </p:nvSpPr>
        <p:spPr>
          <a:xfrm>
            <a:off x="304800" y="935504"/>
            <a:ext cx="8534400" cy="646331"/>
          </a:xfrm>
          <a:prstGeom prst="rect">
            <a:avLst/>
          </a:prstGeom>
        </p:spPr>
        <p:txBody>
          <a:bodyPr wrap="square">
            <a:spAutoFit/>
          </a:bodyPr>
          <a:lstStyle/>
          <a:p>
            <a:r>
              <a:rPr lang="en-US" dirty="0"/>
              <a:t>From 1990 thru </a:t>
            </a:r>
            <a:r>
              <a:rPr lang="en-US" dirty="0" smtClean="0"/>
              <a:t>2009 </a:t>
            </a:r>
            <a:r>
              <a:rPr lang="en-US" dirty="0"/>
              <a:t>over </a:t>
            </a:r>
            <a:r>
              <a:rPr lang="en-US" dirty="0" smtClean="0"/>
              <a:t>81 compactor incidents </a:t>
            </a:r>
            <a:r>
              <a:rPr lang="en-US" dirty="0"/>
              <a:t>were investigated by </a:t>
            </a:r>
            <a:r>
              <a:rPr lang="en-US" dirty="0" smtClean="0"/>
              <a:t>OSHA (over 80% were operators)</a:t>
            </a:r>
            <a:endParaRPr lang="en-US" dirty="0"/>
          </a:p>
        </p:txBody>
      </p:sp>
    </p:spTree>
    <p:extLst>
      <p:ext uri="{BB962C8B-B14F-4D97-AF65-F5344CB8AC3E}">
        <p14:creationId xmlns:p14="http://schemas.microsoft.com/office/powerpoint/2010/main" val="3338306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952</TotalTime>
  <Words>991</Words>
  <Application>Microsoft Office PowerPoint</Application>
  <PresentationFormat>On-screen Show (4:3)</PresentationFormat>
  <Paragraphs>127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Exhibit</vt:lpstr>
      <vt:lpstr>Roller Compactors</vt:lpstr>
      <vt:lpstr>Description</vt:lpstr>
      <vt:lpstr>History</vt:lpstr>
      <vt:lpstr>Modern Roller Compactors</vt:lpstr>
      <vt:lpstr>Components</vt:lpstr>
      <vt:lpstr>Powered walk-behind Roller</vt:lpstr>
      <vt:lpstr>Hazards</vt:lpstr>
      <vt:lpstr>Roller Compactor Hazards</vt:lpstr>
      <vt:lpstr>Fatalities Related to Roller Compactors</vt:lpstr>
      <vt:lpstr>Type of Compactor Movement</vt:lpstr>
      <vt:lpstr>Roller Compactor Case</vt:lpstr>
      <vt:lpstr>Roller Compactor Case</vt:lpstr>
      <vt:lpstr>Conditions Contributing to Rollovers</vt:lpstr>
      <vt:lpstr>OSHA Regulations</vt:lpstr>
      <vt:lpstr>OSHA Regulations</vt:lpstr>
      <vt:lpstr>OSHA Regulations</vt:lpstr>
      <vt:lpstr>PPE</vt:lpstr>
      <vt:lpstr>Safe Procedures</vt:lpstr>
      <vt:lpstr>Safe Use</vt:lpstr>
      <vt:lpstr>Safe Use</vt:lpstr>
      <vt:lpstr>Extra Safe Guards</vt:lpstr>
      <vt:lpstr>Think Safety  Work Safely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Roller Compactors</dc:title>
  <dc:creator>ZongedOut</dc:creator>
  <cp:lastModifiedBy>Jimmie</cp:lastModifiedBy>
  <cp:revision>43</cp:revision>
  <dcterms:created xsi:type="dcterms:W3CDTF">2010-04-09T00:51:38Z</dcterms:created>
  <dcterms:modified xsi:type="dcterms:W3CDTF">2013-04-22T16:38:16Z</dcterms:modified>
</cp:coreProperties>
</file>