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2" r:id="rId4"/>
    <p:sldId id="259" r:id="rId5"/>
    <p:sldId id="261" r:id="rId6"/>
    <p:sldId id="265" r:id="rId7"/>
    <p:sldId id="266" r:id="rId8"/>
    <p:sldId id="283" r:id="rId9"/>
    <p:sldId id="277" r:id="rId10"/>
    <p:sldId id="286" r:id="rId11"/>
    <p:sldId id="275" r:id="rId12"/>
    <p:sldId id="268" r:id="rId13"/>
    <p:sldId id="270" r:id="rId14"/>
    <p:sldId id="278" r:id="rId15"/>
    <p:sldId id="273" r:id="rId16"/>
    <p:sldId id="274" r:id="rId17"/>
    <p:sldId id="26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37" autoAdjust="0"/>
    <p:restoredTop sz="94660"/>
  </p:normalViewPr>
  <p:slideViewPr>
    <p:cSldViewPr>
      <p:cViewPr>
        <p:scale>
          <a:sx n="100" d="100"/>
          <a:sy n="100" d="100"/>
        </p:scale>
        <p:origin x="-101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F1F2BA-495D-4CE2-AED9-6881E643943C}" type="datetimeFigureOut">
              <a:rPr lang="en-US" smtClean="0"/>
              <a:pPr/>
              <a:t>3/25/2013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393CD1-7627-4029-9E1A-CBAFEDF85B45}" type="slidenum">
              <a:rPr lang="en-US" smtClean="0"/>
              <a:pPr/>
              <a:t>‹#›</a:t>
            </a:fld>
            <a:endParaRPr lang="en-US" dirty="0"/>
          </a:p>
        </p:txBody>
      </p:sp>
    </p:spTree>
    <p:extLst>
      <p:ext uri="{BB962C8B-B14F-4D97-AF65-F5344CB8AC3E}">
        <p14:creationId xmlns:p14="http://schemas.microsoft.com/office/powerpoint/2010/main" val="2222787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31C557-28B8-43C5-B7F5-450FEBCCB4AE}" type="slidenum">
              <a:rPr lang="en-US" smtClean="0"/>
              <a:pPr/>
              <a:t>2</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31C557-28B8-43C5-B7F5-450FEBCCB4AE}" type="slidenum">
              <a:rPr lang="en-US" smtClean="0"/>
              <a:pPr/>
              <a:t>3</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31C557-28B8-43C5-B7F5-450FEBCCB4AE}" type="slidenum">
              <a:rPr lang="en-US" smtClean="0"/>
              <a:pPr/>
              <a:t>4</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B0EC5B-56C3-4655-9739-62F8FEE6953B}" type="slidenum">
              <a:rPr lang="en-US" smtClean="0"/>
              <a:pPr/>
              <a:t>5</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31C557-28B8-43C5-B7F5-450FEBCCB4AE}" type="slidenum">
              <a:rPr lang="en-US" smtClean="0"/>
              <a:pPr/>
              <a:t>6</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393CD1-7627-4029-9E1A-CBAFEDF85B45}" type="slidenum">
              <a:rPr lang="en-US" smtClean="0"/>
              <a:pPr/>
              <a:t>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393CD1-7627-4029-9E1A-CBAFEDF85B45}"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0B5087-9BBC-4BC7-B446-3AA716675E42}" type="datetime1">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0C83F0-5FFC-4072-A44E-48DAB9A5D309}" type="datetime1">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806FB-7F78-4821-B6E6-B6ABA4D393D4}" type="datetime1">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914400" y="3941763"/>
            <a:ext cx="77724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fld id="{7443E453-E621-4339-BF5C-0BBE38DDC589}" type="datetime1">
              <a:rPr lang="en-US" smtClean="0"/>
              <a:t>3/25/2013</a:t>
            </a:fld>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A7A52BCE-6733-46D5-B9A4-22398B4A5A1E}"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fld id="{737F960F-B4B3-4AF9-9968-2063080A7765}" type="datetime1">
              <a:rPr lang="en-US" smtClean="0"/>
              <a:t>3/25/2013</a:t>
            </a:fld>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E30967AF-67CA-4F20-956D-57607EEE1FD9}"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fld id="{30D2B89F-69F5-4FB2-B6D0-EED545764C4A}" type="datetime1">
              <a:rPr lang="en-US" smtClean="0"/>
              <a:t>3/25/2013</a:t>
            </a:fld>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16D3F64A-52BD-4FB8-8A80-A8BF976BF02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8847DE-1DAA-414C-8A0C-2AFA1D9A1D82}" type="datetime1">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CBADE7-192C-4E71-A839-612C2B7CDBEB}" type="datetime1">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F4FDB1-1BD0-43DF-A65B-5750D5E522F3}" type="datetime1">
              <a:rPr lang="en-US" smtClean="0"/>
              <a:t>3/25/2013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D992E9-C2D0-45C8-A017-1718DE578304}" type="datetime1">
              <a:rPr lang="en-US" smtClean="0"/>
              <a:t>3/25/2013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7E2464-19E4-4368-AB8E-41F3AB2DBDDA}" type="datetime1">
              <a:rPr lang="en-US" smtClean="0"/>
              <a:t>3/25/2013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666EC-F76A-44C4-8060-243360EAC0AE}" type="datetime1">
              <a:rPr lang="en-US" smtClean="0"/>
              <a:t>3/25/2013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72E282-43EF-4694-94DA-FF25D1F617F6}" type="datetime1">
              <a:rPr lang="en-US" smtClean="0"/>
              <a:t>3/25/2013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96276-9D58-4ED3-AF9C-798E8F9E2AED}" type="datetime1">
              <a:rPr lang="en-US" smtClean="0"/>
              <a:t>3/25/2013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ADF541-C511-40CF-9A22-7787F1210A8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6E3A9-21E9-4331-994E-CFD2AA3B2741}" type="datetime1">
              <a:rPr lang="en-US" smtClean="0"/>
              <a:t>3/25/2013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ADF541-C511-40CF-9A22-7787F1210A8D}"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3500" y="990600"/>
            <a:ext cx="6477000" cy="2060575"/>
          </a:xfrm>
        </p:spPr>
        <p:txBody>
          <a:bodyPr>
            <a:noAutofit/>
          </a:bodyPr>
          <a:lstStyle/>
          <a:p>
            <a:r>
              <a:rPr lang="en-US" sz="5400" b="1" dirty="0" smtClean="0">
                <a:solidFill>
                  <a:srgbClr val="FFFF00"/>
                </a:solidFill>
                <a:latin typeface="Arial" pitchFamily="34" charset="0"/>
                <a:cs typeface="Arial" pitchFamily="34" charset="0"/>
              </a:rPr>
              <a:t>CIRCULAR SAWS</a:t>
            </a:r>
            <a:endParaRPr lang="en-US" sz="5400" b="1" dirty="0">
              <a:solidFill>
                <a:srgbClr val="FFFF00"/>
              </a:solidFill>
              <a:latin typeface="Arial" pitchFamily="34" charset="0"/>
              <a:cs typeface="Arial" pitchFamily="34" charset="0"/>
            </a:endParaRPr>
          </a:p>
        </p:txBody>
      </p:sp>
      <p:sp>
        <p:nvSpPr>
          <p:cNvPr id="6" name="Rectangle 5"/>
          <p:cNvSpPr/>
          <p:nvPr/>
        </p:nvSpPr>
        <p:spPr>
          <a:xfrm>
            <a:off x="2514600" y="5943600"/>
            <a:ext cx="4114800" cy="215444"/>
          </a:xfrm>
          <a:prstGeom prst="rect">
            <a:avLst/>
          </a:prstGeom>
        </p:spPr>
        <p:txBody>
          <a:bodyPr wrap="square">
            <a:spAutoFit/>
          </a:bodyPr>
          <a:lstStyle/>
          <a:p>
            <a:r>
              <a:rPr lang="en-US" sz="800" dirty="0" smtClean="0">
                <a:effectLst>
                  <a:outerShdw blurRad="38100" dist="38100" dir="2700000" algn="tl">
                    <a:srgbClr val="000000">
                      <a:alpha val="43137"/>
                    </a:srgbClr>
                  </a:outerShdw>
                </a:effectLst>
                <a:latin typeface="Arial" pitchFamily="34" charset="0"/>
                <a:cs typeface="Arial" pitchFamily="34" charset="0"/>
              </a:rPr>
              <a:t>Source: http://www.osha.gov/SLTC/etools/machineguarding/saws/handheld_saws.html</a:t>
            </a:r>
            <a:endParaRPr lang="en-US" sz="800" dirty="0">
              <a:effectLst>
                <a:outerShdw blurRad="38100" dist="38100" dir="2700000" algn="tl">
                  <a:srgbClr val="000000">
                    <a:alpha val="43137"/>
                  </a:srgbClr>
                </a:outerShdw>
              </a:effectLst>
              <a:latin typeface="Arial" pitchFamily="34" charset="0"/>
              <a:cs typeface="Arial" pitchFamily="34" charset="0"/>
            </a:endParaRPr>
          </a:p>
        </p:txBody>
      </p:sp>
      <p:pic>
        <p:nvPicPr>
          <p:cNvPr id="7" name="Picture 6" descr="circ.jpg"/>
          <p:cNvPicPr>
            <a:picLocks noChangeAspect="1"/>
          </p:cNvPicPr>
          <p:nvPr/>
        </p:nvPicPr>
        <p:blipFill>
          <a:blip r:embed="rId2" cstate="print"/>
          <a:stretch>
            <a:fillRect/>
          </a:stretch>
        </p:blipFill>
        <p:spPr>
          <a:xfrm>
            <a:off x="3048000" y="2997200"/>
            <a:ext cx="3048000" cy="2641600"/>
          </a:xfrm>
          <a:prstGeom prst="rect">
            <a:avLst/>
          </a:prstGeom>
        </p:spPr>
      </p:pic>
      <p:sp>
        <p:nvSpPr>
          <p:cNvPr id="3" name="Slide Number Placeholder 2"/>
          <p:cNvSpPr>
            <a:spLocks noGrp="1"/>
          </p:cNvSpPr>
          <p:nvPr>
            <p:ph type="sldNum" sz="quarter" idx="12"/>
          </p:nvPr>
        </p:nvSpPr>
        <p:spPr/>
        <p:txBody>
          <a:bodyPr/>
          <a:lstStyle/>
          <a:p>
            <a:fld id="{DDADF541-C511-40CF-9A22-7787F1210A8D}"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smtClean="0">
                <a:solidFill>
                  <a:srgbClr val="FFFF00"/>
                </a:solidFill>
                <a:latin typeface="Arial" pitchFamily="34" charset="0"/>
                <a:cs typeface="Arial" pitchFamily="34" charset="0"/>
              </a:rPr>
              <a:t>Fatality Example</a:t>
            </a:r>
            <a:endParaRPr lang="en-US" b="1" dirty="0" smtClean="0">
              <a:solidFill>
                <a:srgbClr val="FFFF00"/>
              </a:solidFill>
              <a:latin typeface="Arial" pitchFamily="34" charset="0"/>
              <a:cs typeface="Arial" pitchFamily="34" charset="0"/>
            </a:endParaRPr>
          </a:p>
        </p:txBody>
      </p:sp>
      <p:sp>
        <p:nvSpPr>
          <p:cNvPr id="6" name="Rectangle 5"/>
          <p:cNvSpPr/>
          <p:nvPr/>
        </p:nvSpPr>
        <p:spPr>
          <a:xfrm>
            <a:off x="457200" y="1600200"/>
            <a:ext cx="8229600" cy="2554545"/>
          </a:xfrm>
          <a:prstGeom prst="rect">
            <a:avLst/>
          </a:prstGeom>
        </p:spPr>
        <p:txBody>
          <a:bodyPr wrap="square">
            <a:spAutoFit/>
          </a:bodyPr>
          <a:lstStyle/>
          <a:p>
            <a:r>
              <a:rPr lang="en-US" sz="3200" dirty="0" smtClean="0">
                <a:latin typeface="Arial" pitchFamily="34" charset="0"/>
                <a:cs typeface="Arial" pitchFamily="34" charset="0"/>
              </a:rPr>
              <a:t>A worker was operating a hand-held circular saw with the trigger choked in the ‘on’ position and the blade guard missing.  He lost control of the saw and it struck his leg. He bled to death on the way to the hospital.</a:t>
            </a:r>
            <a:endParaRPr lang="en-US" sz="3200" dirty="0">
              <a:latin typeface="Arial" pitchFamily="34" charset="0"/>
              <a:cs typeface="Arial" pitchFamily="34" charset="0"/>
            </a:endParaRPr>
          </a:p>
        </p:txBody>
      </p:sp>
      <p:sp>
        <p:nvSpPr>
          <p:cNvPr id="4" name="Rectangle 3"/>
          <p:cNvSpPr/>
          <p:nvPr/>
        </p:nvSpPr>
        <p:spPr>
          <a:xfrm>
            <a:off x="5562600" y="6337756"/>
            <a:ext cx="3429000" cy="203133"/>
          </a:xfrm>
          <a:prstGeom prst="rect">
            <a:avLst/>
          </a:prstGeom>
        </p:spPr>
        <p:txBody>
          <a:bodyPr wrap="square">
            <a:spAutoFit/>
          </a:bodyPr>
          <a:lstStyle/>
          <a:p>
            <a:pPr algn="r">
              <a:lnSpc>
                <a:spcPct val="90000"/>
              </a:lnSpc>
              <a:buNone/>
            </a:pPr>
            <a:r>
              <a:rPr lang="en-GB" sz="800" dirty="0" smtClean="0">
                <a:latin typeface="Arial" pitchFamily="34" charset="0"/>
                <a:cs typeface="Arial" pitchFamily="34" charset="0"/>
              </a:rPr>
              <a:t>Source: Extracted from OSHA Accident Investigation Data 1990-2009</a:t>
            </a:r>
            <a:endParaRPr lang="en-US" sz="80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DDADF541-C511-40CF-9A22-7787F1210A8D}"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pPr eaLnBrk="1" hangingPunct="1"/>
            <a:r>
              <a:rPr lang="en-US" b="1" dirty="0" smtClean="0">
                <a:solidFill>
                  <a:srgbClr val="FFFF00"/>
                </a:solidFill>
                <a:latin typeface="Arial" pitchFamily="34" charset="0"/>
                <a:cs typeface="Arial" pitchFamily="34" charset="0"/>
              </a:rPr>
              <a:t>Applicable OSHA Regulations</a:t>
            </a:r>
          </a:p>
        </p:txBody>
      </p:sp>
      <p:sp>
        <p:nvSpPr>
          <p:cNvPr id="8" name="Content Placeholder 7"/>
          <p:cNvSpPr>
            <a:spLocks noGrp="1"/>
          </p:cNvSpPr>
          <p:nvPr>
            <p:ph idx="1"/>
          </p:nvPr>
        </p:nvSpPr>
        <p:spPr/>
        <p:txBody>
          <a:bodyPr>
            <a:normAutofit lnSpcReduction="10000"/>
          </a:bodyPr>
          <a:lstStyle/>
          <a:p>
            <a:r>
              <a:rPr lang="en-US" dirty="0" smtClean="0">
                <a:latin typeface="Arial" pitchFamily="34" charset="0"/>
                <a:cs typeface="Arial" pitchFamily="34" charset="0"/>
              </a:rPr>
              <a:t>§1926.300 (d3)</a:t>
            </a:r>
            <a:endParaRPr lang="en-US" b="1" dirty="0" smtClean="0">
              <a:latin typeface="Arial" pitchFamily="34" charset="0"/>
              <a:cs typeface="Arial" pitchFamily="34" charset="0"/>
            </a:endParaRPr>
          </a:p>
          <a:p>
            <a:pPr lvl="1">
              <a:buFont typeface="Arial" pitchFamily="34" charset="0"/>
              <a:buChar char="•"/>
            </a:pPr>
            <a:r>
              <a:rPr lang="en-US" sz="2400" dirty="0" smtClean="0">
                <a:latin typeface="Arial" pitchFamily="34" charset="0"/>
                <a:cs typeface="Arial" pitchFamily="34" charset="0"/>
              </a:rPr>
              <a:t>Circular saws shall be equipped with a constant pressure switch that will shut off power when pressure is released.</a:t>
            </a:r>
          </a:p>
          <a:p>
            <a:r>
              <a:rPr lang="en-US" dirty="0" smtClean="0">
                <a:latin typeface="Arial" pitchFamily="34" charset="0"/>
                <a:cs typeface="Arial" pitchFamily="34" charset="0"/>
              </a:rPr>
              <a:t>§1926.304 (b) (b)  </a:t>
            </a:r>
          </a:p>
          <a:p>
            <a:pPr lvl="1">
              <a:buFont typeface="Arial" pitchFamily="34" charset="0"/>
              <a:buChar char="•"/>
            </a:pPr>
            <a:r>
              <a:rPr lang="en-US" sz="2400" dirty="0" smtClean="0">
                <a:latin typeface="Arial" pitchFamily="34" charset="0"/>
                <a:cs typeface="Arial" pitchFamily="34" charset="0"/>
              </a:rPr>
              <a:t>Operating speed must be permanently marked on circular saws over 20” in dia.</a:t>
            </a:r>
          </a:p>
          <a:p>
            <a:r>
              <a:rPr lang="en-US" dirty="0" smtClean="0">
                <a:latin typeface="Arial" pitchFamily="34" charset="0"/>
                <a:cs typeface="Arial" pitchFamily="34" charset="0"/>
              </a:rPr>
              <a:t>§ 1926.304 (d) </a:t>
            </a:r>
          </a:p>
          <a:p>
            <a:pPr lvl="1">
              <a:buFont typeface="Arial" pitchFamily="34" charset="0"/>
              <a:buChar char="•"/>
            </a:pPr>
            <a:r>
              <a:rPr lang="en-US" sz="2400" dirty="0" smtClean="0">
                <a:latin typeface="Arial" pitchFamily="34" charset="0"/>
                <a:cs typeface="Arial" pitchFamily="34" charset="0"/>
              </a:rPr>
              <a:t>All portable power-driven circular saws shall be equipped with guards above and below the base plate or shoe.</a:t>
            </a:r>
          </a:p>
          <a:p>
            <a:endParaRPr lang="en-US" dirty="0"/>
          </a:p>
        </p:txBody>
      </p:sp>
      <p:sp>
        <p:nvSpPr>
          <p:cNvPr id="2" name="Slide Number Placeholder 1"/>
          <p:cNvSpPr>
            <a:spLocks noGrp="1"/>
          </p:cNvSpPr>
          <p:nvPr>
            <p:ph type="sldNum" sz="quarter" idx="12"/>
          </p:nvPr>
        </p:nvSpPr>
        <p:spPr/>
        <p:txBody>
          <a:bodyPr/>
          <a:lstStyle/>
          <a:p>
            <a:fld id="{DDADF541-C511-40CF-9A22-7787F1210A8D}"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Autofit/>
          </a:bodyPr>
          <a:lstStyle/>
          <a:p>
            <a:pPr eaLnBrk="1" hangingPunct="1"/>
            <a:r>
              <a:rPr lang="en-US" b="1" dirty="0" smtClean="0">
                <a:solidFill>
                  <a:srgbClr val="FFFF00"/>
                </a:solidFill>
                <a:latin typeface="Arial" pitchFamily="34" charset="0"/>
                <a:cs typeface="Arial" pitchFamily="34" charset="0"/>
              </a:rPr>
              <a:t>PPE</a:t>
            </a:r>
            <a:endParaRPr lang="en-US" sz="2800" b="1" dirty="0" smtClean="0">
              <a:solidFill>
                <a:srgbClr val="FFFF00"/>
              </a:solidFill>
              <a:latin typeface="Arial" pitchFamily="34" charset="0"/>
              <a:cs typeface="Arial" pitchFamily="34" charset="0"/>
            </a:endParaRPr>
          </a:p>
        </p:txBody>
      </p:sp>
      <p:sp>
        <p:nvSpPr>
          <p:cNvPr id="7172" name="Rectangle 3"/>
          <p:cNvSpPr>
            <a:spLocks noGrp="1" noChangeArrowheads="1"/>
          </p:cNvSpPr>
          <p:nvPr>
            <p:ph idx="1"/>
          </p:nvPr>
        </p:nvSpPr>
        <p:spPr/>
        <p:txBody>
          <a:bodyPr>
            <a:noAutofit/>
          </a:bodyPr>
          <a:lstStyle/>
          <a:p>
            <a:pPr eaLnBrk="1" hangingPunct="1">
              <a:lnSpc>
                <a:spcPct val="80000"/>
              </a:lnSpc>
            </a:pPr>
            <a:r>
              <a:rPr lang="en-US" dirty="0" smtClean="0">
                <a:latin typeface="Arial" pitchFamily="34" charset="0"/>
                <a:cs typeface="Arial" pitchFamily="34" charset="0"/>
              </a:rPr>
              <a:t>Safety glasses with side shields</a:t>
            </a:r>
          </a:p>
          <a:p>
            <a:pPr eaLnBrk="1" hangingPunct="1">
              <a:lnSpc>
                <a:spcPct val="80000"/>
              </a:lnSpc>
              <a:buNone/>
            </a:pPr>
            <a:endParaRPr lang="en-US" dirty="0" smtClean="0">
              <a:latin typeface="Arial" pitchFamily="34" charset="0"/>
              <a:cs typeface="Arial" pitchFamily="34" charset="0"/>
            </a:endParaRPr>
          </a:p>
          <a:p>
            <a:pPr eaLnBrk="1" hangingPunct="1">
              <a:lnSpc>
                <a:spcPct val="80000"/>
              </a:lnSpc>
            </a:pPr>
            <a:r>
              <a:rPr lang="en-US" dirty="0" smtClean="0">
                <a:latin typeface="Arial" pitchFamily="34" charset="0"/>
                <a:cs typeface="Arial" pitchFamily="34" charset="0"/>
              </a:rPr>
              <a:t>Face shield</a:t>
            </a:r>
          </a:p>
          <a:p>
            <a:pPr eaLnBrk="1" hangingPunct="1">
              <a:lnSpc>
                <a:spcPct val="80000"/>
              </a:lnSpc>
              <a:buNone/>
            </a:pPr>
            <a:endParaRPr lang="en-US" dirty="0" smtClean="0">
              <a:latin typeface="Arial" pitchFamily="34" charset="0"/>
              <a:cs typeface="Arial" pitchFamily="34" charset="0"/>
            </a:endParaRPr>
          </a:p>
          <a:p>
            <a:pPr eaLnBrk="1" hangingPunct="1">
              <a:lnSpc>
                <a:spcPct val="80000"/>
              </a:lnSpc>
            </a:pPr>
            <a:r>
              <a:rPr lang="en-US" dirty="0" smtClean="0">
                <a:latin typeface="Arial" pitchFamily="34" charset="0"/>
                <a:cs typeface="Arial" pitchFamily="34" charset="0"/>
              </a:rPr>
              <a:t>Respirator or dust mask when </a:t>
            </a:r>
          </a:p>
          <a:p>
            <a:pPr lvl="1">
              <a:lnSpc>
                <a:spcPct val="80000"/>
              </a:lnSpc>
              <a:buNone/>
            </a:pPr>
            <a:r>
              <a:rPr lang="en-US" sz="3200" dirty="0" smtClean="0">
                <a:latin typeface="Arial" pitchFamily="34" charset="0"/>
                <a:cs typeface="Arial" pitchFamily="34" charset="0"/>
              </a:rPr>
              <a:t>exposed to dust </a:t>
            </a:r>
          </a:p>
          <a:p>
            <a:pPr eaLnBrk="1" hangingPunct="1">
              <a:lnSpc>
                <a:spcPct val="80000"/>
              </a:lnSpc>
              <a:buNone/>
            </a:pPr>
            <a:endParaRPr lang="en-US" dirty="0" smtClean="0">
              <a:latin typeface="Arial" pitchFamily="34" charset="0"/>
              <a:cs typeface="Arial" pitchFamily="34" charset="0"/>
            </a:endParaRPr>
          </a:p>
          <a:p>
            <a:pPr eaLnBrk="1" hangingPunct="1">
              <a:lnSpc>
                <a:spcPct val="80000"/>
              </a:lnSpc>
            </a:pPr>
            <a:r>
              <a:rPr lang="en-US" dirty="0" smtClean="0">
                <a:latin typeface="Arial" pitchFamily="34" charset="0"/>
                <a:cs typeface="Arial" pitchFamily="34" charset="0"/>
              </a:rPr>
              <a:t>Earplugs or earmuffs</a:t>
            </a:r>
          </a:p>
        </p:txBody>
      </p:sp>
      <p:pic>
        <p:nvPicPr>
          <p:cNvPr id="11" name="Picture 4" descr="MCj03713860000[1]"/>
          <p:cNvPicPr>
            <a:picLocks noChangeAspect="1" noChangeArrowheads="1"/>
          </p:cNvPicPr>
          <p:nvPr/>
        </p:nvPicPr>
        <p:blipFill>
          <a:blip r:embed="rId2" cstate="print"/>
          <a:srcRect/>
          <a:stretch>
            <a:fillRect/>
          </a:stretch>
        </p:blipFill>
        <p:spPr bwMode="auto">
          <a:xfrm>
            <a:off x="6781800" y="1981200"/>
            <a:ext cx="1819275" cy="1036638"/>
          </a:xfrm>
          <a:prstGeom prst="rect">
            <a:avLst/>
          </a:prstGeom>
          <a:noFill/>
          <a:ln w="9525">
            <a:noFill/>
            <a:miter lim="800000"/>
            <a:headEnd/>
            <a:tailEnd/>
          </a:ln>
        </p:spPr>
      </p:pic>
      <p:pic>
        <p:nvPicPr>
          <p:cNvPr id="13" name="Picture 7" descr="MCj03976740000[1]"/>
          <p:cNvPicPr>
            <a:picLocks noChangeAspect="1" noChangeArrowheads="1"/>
          </p:cNvPicPr>
          <p:nvPr/>
        </p:nvPicPr>
        <p:blipFill>
          <a:blip r:embed="rId3" cstate="print"/>
          <a:srcRect/>
          <a:stretch>
            <a:fillRect/>
          </a:stretch>
        </p:blipFill>
        <p:spPr bwMode="auto">
          <a:xfrm>
            <a:off x="7010400" y="4495800"/>
            <a:ext cx="1489075" cy="1524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DDADF541-C511-40CF-9A22-7787F1210A8D}"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610600" cy="1143000"/>
          </a:xfrm>
        </p:spPr>
        <p:txBody>
          <a:bodyPr>
            <a:noAutofit/>
          </a:bodyPr>
          <a:lstStyle/>
          <a:p>
            <a:pPr eaLnBrk="1" hangingPunct="1"/>
            <a:r>
              <a:rPr lang="en-US" b="1" dirty="0" smtClean="0">
                <a:solidFill>
                  <a:srgbClr val="FFFF00"/>
                </a:solidFill>
                <a:latin typeface="Arial" pitchFamily="34" charset="0"/>
                <a:cs typeface="Arial" pitchFamily="34" charset="0"/>
              </a:rPr>
              <a:t>When using a circular saw, DO:</a:t>
            </a:r>
          </a:p>
        </p:txBody>
      </p:sp>
      <p:sp>
        <p:nvSpPr>
          <p:cNvPr id="5" name="Content Placeholder 4"/>
          <p:cNvSpPr>
            <a:spLocks noGrp="1"/>
          </p:cNvSpPr>
          <p:nvPr>
            <p:ph idx="1"/>
          </p:nvPr>
        </p:nvSpPr>
        <p:spPr/>
        <p:txBody>
          <a:bodyPr>
            <a:normAutofit/>
          </a:bodyPr>
          <a:lstStyle/>
          <a:p>
            <a:pPr>
              <a:lnSpc>
                <a:spcPct val="80000"/>
              </a:lnSpc>
            </a:pPr>
            <a:r>
              <a:rPr lang="en-US" sz="2400" dirty="0" smtClean="0">
                <a:latin typeface="Arial" pitchFamily="34" charset="0"/>
                <a:cs typeface="Arial" pitchFamily="34" charset="0"/>
              </a:rPr>
              <a:t>Check the retracting lower blade guard to make certain it works freely</a:t>
            </a:r>
          </a:p>
          <a:p>
            <a:pPr>
              <a:lnSpc>
                <a:spcPct val="80000"/>
              </a:lnSpc>
            </a:pPr>
            <a:r>
              <a:rPr lang="en-US" sz="2400" dirty="0" smtClean="0">
                <a:latin typeface="Arial" pitchFamily="34" charset="0"/>
                <a:cs typeface="Arial" pitchFamily="34" charset="0"/>
              </a:rPr>
              <a:t>Ensure that the blade is sharp enough for the material</a:t>
            </a:r>
          </a:p>
          <a:p>
            <a:pPr>
              <a:lnSpc>
                <a:spcPct val="90000"/>
              </a:lnSpc>
            </a:pPr>
            <a:r>
              <a:rPr lang="en-US" sz="2400" dirty="0" smtClean="0">
                <a:latin typeface="Arial" pitchFamily="34" charset="0"/>
                <a:cs typeface="Arial" pitchFamily="34" charset="0"/>
              </a:rPr>
              <a:t>Check the saw for proper blade rotation</a:t>
            </a:r>
          </a:p>
          <a:p>
            <a:pPr>
              <a:lnSpc>
                <a:spcPct val="90000"/>
              </a:lnSpc>
            </a:pPr>
            <a:r>
              <a:rPr lang="en-US" sz="2400" dirty="0" smtClean="0">
                <a:latin typeface="Arial" pitchFamily="34" charset="0"/>
                <a:cs typeface="Arial" pitchFamily="34" charset="0"/>
              </a:rPr>
              <a:t>Set the depth of the blade while the saw is unplugged so that the lowest tooth does not extend more than about 1/8” (0.3 cm) beneath the wood</a:t>
            </a:r>
          </a:p>
          <a:p>
            <a:pPr>
              <a:lnSpc>
                <a:spcPct val="90000"/>
              </a:lnSpc>
            </a:pPr>
            <a:r>
              <a:rPr lang="en-US" sz="2400" dirty="0" smtClean="0">
                <a:latin typeface="Arial" pitchFamily="34" charset="0"/>
                <a:cs typeface="Arial" pitchFamily="34" charset="0"/>
              </a:rPr>
              <a:t>Keep all cords clear of cutting area</a:t>
            </a:r>
          </a:p>
          <a:p>
            <a:endParaRPr lang="en-US" sz="2400" dirty="0"/>
          </a:p>
        </p:txBody>
      </p:sp>
      <p:sp>
        <p:nvSpPr>
          <p:cNvPr id="2" name="Slide Number Placeholder 1"/>
          <p:cNvSpPr>
            <a:spLocks noGrp="1"/>
          </p:cNvSpPr>
          <p:nvPr>
            <p:ph type="sldNum" sz="quarter" idx="12"/>
          </p:nvPr>
        </p:nvSpPr>
        <p:spPr/>
        <p:txBody>
          <a:bodyPr/>
          <a:lstStyle/>
          <a:p>
            <a:fld id="{DDADF541-C511-40CF-9A22-7787F1210A8D}"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b="1" dirty="0" smtClean="0">
                <a:solidFill>
                  <a:srgbClr val="FFFF00"/>
                </a:solidFill>
                <a:latin typeface="Arial" pitchFamily="34" charset="0"/>
                <a:cs typeface="Arial" pitchFamily="34" charset="0"/>
              </a:rPr>
              <a:t>DO:</a:t>
            </a:r>
          </a:p>
        </p:txBody>
      </p:sp>
      <p:sp>
        <p:nvSpPr>
          <p:cNvPr id="4" name="Content Placeholder 3"/>
          <p:cNvSpPr>
            <a:spLocks noGrp="1"/>
          </p:cNvSpPr>
          <p:nvPr>
            <p:ph idx="1"/>
          </p:nvPr>
        </p:nvSpPr>
        <p:spPr/>
        <p:txBody>
          <a:bodyPr>
            <a:normAutofit/>
          </a:bodyPr>
          <a:lstStyle/>
          <a:p>
            <a:pPr>
              <a:lnSpc>
                <a:spcPct val="90000"/>
              </a:lnSpc>
            </a:pPr>
            <a:r>
              <a:rPr lang="en-US" sz="2400" dirty="0" smtClean="0">
                <a:latin typeface="Arial" pitchFamily="34" charset="0"/>
                <a:cs typeface="Arial" pitchFamily="34" charset="0"/>
              </a:rPr>
              <a:t>Use two hands to operate saws - one on a trigger switch and the other on a front knob handle </a:t>
            </a:r>
          </a:p>
          <a:p>
            <a:pPr>
              <a:lnSpc>
                <a:spcPct val="90000"/>
              </a:lnSpc>
            </a:pPr>
            <a:r>
              <a:rPr lang="en-US" sz="2400" dirty="0" smtClean="0">
                <a:latin typeface="Arial" pitchFamily="34" charset="0"/>
                <a:cs typeface="Arial" pitchFamily="34" charset="0"/>
              </a:rPr>
              <a:t>Keep motor free from accumulation of dust and chips</a:t>
            </a:r>
          </a:p>
          <a:p>
            <a:pPr>
              <a:lnSpc>
                <a:spcPct val="90000"/>
              </a:lnSpc>
            </a:pPr>
            <a:r>
              <a:rPr lang="en-US" sz="2400" dirty="0" smtClean="0">
                <a:latin typeface="Arial" pitchFamily="34" charset="0"/>
                <a:cs typeface="Arial" pitchFamily="34" charset="0"/>
              </a:rPr>
              <a:t>Select the correct blade for stock being cut and allow it to cut steadily; do not force it</a:t>
            </a:r>
          </a:p>
          <a:p>
            <a:pPr>
              <a:lnSpc>
                <a:spcPct val="90000"/>
              </a:lnSpc>
            </a:pPr>
            <a:r>
              <a:rPr lang="en-US" sz="2400" dirty="0" smtClean="0">
                <a:latin typeface="Arial" pitchFamily="34" charset="0"/>
                <a:cs typeface="Arial" pitchFamily="34" charset="0"/>
              </a:rPr>
              <a:t>Secure stock being cut to avoid movement</a:t>
            </a:r>
          </a:p>
          <a:p>
            <a:pPr>
              <a:lnSpc>
                <a:spcPct val="90000"/>
              </a:lnSpc>
            </a:pPr>
            <a:r>
              <a:rPr lang="en-US" sz="2400" dirty="0" smtClean="0">
                <a:latin typeface="Arial" pitchFamily="34" charset="0"/>
                <a:cs typeface="Arial" pitchFamily="34" charset="0"/>
              </a:rPr>
              <a:t>Keep eyes on the saw while in use</a:t>
            </a:r>
          </a:p>
          <a:p>
            <a:pPr>
              <a:lnSpc>
                <a:spcPct val="90000"/>
              </a:lnSpc>
            </a:pPr>
            <a:r>
              <a:rPr lang="en-US" sz="2400" dirty="0" smtClean="0">
                <a:latin typeface="Arial" pitchFamily="34" charset="0"/>
                <a:cs typeface="Arial" pitchFamily="34" charset="0"/>
              </a:rPr>
              <a:t>Support material lengthwise when ripping slender material</a:t>
            </a:r>
          </a:p>
        </p:txBody>
      </p:sp>
      <p:sp>
        <p:nvSpPr>
          <p:cNvPr id="2" name="Slide Number Placeholder 1"/>
          <p:cNvSpPr>
            <a:spLocks noGrp="1"/>
          </p:cNvSpPr>
          <p:nvPr>
            <p:ph type="sldNum" sz="quarter" idx="12"/>
          </p:nvPr>
        </p:nvSpPr>
        <p:spPr/>
        <p:txBody>
          <a:bodyPr/>
          <a:lstStyle/>
          <a:p>
            <a:fld id="{DDADF541-C511-40CF-9A22-7787F1210A8D}"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Autofit/>
          </a:bodyPr>
          <a:lstStyle/>
          <a:p>
            <a:pPr eaLnBrk="1" hangingPunct="1"/>
            <a:r>
              <a:rPr lang="en-US" b="1" dirty="0" smtClean="0">
                <a:solidFill>
                  <a:srgbClr val="FFFF00"/>
                </a:solidFill>
                <a:latin typeface="Arial" pitchFamily="34" charset="0"/>
                <a:cs typeface="Arial" pitchFamily="34" charset="0"/>
              </a:rPr>
              <a:t>DO NOT:</a:t>
            </a:r>
          </a:p>
        </p:txBody>
      </p:sp>
      <p:sp>
        <p:nvSpPr>
          <p:cNvPr id="4" name="Content Placeholder 3"/>
          <p:cNvSpPr>
            <a:spLocks noGrp="1"/>
          </p:cNvSpPr>
          <p:nvPr>
            <p:ph idx="1"/>
          </p:nvPr>
        </p:nvSpPr>
        <p:spPr/>
        <p:txBody>
          <a:bodyPr>
            <a:normAutofit/>
          </a:bodyPr>
          <a:lstStyle/>
          <a:p>
            <a:pPr>
              <a:lnSpc>
                <a:spcPct val="80000"/>
              </a:lnSpc>
            </a:pPr>
            <a:r>
              <a:rPr lang="en-US" sz="2400" dirty="0" smtClean="0">
                <a:latin typeface="Arial" pitchFamily="34" charset="0"/>
                <a:cs typeface="Arial" pitchFamily="34" charset="0"/>
              </a:rPr>
              <a:t>Place hand under the shoe or guard of the saw </a:t>
            </a:r>
          </a:p>
          <a:p>
            <a:pPr>
              <a:lnSpc>
                <a:spcPct val="80000"/>
              </a:lnSpc>
            </a:pPr>
            <a:r>
              <a:rPr lang="en-US" sz="2400" dirty="0" smtClean="0">
                <a:latin typeface="Arial" pitchFamily="34" charset="0"/>
                <a:cs typeface="Arial" pitchFamily="34" charset="0"/>
              </a:rPr>
              <a:t>Hold or force the retracting lower guard in the open position</a:t>
            </a:r>
          </a:p>
          <a:p>
            <a:pPr>
              <a:lnSpc>
                <a:spcPct val="80000"/>
              </a:lnSpc>
            </a:pPr>
            <a:r>
              <a:rPr lang="en-US" sz="2400" dirty="0" smtClean="0">
                <a:latin typeface="Arial" pitchFamily="34" charset="0"/>
                <a:cs typeface="Arial" pitchFamily="34" charset="0"/>
              </a:rPr>
              <a:t>Over-tighten the blade-locking nut</a:t>
            </a:r>
          </a:p>
          <a:p>
            <a:pPr>
              <a:lnSpc>
                <a:spcPct val="80000"/>
              </a:lnSpc>
            </a:pPr>
            <a:r>
              <a:rPr lang="en-US" sz="2400" dirty="0" smtClean="0">
                <a:latin typeface="Arial" pitchFamily="34" charset="0"/>
                <a:cs typeface="Arial" pitchFamily="34" charset="0"/>
              </a:rPr>
              <a:t>Twist the saw to change, cut, or check alignment</a:t>
            </a:r>
          </a:p>
          <a:p>
            <a:pPr>
              <a:lnSpc>
                <a:spcPct val="80000"/>
              </a:lnSpc>
            </a:pPr>
            <a:r>
              <a:rPr lang="en-US" sz="2400" dirty="0" smtClean="0">
                <a:latin typeface="Arial" pitchFamily="34" charset="0"/>
                <a:cs typeface="Arial" pitchFamily="34" charset="0"/>
              </a:rPr>
              <a:t>Use a saw that vibrates or appears unsafe in any way</a:t>
            </a:r>
          </a:p>
          <a:p>
            <a:pPr>
              <a:lnSpc>
                <a:spcPct val="80000"/>
              </a:lnSpc>
            </a:pPr>
            <a:r>
              <a:rPr lang="en-US" sz="2400" dirty="0" smtClean="0">
                <a:latin typeface="Arial" pitchFamily="34" charset="0"/>
                <a:cs typeface="Arial" pitchFamily="34" charset="0"/>
              </a:rPr>
              <a:t>Force the saw during cutting</a:t>
            </a:r>
          </a:p>
          <a:p>
            <a:endParaRPr lang="en-US" sz="2400" dirty="0"/>
          </a:p>
        </p:txBody>
      </p:sp>
      <p:sp>
        <p:nvSpPr>
          <p:cNvPr id="2" name="Slide Number Placeholder 1"/>
          <p:cNvSpPr>
            <a:spLocks noGrp="1"/>
          </p:cNvSpPr>
          <p:nvPr>
            <p:ph type="sldNum" sz="quarter" idx="12"/>
          </p:nvPr>
        </p:nvSpPr>
        <p:spPr/>
        <p:txBody>
          <a:bodyPr/>
          <a:lstStyle/>
          <a:p>
            <a:fld id="{DDADF541-C511-40CF-9A22-7787F1210A8D}"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b="1" dirty="0" smtClean="0">
                <a:solidFill>
                  <a:srgbClr val="FFFF00"/>
                </a:solidFill>
                <a:latin typeface="Arial" pitchFamily="34" charset="0"/>
                <a:cs typeface="Arial" pitchFamily="34" charset="0"/>
              </a:rPr>
              <a:t>DO NOT:</a:t>
            </a:r>
          </a:p>
        </p:txBody>
      </p:sp>
      <p:sp>
        <p:nvSpPr>
          <p:cNvPr id="12291" name="Rectangle 3"/>
          <p:cNvSpPr>
            <a:spLocks noGrp="1" noChangeArrowheads="1"/>
          </p:cNvSpPr>
          <p:nvPr>
            <p:ph idx="1"/>
          </p:nvPr>
        </p:nvSpPr>
        <p:spPr/>
        <p:txBody>
          <a:bodyPr>
            <a:normAutofit/>
          </a:bodyPr>
          <a:lstStyle/>
          <a:p>
            <a:pPr eaLnBrk="1" hangingPunct="1"/>
            <a:r>
              <a:rPr lang="en-US" sz="2400" dirty="0" smtClean="0">
                <a:latin typeface="Arial" pitchFamily="34" charset="0"/>
                <a:cs typeface="Arial" pitchFamily="34" charset="0"/>
              </a:rPr>
              <a:t>Cut materials without first checking for obstructions or other objects such as nails and screws </a:t>
            </a:r>
          </a:p>
          <a:p>
            <a:pPr eaLnBrk="1" hangingPunct="1"/>
            <a:r>
              <a:rPr lang="en-US" sz="2400" dirty="0" smtClean="0">
                <a:latin typeface="Arial" pitchFamily="34" charset="0"/>
                <a:cs typeface="Arial" pitchFamily="34" charset="0"/>
              </a:rPr>
              <a:t>Carry the saw with a finger on the trigger switch</a:t>
            </a:r>
          </a:p>
          <a:p>
            <a:pPr eaLnBrk="1" hangingPunct="1"/>
            <a:r>
              <a:rPr lang="en-US" sz="2400" dirty="0" smtClean="0">
                <a:latin typeface="Arial" pitchFamily="34" charset="0"/>
                <a:cs typeface="Arial" pitchFamily="34" charset="0"/>
              </a:rPr>
              <a:t>Overreach - keep proper footing and balance</a:t>
            </a:r>
          </a:p>
          <a:p>
            <a:pPr eaLnBrk="1" hangingPunct="1"/>
            <a:r>
              <a:rPr lang="en-US" sz="2400" dirty="0" smtClean="0">
                <a:latin typeface="Arial" pitchFamily="34" charset="0"/>
                <a:cs typeface="Arial" pitchFamily="34" charset="0"/>
              </a:rPr>
              <a:t>Rip stock without using a wedge or guide clamped or nailed to the stock</a:t>
            </a:r>
          </a:p>
          <a:p>
            <a:pPr eaLnBrk="1" hangingPunct="1"/>
            <a:r>
              <a:rPr lang="en-US" sz="2400" dirty="0" smtClean="0">
                <a:latin typeface="Arial" pitchFamily="34" charset="0"/>
                <a:cs typeface="Arial" pitchFamily="34" charset="0"/>
              </a:rPr>
              <a:t>Remove guard or prop open</a:t>
            </a:r>
          </a:p>
          <a:p>
            <a:pPr eaLnBrk="1" hangingPunct="1"/>
            <a:endParaRPr lang="en-US" sz="240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DDADF541-C511-40CF-9A22-7787F1210A8D}"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TextBox 5"/>
          <p:cNvSpPr txBox="1">
            <a:spLocks noChangeArrowheads="1"/>
          </p:cNvSpPr>
          <p:nvPr/>
        </p:nvSpPr>
        <p:spPr bwMode="auto">
          <a:xfrm>
            <a:off x="2400300" y="2136339"/>
            <a:ext cx="4343400" cy="2585323"/>
          </a:xfrm>
          <a:prstGeom prst="rect">
            <a:avLst/>
          </a:prstGeom>
          <a:noFill/>
          <a:ln w="9525">
            <a:noFill/>
            <a:miter lim="800000"/>
            <a:headEnd/>
            <a:tailEnd/>
          </a:ln>
        </p:spPr>
        <p:txBody>
          <a:bodyPr>
            <a:spAutoFit/>
          </a:bodyPr>
          <a:lstStyle/>
          <a:p>
            <a:pPr algn="ctr"/>
            <a:r>
              <a:rPr lang="en-US" sz="5400" b="1" dirty="0">
                <a:solidFill>
                  <a:srgbClr val="FFFF00"/>
                </a:solidFill>
                <a:latin typeface="Arial" pitchFamily="34" charset="0"/>
                <a:cs typeface="Arial" pitchFamily="34" charset="0"/>
              </a:rPr>
              <a:t>Think Safety</a:t>
            </a:r>
          </a:p>
          <a:p>
            <a:pPr algn="ctr"/>
            <a:endParaRPr lang="en-US" sz="5400" b="1" dirty="0">
              <a:solidFill>
                <a:srgbClr val="FFFF00"/>
              </a:solidFill>
              <a:latin typeface="Arial" pitchFamily="34" charset="0"/>
              <a:cs typeface="Arial" pitchFamily="34" charset="0"/>
            </a:endParaRPr>
          </a:p>
          <a:p>
            <a:pPr algn="ctr"/>
            <a:r>
              <a:rPr lang="en-US" sz="5400" b="1" dirty="0">
                <a:solidFill>
                  <a:srgbClr val="FFFF00"/>
                </a:solidFill>
                <a:latin typeface="Arial" pitchFamily="34" charset="0"/>
                <a:cs typeface="Arial" pitchFamily="34" charset="0"/>
              </a:rPr>
              <a:t>Work Safely</a:t>
            </a:r>
          </a:p>
        </p:txBody>
      </p:sp>
      <p:sp>
        <p:nvSpPr>
          <p:cNvPr id="2" name="Slide Number Placeholder 1"/>
          <p:cNvSpPr>
            <a:spLocks noGrp="1"/>
          </p:cNvSpPr>
          <p:nvPr>
            <p:ph type="sldNum" sz="quarter" idx="12"/>
          </p:nvPr>
        </p:nvSpPr>
        <p:spPr/>
        <p:txBody>
          <a:bodyPr/>
          <a:lstStyle/>
          <a:p>
            <a:fld id="{DDADF541-C511-40CF-9A22-7787F1210A8D}" type="slidenum">
              <a:rPr lang="en-US" smtClean="0"/>
              <a:pPr/>
              <a:t>17</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solidFill>
                  <a:srgbClr val="FFFF00"/>
                </a:solidFill>
                <a:latin typeface="Arial" pitchFamily="34" charset="0"/>
                <a:cs typeface="Arial" pitchFamily="34" charset="0"/>
              </a:rPr>
              <a:t>What is a Circular Saw?</a:t>
            </a:r>
          </a:p>
        </p:txBody>
      </p:sp>
      <p:sp>
        <p:nvSpPr>
          <p:cNvPr id="4" name="TextBox 3"/>
          <p:cNvSpPr txBox="1"/>
          <p:nvPr/>
        </p:nvSpPr>
        <p:spPr>
          <a:xfrm>
            <a:off x="457200" y="1600201"/>
            <a:ext cx="8229600" cy="6001643"/>
          </a:xfrm>
          <a:prstGeom prst="rect">
            <a:avLst/>
          </a:prstGeom>
          <a:noFill/>
        </p:spPr>
        <p:txBody>
          <a:bodyPr wrap="square">
            <a:spAutoFit/>
          </a:bodyPr>
          <a:lstStyle/>
          <a:p>
            <a:pPr>
              <a:defRPr/>
            </a:pPr>
            <a:r>
              <a:rPr lang="en-US" sz="3200" dirty="0">
                <a:latin typeface="Arial" pitchFamily="34" charset="0"/>
                <a:cs typeface="Arial" pitchFamily="34" charset="0"/>
              </a:rPr>
              <a:t>A circular saw is </a:t>
            </a:r>
            <a:r>
              <a:rPr lang="en-US" sz="3200" dirty="0" smtClean="0">
                <a:latin typeface="Arial" pitchFamily="34" charset="0"/>
                <a:cs typeface="Arial" pitchFamily="34" charset="0"/>
              </a:rPr>
              <a:t>a motor-powered cutting </a:t>
            </a:r>
            <a:r>
              <a:rPr lang="en-US" sz="3200" dirty="0">
                <a:latin typeface="Arial" pitchFamily="34" charset="0"/>
                <a:cs typeface="Arial" pitchFamily="34" charset="0"/>
              </a:rPr>
              <a:t>tool which utilizes a circular </a:t>
            </a:r>
            <a:r>
              <a:rPr lang="en-US" sz="3200" dirty="0" smtClean="0">
                <a:latin typeface="Arial" pitchFamily="34" charset="0"/>
                <a:cs typeface="Arial" pitchFamily="34" charset="0"/>
              </a:rPr>
              <a:t>spinning </a:t>
            </a:r>
            <a:r>
              <a:rPr lang="en-US" sz="3200" dirty="0">
                <a:latin typeface="Arial" pitchFamily="34" charset="0"/>
                <a:cs typeface="Arial" pitchFamily="34" charset="0"/>
              </a:rPr>
              <a:t>cutting </a:t>
            </a:r>
            <a:r>
              <a:rPr lang="en-US" sz="3200" dirty="0" smtClean="0">
                <a:latin typeface="Arial" pitchFamily="34" charset="0"/>
                <a:cs typeface="Arial" pitchFamily="34" charset="0"/>
              </a:rPr>
              <a:t>blade, typically with a toothed edge</a:t>
            </a:r>
          </a:p>
          <a:p>
            <a:pPr>
              <a:defRPr/>
            </a:pPr>
            <a:endParaRPr lang="en-US" sz="3200" dirty="0" smtClean="0">
              <a:latin typeface="Arial" pitchFamily="34" charset="0"/>
              <a:cs typeface="Arial" pitchFamily="34" charset="0"/>
            </a:endParaRPr>
          </a:p>
          <a:p>
            <a:pPr lvl="1">
              <a:buFont typeface="Arial" pitchFamily="34" charset="0"/>
              <a:buChar char="•"/>
              <a:defRPr/>
            </a:pPr>
            <a:r>
              <a:rPr lang="en-US" sz="3200" dirty="0" smtClean="0">
                <a:latin typeface="Arial" pitchFamily="34" charset="0"/>
                <a:cs typeface="Arial" pitchFamily="34" charset="0"/>
              </a:rPr>
              <a:t>	Electric</a:t>
            </a:r>
          </a:p>
          <a:p>
            <a:pPr lvl="1">
              <a:buFont typeface="Arial" pitchFamily="34" charset="0"/>
              <a:buChar char="•"/>
              <a:defRPr/>
            </a:pPr>
            <a:r>
              <a:rPr lang="en-US" sz="3200" dirty="0" smtClean="0">
                <a:latin typeface="Arial" pitchFamily="34" charset="0"/>
                <a:cs typeface="Arial" pitchFamily="34" charset="0"/>
              </a:rPr>
              <a:t>	Battery </a:t>
            </a:r>
          </a:p>
          <a:p>
            <a:pPr lvl="1">
              <a:buFont typeface="Arial" pitchFamily="34" charset="0"/>
              <a:buChar char="•"/>
              <a:defRPr/>
            </a:pPr>
            <a:r>
              <a:rPr lang="en-US" sz="3200" dirty="0" smtClean="0">
                <a:latin typeface="Arial" pitchFamily="34" charset="0"/>
                <a:cs typeface="Arial" pitchFamily="34" charset="0"/>
              </a:rPr>
              <a:t>	Gas (not common)</a:t>
            </a:r>
            <a:endParaRPr lang="en-US" sz="3200" dirty="0">
              <a:latin typeface="Arial" pitchFamily="34" charset="0"/>
              <a:cs typeface="Arial" pitchFamily="34" charset="0"/>
            </a:endParaRPr>
          </a:p>
          <a:p>
            <a:pPr>
              <a:defRPr/>
            </a:pPr>
            <a:endParaRPr lang="en-US" sz="3200" dirty="0">
              <a:latin typeface="Arial" pitchFamily="34" charset="0"/>
              <a:cs typeface="Arial" pitchFamily="34" charset="0"/>
            </a:endParaRPr>
          </a:p>
          <a:p>
            <a:pPr>
              <a:defRPr/>
            </a:pPr>
            <a:endParaRPr lang="en-US" sz="3200" dirty="0">
              <a:latin typeface="Arial" pitchFamily="34" charset="0"/>
              <a:cs typeface="Arial" pitchFamily="34" charset="0"/>
            </a:endParaRPr>
          </a:p>
          <a:p>
            <a:pPr>
              <a:defRPr/>
            </a:pPr>
            <a:endParaRPr lang="en-US" sz="3200" dirty="0">
              <a:latin typeface="Arial" pitchFamily="34" charset="0"/>
              <a:cs typeface="Arial" pitchFamily="34" charset="0"/>
            </a:endParaRPr>
          </a:p>
          <a:p>
            <a:pPr marL="457200" indent="-457200">
              <a:buFont typeface="Wingdings" pitchFamily="2" charset="2"/>
              <a:buChar char="Ø"/>
              <a:defRPr/>
            </a:pPr>
            <a:endParaRPr lang="en-US" sz="3200" dirty="0">
              <a:latin typeface="Arial" pitchFamily="34" charset="0"/>
              <a:cs typeface="Arial" pitchFamily="34" charset="0"/>
            </a:endParaRPr>
          </a:p>
          <a:p>
            <a:pPr marL="457200" indent="-457200">
              <a:buFont typeface="Wingdings" pitchFamily="2" charset="2"/>
              <a:buChar char="Ø"/>
              <a:defRPr/>
            </a:pPr>
            <a:endParaRPr lang="en-US" sz="3200" dirty="0">
              <a:latin typeface="Arial" pitchFamily="34" charset="0"/>
              <a:cs typeface="Arial" pitchFamily="34" charset="0"/>
            </a:endParaRPr>
          </a:p>
        </p:txBody>
      </p:sp>
      <p:pic>
        <p:nvPicPr>
          <p:cNvPr id="5" name="Picture 4" descr="MCIN00612_0000[1]"/>
          <p:cNvPicPr>
            <a:picLocks noChangeAspect="1" noChangeArrowheads="1"/>
          </p:cNvPicPr>
          <p:nvPr/>
        </p:nvPicPr>
        <p:blipFill>
          <a:blip r:embed="rId3" cstate="print"/>
          <a:srcRect/>
          <a:stretch>
            <a:fillRect/>
          </a:stretch>
        </p:blipFill>
        <p:spPr bwMode="auto">
          <a:xfrm>
            <a:off x="4876800" y="3200400"/>
            <a:ext cx="3459163" cy="3100388"/>
          </a:xfrm>
          <a:prstGeom prst="rect">
            <a:avLst/>
          </a:prstGeom>
          <a:noFill/>
          <a:ln w="9525">
            <a:noFill/>
            <a:miter lim="800000"/>
            <a:headEnd/>
            <a:tailEnd/>
          </a:ln>
        </p:spPr>
      </p:pic>
      <p:sp>
        <p:nvSpPr>
          <p:cNvPr id="7" name="Rectangle 6"/>
          <p:cNvSpPr/>
          <p:nvPr/>
        </p:nvSpPr>
        <p:spPr>
          <a:xfrm>
            <a:off x="4419600" y="6324600"/>
            <a:ext cx="4572000" cy="215444"/>
          </a:xfrm>
          <a:prstGeom prst="rect">
            <a:avLst/>
          </a:prstGeom>
        </p:spPr>
        <p:txBody>
          <a:bodyPr>
            <a:spAutoFit/>
          </a:bodyPr>
          <a:lstStyle/>
          <a:p>
            <a:pPr algn="r"/>
            <a:r>
              <a:rPr lang="en-US" sz="800" dirty="0" smtClean="0">
                <a:effectLst>
                  <a:outerShdw blurRad="38100" dist="38100" dir="2700000" algn="tl">
                    <a:srgbClr val="000000">
                      <a:alpha val="43137"/>
                    </a:srgbClr>
                  </a:outerShdw>
                </a:effectLst>
                <a:latin typeface="Arial" pitchFamily="34" charset="0"/>
                <a:cs typeface="Arial" pitchFamily="34" charset="0"/>
              </a:rPr>
              <a:t>Source: http://www.osha.gov/SLTC/etools/machineguarding/saws/handheld_saws.html</a:t>
            </a:r>
            <a:endParaRPr lang="en-US" sz="800" dirty="0">
              <a:effectLst>
                <a:outerShdw blurRad="38100" dist="38100" dir="2700000" algn="tl">
                  <a:srgbClr val="000000">
                    <a:alpha val="43137"/>
                  </a:srgbClr>
                </a:outerShdw>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DDADF541-C511-40CF-9A22-7787F1210A8D}"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solidFill>
                  <a:srgbClr val="FFFF00"/>
                </a:solidFill>
                <a:latin typeface="Arial" pitchFamily="34" charset="0"/>
                <a:cs typeface="Arial" pitchFamily="34" charset="0"/>
              </a:rPr>
              <a:t>Parts of a Circular Saw</a:t>
            </a:r>
          </a:p>
        </p:txBody>
      </p:sp>
      <p:grpSp>
        <p:nvGrpSpPr>
          <p:cNvPr id="9" name="Group 8"/>
          <p:cNvGrpSpPr/>
          <p:nvPr/>
        </p:nvGrpSpPr>
        <p:grpSpPr>
          <a:xfrm>
            <a:off x="1852613" y="1363633"/>
            <a:ext cx="5438775" cy="5494367"/>
            <a:chOff x="1752600" y="1363633"/>
            <a:chExt cx="5438775" cy="5494367"/>
          </a:xfrm>
        </p:grpSpPr>
        <p:pic>
          <p:nvPicPr>
            <p:cNvPr id="26626" name="Picture 2" descr="http://www.tpub.com/content/construction/14043/img/14043_55_1.jpg"/>
            <p:cNvPicPr>
              <a:picLocks noChangeAspect="1" noChangeArrowheads="1"/>
            </p:cNvPicPr>
            <p:nvPr/>
          </p:nvPicPr>
          <p:blipFill>
            <a:blip r:embed="rId3" cstate="print"/>
            <a:srcRect/>
            <a:stretch>
              <a:fillRect/>
            </a:stretch>
          </p:blipFill>
          <p:spPr bwMode="auto">
            <a:xfrm>
              <a:off x="1752600" y="1363633"/>
              <a:ext cx="5438775" cy="5494367"/>
            </a:xfrm>
            <a:prstGeom prst="rect">
              <a:avLst/>
            </a:prstGeom>
            <a:noFill/>
          </p:spPr>
        </p:pic>
        <p:sp>
          <p:nvSpPr>
            <p:cNvPr id="7" name="Rectangle 6"/>
            <p:cNvSpPr/>
            <p:nvPr/>
          </p:nvSpPr>
          <p:spPr>
            <a:xfrm>
              <a:off x="4114800" y="3505200"/>
              <a:ext cx="76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6629400"/>
              <a:ext cx="1219200"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819400" y="6642556"/>
              <a:ext cx="3886200" cy="215444"/>
            </a:xfrm>
            <a:prstGeom prst="rect">
              <a:avLst/>
            </a:prstGeom>
          </p:spPr>
          <p:txBody>
            <a:bodyPr wrap="square">
              <a:spAutoFit/>
            </a:bodyPr>
            <a:lstStyle/>
            <a:p>
              <a:r>
                <a:rPr lang="en-US" sz="8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Source: http://www.tpub.com/content/construction/14043/css/14043_55.htm</a:t>
              </a:r>
              <a:endParaRPr lang="en-US" sz="800"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grpSp>
      <p:sp>
        <p:nvSpPr>
          <p:cNvPr id="3" name="Slide Number Placeholder 2"/>
          <p:cNvSpPr>
            <a:spLocks noGrp="1"/>
          </p:cNvSpPr>
          <p:nvPr>
            <p:ph type="sldNum" sz="quarter" idx="12"/>
          </p:nvPr>
        </p:nvSpPr>
        <p:spPr/>
        <p:txBody>
          <a:bodyPr/>
          <a:lstStyle/>
          <a:p>
            <a:fld id="{DDADF541-C511-40CF-9A22-7787F1210A8D}"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solidFill>
                  <a:srgbClr val="FFFF00"/>
                </a:solidFill>
                <a:latin typeface="Arial" pitchFamily="34" charset="0"/>
                <a:cs typeface="Arial" pitchFamily="34" charset="0"/>
              </a:rPr>
              <a:t>Blades</a:t>
            </a:r>
          </a:p>
        </p:txBody>
      </p:sp>
      <p:sp>
        <p:nvSpPr>
          <p:cNvPr id="6" name="Content Placeholder 5"/>
          <p:cNvSpPr>
            <a:spLocks noGrp="1"/>
          </p:cNvSpPr>
          <p:nvPr>
            <p:ph idx="1"/>
          </p:nvPr>
        </p:nvSpPr>
        <p:spPr/>
        <p:txBody>
          <a:bodyPr/>
          <a:lstStyle/>
          <a:p>
            <a:pPr marL="287338" indent="-287338">
              <a:defRPr/>
            </a:pPr>
            <a:r>
              <a:rPr lang="en-US" dirty="0" smtClean="0">
                <a:latin typeface="Arial" pitchFamily="34" charset="0"/>
                <a:cs typeface="Arial" pitchFamily="34" charset="0"/>
              </a:rPr>
              <a:t>Typical blade diameter: 4”-12”</a:t>
            </a:r>
          </a:p>
          <a:p>
            <a:pPr marL="287338" indent="-287338">
              <a:defRPr/>
            </a:pPr>
            <a:endParaRPr lang="en-US" dirty="0" smtClean="0">
              <a:latin typeface="Arial" pitchFamily="34" charset="0"/>
              <a:cs typeface="Arial" pitchFamily="34" charset="0"/>
            </a:endParaRPr>
          </a:p>
          <a:p>
            <a:pPr marL="287338" indent="-287338">
              <a:lnSpc>
                <a:spcPct val="80000"/>
              </a:lnSpc>
            </a:pPr>
            <a:r>
              <a:rPr lang="en-US" dirty="0" smtClean="0">
                <a:latin typeface="Arial" pitchFamily="34" charset="0"/>
                <a:cs typeface="Arial" pitchFamily="34" charset="0"/>
              </a:rPr>
              <a:t>Typical speed: 4000-8000 rpm</a:t>
            </a:r>
          </a:p>
          <a:p>
            <a:pPr marL="287338" indent="-287338">
              <a:lnSpc>
                <a:spcPct val="80000"/>
              </a:lnSpc>
              <a:buNone/>
            </a:pPr>
            <a:r>
              <a:rPr lang="en-US" dirty="0" smtClean="0">
                <a:latin typeface="Arial" pitchFamily="34" charset="0"/>
                <a:cs typeface="Arial" pitchFamily="34" charset="0"/>
              </a:rPr>
              <a:t> </a:t>
            </a:r>
          </a:p>
          <a:p>
            <a:pPr marL="287338" indent="-287338">
              <a:lnSpc>
                <a:spcPct val="80000"/>
              </a:lnSpc>
            </a:pPr>
            <a:r>
              <a:rPr lang="en-US" dirty="0" smtClean="0">
                <a:latin typeface="Arial" pitchFamily="34" charset="0"/>
                <a:cs typeface="Arial" pitchFamily="34" charset="0"/>
              </a:rPr>
              <a:t>Applications: wood, metals, &amp; plastics </a:t>
            </a:r>
          </a:p>
          <a:p>
            <a:pPr marL="287338" indent="-287338">
              <a:lnSpc>
                <a:spcPct val="80000"/>
              </a:lnSpc>
              <a:buNone/>
            </a:pPr>
            <a:r>
              <a:rPr lang="en-US" dirty="0" smtClean="0">
                <a:latin typeface="Arial" pitchFamily="34" charset="0"/>
                <a:cs typeface="Arial" pitchFamily="34" charset="0"/>
              </a:rPr>
              <a:t>	</a:t>
            </a:r>
            <a:r>
              <a:rPr lang="en-US" sz="2400" dirty="0" smtClean="0">
                <a:latin typeface="Arial" pitchFamily="34" charset="0"/>
                <a:cs typeface="Arial" pitchFamily="34" charset="0"/>
              </a:rPr>
              <a:t>(masonry is better cut with wet saws)</a:t>
            </a:r>
          </a:p>
          <a:p>
            <a:endParaRPr lang="en-US" dirty="0"/>
          </a:p>
        </p:txBody>
      </p:sp>
      <p:pic>
        <p:nvPicPr>
          <p:cNvPr id="5" name="Picture 4" descr="MCj03977400000[1]"/>
          <p:cNvPicPr>
            <a:picLocks noChangeAspect="1" noChangeArrowheads="1"/>
          </p:cNvPicPr>
          <p:nvPr/>
        </p:nvPicPr>
        <p:blipFill>
          <a:blip r:embed="rId3" cstate="print"/>
          <a:srcRect/>
          <a:stretch>
            <a:fillRect/>
          </a:stretch>
        </p:blipFill>
        <p:spPr bwMode="auto">
          <a:xfrm>
            <a:off x="3571875" y="4845050"/>
            <a:ext cx="2000250" cy="186055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DDADF541-C511-40CF-9A22-7787F1210A8D}"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solidFill>
                  <a:srgbClr val="FFFF00"/>
                </a:solidFill>
                <a:latin typeface="Arial" pitchFamily="34" charset="0"/>
                <a:cs typeface="Arial" pitchFamily="34" charset="0"/>
              </a:rPr>
              <a:t>Blade Types</a:t>
            </a:r>
          </a:p>
        </p:txBody>
      </p:sp>
      <p:sp>
        <p:nvSpPr>
          <p:cNvPr id="5" name="Content Placeholder 4"/>
          <p:cNvSpPr>
            <a:spLocks noGrp="1"/>
          </p:cNvSpPr>
          <p:nvPr>
            <p:ph idx="1"/>
          </p:nvPr>
        </p:nvSpPr>
        <p:spPr/>
        <p:txBody>
          <a:bodyPr>
            <a:normAutofit/>
          </a:bodyPr>
          <a:lstStyle/>
          <a:p>
            <a:pPr>
              <a:buNone/>
            </a:pPr>
            <a:r>
              <a:rPr lang="en-US" dirty="0" smtClean="0">
                <a:latin typeface="Arial" pitchFamily="34" charset="0"/>
                <a:cs typeface="Arial" pitchFamily="34" charset="0"/>
              </a:rPr>
              <a:t>Toothed Blades</a:t>
            </a:r>
          </a:p>
          <a:p>
            <a:pPr lvl="1">
              <a:buFont typeface="Arial" pitchFamily="34" charset="0"/>
              <a:buChar char="•"/>
            </a:pPr>
            <a:r>
              <a:rPr lang="en-US" sz="2400" dirty="0" smtClean="0">
                <a:latin typeface="Arial" pitchFamily="34" charset="0"/>
                <a:cs typeface="Arial" pitchFamily="34" charset="0"/>
              </a:rPr>
              <a:t>Wood-cutting (crosscut, ripping, combination)</a:t>
            </a:r>
          </a:p>
          <a:p>
            <a:pPr lvl="1">
              <a:buFont typeface="Arial" pitchFamily="34" charset="0"/>
              <a:buChar char="•"/>
            </a:pPr>
            <a:r>
              <a:rPr lang="en-US" sz="2400" dirty="0" smtClean="0">
                <a:latin typeface="Arial" pitchFamily="34" charset="0"/>
                <a:cs typeface="Arial" pitchFamily="34" charset="0"/>
              </a:rPr>
              <a:t>Fiber cement-cutting</a:t>
            </a:r>
          </a:p>
          <a:p>
            <a:pPr lvl="1">
              <a:buFont typeface="Arial" pitchFamily="34" charset="0"/>
              <a:buChar char="•"/>
            </a:pPr>
            <a:r>
              <a:rPr lang="en-US" sz="2400" dirty="0" smtClean="0">
                <a:latin typeface="Arial" pitchFamily="34" charset="0"/>
                <a:cs typeface="Arial" pitchFamily="34" charset="0"/>
              </a:rPr>
              <a:t>Aluminum/Plastic-cutting</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Non-Toothed Blades</a:t>
            </a:r>
          </a:p>
          <a:p>
            <a:pPr lvl="1">
              <a:buFont typeface="Arial" pitchFamily="34" charset="0"/>
              <a:buChar char="•"/>
            </a:pPr>
            <a:r>
              <a:rPr lang="en-US" sz="2400" dirty="0" smtClean="0">
                <a:latin typeface="Arial" pitchFamily="34" charset="0"/>
                <a:cs typeface="Arial" pitchFamily="34" charset="0"/>
              </a:rPr>
              <a:t>Masonry-cutting</a:t>
            </a:r>
          </a:p>
          <a:p>
            <a:pPr lvl="1">
              <a:buFont typeface="Arial" pitchFamily="34" charset="0"/>
              <a:buChar char="•"/>
            </a:pPr>
            <a:r>
              <a:rPr lang="en-US" sz="2400" dirty="0" smtClean="0">
                <a:latin typeface="Arial" pitchFamily="34" charset="0"/>
                <a:cs typeface="Arial" pitchFamily="34" charset="0"/>
              </a:rPr>
              <a:t>Tile-cutting</a:t>
            </a:r>
          </a:p>
          <a:p>
            <a:pPr lvl="1">
              <a:buFont typeface="Arial" pitchFamily="34" charset="0"/>
              <a:buChar char="•"/>
            </a:pPr>
            <a:r>
              <a:rPr lang="en-US" sz="2400" dirty="0" smtClean="0">
                <a:latin typeface="Arial" pitchFamily="34" charset="0"/>
                <a:cs typeface="Arial" pitchFamily="34" charset="0"/>
              </a:rPr>
              <a:t>Metal-cutting</a:t>
            </a:r>
          </a:p>
        </p:txBody>
      </p:sp>
      <p:sp>
        <p:nvSpPr>
          <p:cNvPr id="4" name="TextBox 3"/>
          <p:cNvSpPr txBox="1"/>
          <p:nvPr/>
        </p:nvSpPr>
        <p:spPr>
          <a:xfrm>
            <a:off x="1143000" y="1524000"/>
            <a:ext cx="7848600" cy="1570038"/>
          </a:xfrm>
          <a:prstGeom prst="rect">
            <a:avLst/>
          </a:prstGeom>
          <a:noFill/>
        </p:spPr>
        <p:txBody>
          <a:bodyPr>
            <a:spAutoFit/>
          </a:bodyPr>
          <a:lstStyle/>
          <a:p>
            <a:pPr>
              <a:defRPr/>
            </a:pPr>
            <a:endParaRPr lang="en-US" sz="2400" dirty="0"/>
          </a:p>
          <a:p>
            <a:pPr>
              <a:defRPr/>
            </a:pPr>
            <a:endParaRPr lang="en-US" sz="2400" dirty="0"/>
          </a:p>
          <a:p>
            <a:pPr marL="457200" indent="-457200">
              <a:buFont typeface="Wingdings" pitchFamily="2" charset="2"/>
              <a:buChar char="Ø"/>
              <a:defRPr/>
            </a:pPr>
            <a:endParaRPr lang="en-US" sz="2400" dirty="0"/>
          </a:p>
          <a:p>
            <a:pPr marL="457200" indent="-457200">
              <a:buFont typeface="Wingdings" pitchFamily="2" charset="2"/>
              <a:buChar char="Ø"/>
              <a:defRPr/>
            </a:pPr>
            <a:endParaRPr lang="en-US" sz="2400" dirty="0"/>
          </a:p>
        </p:txBody>
      </p:sp>
      <p:sp>
        <p:nvSpPr>
          <p:cNvPr id="3" name="Slide Number Placeholder 2"/>
          <p:cNvSpPr>
            <a:spLocks noGrp="1"/>
          </p:cNvSpPr>
          <p:nvPr>
            <p:ph type="sldNum" sz="quarter" idx="12"/>
          </p:nvPr>
        </p:nvSpPr>
        <p:spPr/>
        <p:txBody>
          <a:bodyPr/>
          <a:lstStyle/>
          <a:p>
            <a:fld id="{DDADF541-C511-40CF-9A22-7787F1210A8D}"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solidFill>
                  <a:srgbClr val="FFFF00"/>
                </a:solidFill>
                <a:latin typeface="Arial" pitchFamily="34" charset="0"/>
                <a:cs typeface="Arial" pitchFamily="34" charset="0"/>
              </a:rPr>
              <a:t>History</a:t>
            </a:r>
          </a:p>
        </p:txBody>
      </p:sp>
      <p:sp>
        <p:nvSpPr>
          <p:cNvPr id="9" name="Content Placeholder 8"/>
          <p:cNvSpPr>
            <a:spLocks noGrp="1"/>
          </p:cNvSpPr>
          <p:nvPr>
            <p:ph idx="1"/>
          </p:nvPr>
        </p:nvSpPr>
        <p:spPr>
          <a:xfrm>
            <a:off x="457200" y="1600200"/>
            <a:ext cx="8229600" cy="5257800"/>
          </a:xfrm>
        </p:spPr>
        <p:txBody>
          <a:bodyPr/>
          <a:lstStyle/>
          <a:p>
            <a:pPr>
              <a:buNone/>
            </a:pPr>
            <a:r>
              <a:rPr lang="en-US" dirty="0" smtClean="0">
                <a:latin typeface="Arial" pitchFamily="34" charset="0"/>
                <a:cs typeface="Arial" pitchFamily="34" charset="0"/>
              </a:rPr>
              <a:t>England (1777)</a:t>
            </a:r>
          </a:p>
          <a:p>
            <a:pPr lvl="1">
              <a:buNone/>
            </a:pPr>
            <a:r>
              <a:rPr lang="en-US" sz="2400" dirty="0" smtClean="0">
                <a:latin typeface="Arial" pitchFamily="34" charset="0"/>
                <a:cs typeface="Arial" pitchFamily="34" charset="0"/>
              </a:rPr>
              <a:t>Samuel Miller patented the circular </a:t>
            </a:r>
          </a:p>
          <a:p>
            <a:pPr lvl="1">
              <a:buNone/>
            </a:pPr>
            <a:r>
              <a:rPr lang="en-US" sz="2400" dirty="0" smtClean="0">
                <a:latin typeface="Arial" pitchFamily="34" charset="0"/>
                <a:cs typeface="Arial" pitchFamily="34" charset="0"/>
              </a:rPr>
              <a:t>sawing machine powered by a </a:t>
            </a:r>
          </a:p>
          <a:p>
            <a:pPr lvl="1">
              <a:buNone/>
            </a:pPr>
            <a:r>
              <a:rPr lang="en-US" sz="2400" dirty="0" smtClean="0">
                <a:latin typeface="Arial" pitchFamily="34" charset="0"/>
                <a:cs typeface="Arial" pitchFamily="34" charset="0"/>
              </a:rPr>
              <a:t>windmill</a:t>
            </a:r>
          </a:p>
          <a:p>
            <a:pPr>
              <a:buNone/>
            </a:pPr>
            <a:endParaRPr lang="en-US" sz="2800" dirty="0" smtClean="0">
              <a:latin typeface="Arial" pitchFamily="34" charset="0"/>
              <a:cs typeface="Arial" pitchFamily="34" charset="0"/>
            </a:endParaRPr>
          </a:p>
          <a:p>
            <a:pPr>
              <a:buNone/>
            </a:pPr>
            <a:r>
              <a:rPr lang="en-US" dirty="0" smtClean="0">
                <a:latin typeface="Arial" pitchFamily="34" charset="0"/>
                <a:cs typeface="Arial" pitchFamily="34" charset="0"/>
              </a:rPr>
              <a:t>Harvard, MA (1813)</a:t>
            </a:r>
          </a:p>
          <a:p>
            <a:pPr marL="857250" lvl="3">
              <a:buNone/>
            </a:pPr>
            <a:r>
              <a:rPr lang="en-US" sz="2400" dirty="0" smtClean="0">
                <a:latin typeface="Arial" pitchFamily="34" charset="0"/>
                <a:cs typeface="Arial" pitchFamily="34" charset="0"/>
              </a:rPr>
              <a:t>Tabitha Babbitt was inspired by </a:t>
            </a:r>
          </a:p>
          <a:p>
            <a:pPr marL="857250" lvl="3">
              <a:buNone/>
            </a:pPr>
            <a:r>
              <a:rPr lang="en-US" sz="2400" dirty="0" smtClean="0">
                <a:latin typeface="Arial" pitchFamily="34" charset="0"/>
                <a:cs typeface="Arial" pitchFamily="34" charset="0"/>
              </a:rPr>
              <a:t>the spinning wheel to invent the </a:t>
            </a:r>
          </a:p>
          <a:p>
            <a:pPr marL="857250" lvl="3">
              <a:buNone/>
            </a:pPr>
            <a:r>
              <a:rPr lang="en-US" sz="2400" dirty="0" smtClean="0">
                <a:latin typeface="Arial" pitchFamily="34" charset="0"/>
                <a:cs typeface="Arial" pitchFamily="34" charset="0"/>
              </a:rPr>
              <a:t>first circular saw for use in a </a:t>
            </a:r>
          </a:p>
          <a:p>
            <a:pPr marL="857250" lvl="3">
              <a:buNone/>
            </a:pPr>
            <a:r>
              <a:rPr lang="en-US" sz="2400" dirty="0" smtClean="0">
                <a:latin typeface="Arial" pitchFamily="34" charset="0"/>
                <a:cs typeface="Arial" pitchFamily="34" charset="0"/>
              </a:rPr>
              <a:t>saw mill </a:t>
            </a:r>
          </a:p>
          <a:p>
            <a:endParaRPr lang="en-US" dirty="0"/>
          </a:p>
        </p:txBody>
      </p:sp>
      <p:pic>
        <p:nvPicPr>
          <p:cNvPr id="2050" name="Picture 2" descr="http://www.yorksaw.com/blog/wp-content/uploads/circular_saw_table.gif"/>
          <p:cNvPicPr>
            <a:picLocks noChangeAspect="1" noChangeArrowheads="1"/>
          </p:cNvPicPr>
          <p:nvPr/>
        </p:nvPicPr>
        <p:blipFill>
          <a:blip r:embed="rId3" cstate="print"/>
          <a:srcRect/>
          <a:stretch>
            <a:fillRect/>
          </a:stretch>
        </p:blipFill>
        <p:spPr bwMode="auto">
          <a:xfrm>
            <a:off x="6172200" y="1219200"/>
            <a:ext cx="2121890" cy="2483918"/>
          </a:xfrm>
          <a:prstGeom prst="rect">
            <a:avLst/>
          </a:prstGeom>
          <a:noFill/>
        </p:spPr>
      </p:pic>
      <p:pic>
        <p:nvPicPr>
          <p:cNvPr id="2052" name="Picture 4" descr="http://www.wooden-box-maker.com/images/19thC-circular-saw.jpg"/>
          <p:cNvPicPr>
            <a:picLocks noChangeAspect="1" noChangeArrowheads="1"/>
          </p:cNvPicPr>
          <p:nvPr/>
        </p:nvPicPr>
        <p:blipFill>
          <a:blip r:embed="rId4" cstate="print"/>
          <a:srcRect/>
          <a:stretch>
            <a:fillRect/>
          </a:stretch>
        </p:blipFill>
        <p:spPr bwMode="auto">
          <a:xfrm>
            <a:off x="5791200" y="4191000"/>
            <a:ext cx="2873828" cy="2095501"/>
          </a:xfrm>
          <a:prstGeom prst="rect">
            <a:avLst/>
          </a:prstGeom>
          <a:noFill/>
        </p:spPr>
      </p:pic>
      <p:sp>
        <p:nvSpPr>
          <p:cNvPr id="6" name="Rectangle 5"/>
          <p:cNvSpPr/>
          <p:nvPr/>
        </p:nvSpPr>
        <p:spPr>
          <a:xfrm>
            <a:off x="5257800" y="6337756"/>
            <a:ext cx="3733800" cy="215444"/>
          </a:xfrm>
          <a:prstGeom prst="rect">
            <a:avLst/>
          </a:prstGeom>
        </p:spPr>
        <p:txBody>
          <a:bodyPr wrap="square">
            <a:spAutoFit/>
          </a:bodyPr>
          <a:lstStyle/>
          <a:p>
            <a:pPr algn="r"/>
            <a:r>
              <a:rPr lang="en-US" sz="800" dirty="0" smtClean="0">
                <a:latin typeface="Arial" pitchFamily="34" charset="0"/>
                <a:cs typeface="Arial" pitchFamily="34" charset="0"/>
              </a:rPr>
              <a:t>Source: http://www.wooden-box-maker.com/women-in-woodworking.html</a:t>
            </a:r>
            <a:endParaRPr lang="en-US" sz="800" dirty="0">
              <a:latin typeface="Arial" pitchFamily="34" charset="0"/>
              <a:cs typeface="Arial" pitchFamily="34" charset="0"/>
            </a:endParaRPr>
          </a:p>
        </p:txBody>
      </p:sp>
      <p:sp>
        <p:nvSpPr>
          <p:cNvPr id="7" name="Rectangle 6"/>
          <p:cNvSpPr/>
          <p:nvPr/>
        </p:nvSpPr>
        <p:spPr>
          <a:xfrm>
            <a:off x="5791200" y="3746956"/>
            <a:ext cx="3200400" cy="215444"/>
          </a:xfrm>
          <a:prstGeom prst="rect">
            <a:avLst/>
          </a:prstGeom>
        </p:spPr>
        <p:txBody>
          <a:bodyPr wrap="square">
            <a:spAutoFit/>
          </a:bodyPr>
          <a:lstStyle/>
          <a:p>
            <a:pPr algn="r"/>
            <a:r>
              <a:rPr lang="en-US" sz="800" dirty="0" smtClean="0">
                <a:latin typeface="Arial" pitchFamily="34" charset="0"/>
                <a:cs typeface="Arial" pitchFamily="34" charset="0"/>
              </a:rPr>
              <a:t>Source: http://www.yorksaw.com/blog/history-of-the-circular-saw</a:t>
            </a:r>
            <a:endParaRPr lang="en-US" sz="80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DDADF541-C511-40CF-9A22-7787F1210A8D}"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en-US" b="1" dirty="0" smtClean="0">
                <a:solidFill>
                  <a:srgbClr val="FFFF00"/>
                </a:solidFill>
                <a:latin typeface="Arial" pitchFamily="34" charset="0"/>
                <a:cs typeface="Arial" pitchFamily="34" charset="0"/>
              </a:rPr>
              <a:t>Safety Concerns</a:t>
            </a:r>
          </a:p>
        </p:txBody>
      </p:sp>
      <p:sp>
        <p:nvSpPr>
          <p:cNvPr id="6147" name="Rectangle 3"/>
          <p:cNvSpPr>
            <a:spLocks noGrp="1" noChangeArrowheads="1"/>
          </p:cNvSpPr>
          <p:nvPr>
            <p:ph idx="1"/>
          </p:nvPr>
        </p:nvSpPr>
        <p:spPr/>
        <p:txBody>
          <a:bodyPr>
            <a:noAutofit/>
          </a:bodyPr>
          <a:lstStyle/>
          <a:p>
            <a:r>
              <a:rPr lang="en-US" dirty="0" smtClean="0">
                <a:latin typeface="Arial" pitchFamily="34" charset="0"/>
                <a:cs typeface="Arial" pitchFamily="34" charset="0"/>
              </a:rPr>
              <a:t>Machine hazards</a:t>
            </a:r>
          </a:p>
          <a:p>
            <a:pPr lvl="1">
              <a:buFont typeface="Arial" pitchFamily="34" charset="0"/>
              <a:buChar char="•"/>
            </a:pPr>
            <a:r>
              <a:rPr lang="en-US" sz="2400" dirty="0" smtClean="0">
                <a:latin typeface="Arial" pitchFamily="34" charset="0"/>
                <a:cs typeface="Arial" pitchFamily="34" charset="0"/>
              </a:rPr>
              <a:t>Point of operation</a:t>
            </a:r>
          </a:p>
          <a:p>
            <a:pPr lvl="1">
              <a:buFont typeface="Arial" pitchFamily="34" charset="0"/>
              <a:buChar char="•"/>
            </a:pPr>
            <a:r>
              <a:rPr lang="en-US" sz="2400" dirty="0" smtClean="0">
                <a:latin typeface="Arial" pitchFamily="34" charset="0"/>
                <a:cs typeface="Arial" pitchFamily="34" charset="0"/>
              </a:rPr>
              <a:t>Fast moving rotary blade</a:t>
            </a:r>
          </a:p>
          <a:p>
            <a:pPr lvl="1">
              <a:buFont typeface="Arial" pitchFamily="34" charset="0"/>
              <a:buChar char="•"/>
            </a:pPr>
            <a:r>
              <a:rPr lang="en-US" sz="2400" dirty="0" smtClean="0">
                <a:latin typeface="Arial" pitchFamily="34" charset="0"/>
                <a:cs typeface="Arial" pitchFamily="34" charset="0"/>
              </a:rPr>
              <a:t>In-running nip points (pinch points)</a:t>
            </a:r>
          </a:p>
          <a:p>
            <a:r>
              <a:rPr lang="en-US" dirty="0" smtClean="0">
                <a:latin typeface="Arial" pitchFamily="34" charset="0"/>
                <a:cs typeface="Arial" pitchFamily="34" charset="0"/>
              </a:rPr>
              <a:t>Kickbacks</a:t>
            </a:r>
          </a:p>
          <a:p>
            <a:r>
              <a:rPr lang="en-US" dirty="0" smtClean="0">
                <a:latin typeface="Arial" pitchFamily="34" charset="0"/>
                <a:cs typeface="Arial" pitchFamily="34" charset="0"/>
              </a:rPr>
              <a:t>Flying chips/material</a:t>
            </a:r>
          </a:p>
          <a:p>
            <a:r>
              <a:rPr lang="en-US" dirty="0" smtClean="0">
                <a:latin typeface="Arial" pitchFamily="34" charset="0"/>
                <a:cs typeface="Arial" pitchFamily="34" charset="0"/>
              </a:rPr>
              <a:t>Tool projection</a:t>
            </a:r>
          </a:p>
          <a:p>
            <a:r>
              <a:rPr lang="en-US" dirty="0" smtClean="0">
                <a:latin typeface="Arial" pitchFamily="34" charset="0"/>
                <a:cs typeface="Arial" pitchFamily="34" charset="0"/>
              </a:rPr>
              <a:t>Electrical hazards</a:t>
            </a:r>
          </a:p>
        </p:txBody>
      </p:sp>
      <p:sp>
        <p:nvSpPr>
          <p:cNvPr id="2" name="Slide Number Placeholder 1"/>
          <p:cNvSpPr>
            <a:spLocks noGrp="1"/>
          </p:cNvSpPr>
          <p:nvPr>
            <p:ph type="sldNum" sz="quarter" idx="12"/>
          </p:nvPr>
        </p:nvSpPr>
        <p:spPr/>
        <p:txBody>
          <a:bodyPr/>
          <a:lstStyle/>
          <a:p>
            <a:fld id="{DDADF541-C511-40CF-9A22-7787F1210A8D}"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p:txBody>
          <a:bodyPr/>
          <a:lstStyle/>
          <a:p>
            <a:pPr eaLnBrk="1" hangingPunct="1"/>
            <a:r>
              <a:rPr lang="en-US" dirty="0" smtClean="0">
                <a:solidFill>
                  <a:srgbClr val="FFFF00"/>
                </a:solidFill>
                <a:latin typeface="Arial" pitchFamily="34" charset="0"/>
                <a:cs typeface="Arial" pitchFamily="34" charset="0"/>
              </a:rPr>
              <a:t>NCBI Study</a:t>
            </a:r>
          </a:p>
        </p:txBody>
      </p:sp>
      <p:sp>
        <p:nvSpPr>
          <p:cNvPr id="6147" name="Rectangle 3"/>
          <p:cNvSpPr>
            <a:spLocks noGrp="1" noChangeArrowheads="1"/>
          </p:cNvSpPr>
          <p:nvPr>
            <p:ph idx="1"/>
          </p:nvPr>
        </p:nvSpPr>
        <p:spPr/>
        <p:txBody>
          <a:bodyPr>
            <a:normAutofit fontScale="92500" lnSpcReduction="10000"/>
          </a:bodyPr>
          <a:lstStyle/>
          <a:p>
            <a:pPr marL="0" eaLnBrk="1" hangingPunct="1">
              <a:lnSpc>
                <a:spcPct val="90000"/>
              </a:lnSpc>
              <a:buFontTx/>
              <a:buNone/>
            </a:pPr>
            <a:r>
              <a:rPr lang="en-US" sz="3500" dirty="0" smtClean="0">
                <a:latin typeface="Arial" pitchFamily="34" charset="0"/>
                <a:cs typeface="Arial" pitchFamily="34" charset="0"/>
              </a:rPr>
              <a:t>Of 266 circular saw injuries, the following was found:</a:t>
            </a:r>
          </a:p>
          <a:p>
            <a:pPr eaLnBrk="1" hangingPunct="1">
              <a:lnSpc>
                <a:spcPct val="90000"/>
              </a:lnSpc>
              <a:buFontTx/>
              <a:buNone/>
            </a:pPr>
            <a:endParaRPr lang="en-US" sz="2800" dirty="0" smtClean="0">
              <a:latin typeface="Arial" pitchFamily="34" charset="0"/>
              <a:cs typeface="Arial" pitchFamily="34" charset="0"/>
            </a:endParaRPr>
          </a:p>
          <a:p>
            <a:pPr eaLnBrk="1" hangingPunct="1">
              <a:lnSpc>
                <a:spcPct val="90000"/>
              </a:lnSpc>
            </a:pPr>
            <a:r>
              <a:rPr lang="en-US" sz="2600" dirty="0" smtClean="0">
                <a:latin typeface="Arial" pitchFamily="34" charset="0"/>
                <a:cs typeface="Arial" pitchFamily="34" charset="0"/>
              </a:rPr>
              <a:t>125 of the injuries were to only one finger</a:t>
            </a:r>
          </a:p>
          <a:p>
            <a:pPr eaLnBrk="1" hangingPunct="1">
              <a:lnSpc>
                <a:spcPct val="90000"/>
              </a:lnSpc>
            </a:pPr>
            <a:r>
              <a:rPr lang="en-US" sz="2600" dirty="0" smtClean="0">
                <a:latin typeface="Arial" pitchFamily="34" charset="0"/>
                <a:cs typeface="Arial" pitchFamily="34" charset="0"/>
              </a:rPr>
              <a:t>Probability of injury increases in the digits closest to the thumb side of the hand</a:t>
            </a:r>
          </a:p>
          <a:p>
            <a:pPr eaLnBrk="1" hangingPunct="1">
              <a:lnSpc>
                <a:spcPct val="90000"/>
              </a:lnSpc>
            </a:pPr>
            <a:r>
              <a:rPr lang="en-US" sz="2600" dirty="0" smtClean="0">
                <a:latin typeface="Arial" pitchFamily="34" charset="0"/>
                <a:cs typeface="Arial" pitchFamily="34" charset="0"/>
              </a:rPr>
              <a:t>No significant difference in left or right hand injuries</a:t>
            </a:r>
          </a:p>
          <a:p>
            <a:pPr eaLnBrk="1" hangingPunct="1">
              <a:lnSpc>
                <a:spcPct val="90000"/>
              </a:lnSpc>
            </a:pPr>
            <a:r>
              <a:rPr lang="en-US" sz="2600" dirty="0" smtClean="0">
                <a:latin typeface="Arial" pitchFamily="34" charset="0"/>
                <a:cs typeface="Arial" pitchFamily="34" charset="0"/>
              </a:rPr>
              <a:t>Multiple finger injuries were found to most likely be diagonal cuts rarely resulting in amputation</a:t>
            </a:r>
          </a:p>
          <a:p>
            <a:pPr eaLnBrk="1" hangingPunct="1">
              <a:lnSpc>
                <a:spcPct val="90000"/>
              </a:lnSpc>
            </a:pPr>
            <a:r>
              <a:rPr lang="en-US" sz="2600" dirty="0" smtClean="0">
                <a:latin typeface="Arial" pitchFamily="34" charset="0"/>
                <a:cs typeface="Arial" pitchFamily="34" charset="0"/>
              </a:rPr>
              <a:t>Amputation was more frequent in single digit injuries</a:t>
            </a:r>
          </a:p>
          <a:p>
            <a:pPr eaLnBrk="1" hangingPunct="1">
              <a:lnSpc>
                <a:spcPct val="90000"/>
              </a:lnSpc>
            </a:pPr>
            <a:r>
              <a:rPr lang="en-GB" sz="2600" dirty="0" smtClean="0">
                <a:latin typeface="Arial" pitchFamily="34" charset="0"/>
                <a:cs typeface="Arial" pitchFamily="34" charset="0"/>
              </a:rPr>
              <a:t>Only a few of the 3-5 finger injuries resulted in complete amputation</a:t>
            </a:r>
          </a:p>
          <a:p>
            <a:pPr eaLnBrk="1" hangingPunct="1">
              <a:lnSpc>
                <a:spcPct val="90000"/>
              </a:lnSpc>
              <a:buNone/>
            </a:pPr>
            <a:endParaRPr lang="en-GB" sz="2800" dirty="0" smtClean="0">
              <a:latin typeface="Arial" pitchFamily="34" charset="0"/>
              <a:cs typeface="Arial" pitchFamily="34" charset="0"/>
            </a:endParaRPr>
          </a:p>
          <a:p>
            <a:pPr eaLnBrk="1" hangingPunct="1">
              <a:lnSpc>
                <a:spcPct val="90000"/>
              </a:lnSpc>
              <a:buFontTx/>
              <a:buNone/>
            </a:pPr>
            <a:endParaRPr lang="en-US" sz="2400" dirty="0" smtClean="0">
              <a:latin typeface="Arial" pitchFamily="34" charset="0"/>
              <a:cs typeface="Arial" pitchFamily="34" charset="0"/>
            </a:endParaRPr>
          </a:p>
          <a:p>
            <a:pPr eaLnBrk="1" hangingPunct="1">
              <a:lnSpc>
                <a:spcPct val="90000"/>
              </a:lnSpc>
            </a:pPr>
            <a:endParaRPr lang="en-US" sz="2400" dirty="0" smtClean="0">
              <a:latin typeface="Arial" pitchFamily="34" charset="0"/>
              <a:cs typeface="Arial" pitchFamily="34" charset="0"/>
            </a:endParaRPr>
          </a:p>
        </p:txBody>
      </p:sp>
      <p:sp>
        <p:nvSpPr>
          <p:cNvPr id="4" name="Rectangle 3"/>
          <p:cNvSpPr/>
          <p:nvPr/>
        </p:nvSpPr>
        <p:spPr>
          <a:xfrm>
            <a:off x="5562600" y="6337756"/>
            <a:ext cx="3429000" cy="203133"/>
          </a:xfrm>
          <a:prstGeom prst="rect">
            <a:avLst/>
          </a:prstGeom>
        </p:spPr>
        <p:txBody>
          <a:bodyPr wrap="square">
            <a:spAutoFit/>
          </a:bodyPr>
          <a:lstStyle/>
          <a:p>
            <a:pPr algn="r">
              <a:lnSpc>
                <a:spcPct val="90000"/>
              </a:lnSpc>
              <a:buNone/>
            </a:pPr>
            <a:r>
              <a:rPr lang="en-GB" sz="800" dirty="0" smtClean="0">
                <a:latin typeface="Arial" pitchFamily="34" charset="0"/>
                <a:cs typeface="Arial" pitchFamily="34" charset="0"/>
              </a:rPr>
              <a:t>Source: http://www.ncbi.nlm.nih.gov/pubmed/7158079</a:t>
            </a:r>
            <a:endParaRPr lang="en-US" sz="80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DDADF541-C511-40CF-9A22-7787F1210A8D}"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smtClean="0">
                <a:solidFill>
                  <a:srgbClr val="FFFF00"/>
                </a:solidFill>
                <a:latin typeface="Arial" pitchFamily="34" charset="0"/>
                <a:cs typeface="Arial" pitchFamily="34" charset="0"/>
              </a:rPr>
              <a:t>Fatality Example</a:t>
            </a:r>
            <a:endParaRPr lang="en-US" b="1" dirty="0" smtClean="0">
              <a:solidFill>
                <a:srgbClr val="FFFF00"/>
              </a:solidFill>
              <a:latin typeface="Arial" pitchFamily="34" charset="0"/>
              <a:cs typeface="Arial" pitchFamily="34" charset="0"/>
            </a:endParaRPr>
          </a:p>
        </p:txBody>
      </p:sp>
      <p:sp>
        <p:nvSpPr>
          <p:cNvPr id="6" name="Rectangle 5"/>
          <p:cNvSpPr/>
          <p:nvPr/>
        </p:nvSpPr>
        <p:spPr>
          <a:xfrm>
            <a:off x="457200" y="1600200"/>
            <a:ext cx="8229600" cy="3046988"/>
          </a:xfrm>
          <a:prstGeom prst="rect">
            <a:avLst/>
          </a:prstGeom>
        </p:spPr>
        <p:txBody>
          <a:bodyPr wrap="square">
            <a:spAutoFit/>
          </a:bodyPr>
          <a:lstStyle/>
          <a:p>
            <a:r>
              <a:rPr lang="en-US" sz="3200" dirty="0" smtClean="0">
                <a:latin typeface="Arial" pitchFamily="34" charset="0"/>
                <a:cs typeface="Arial" pitchFamily="34" charset="0"/>
              </a:rPr>
              <a:t>A worker was using a gas driven circular saw to cut a clay sewer line and was struck and cut by the tool when it "kicked back" after cutting the pipe.  The saw flipped into the air and cut the right side of the employee's neck resulting in a fatal injury.</a:t>
            </a:r>
            <a:endParaRPr lang="en-US" sz="3200" dirty="0">
              <a:latin typeface="Arial" pitchFamily="34" charset="0"/>
              <a:cs typeface="Arial" pitchFamily="34" charset="0"/>
            </a:endParaRPr>
          </a:p>
        </p:txBody>
      </p:sp>
      <p:sp>
        <p:nvSpPr>
          <p:cNvPr id="4" name="Rectangle 3"/>
          <p:cNvSpPr/>
          <p:nvPr/>
        </p:nvSpPr>
        <p:spPr>
          <a:xfrm>
            <a:off x="5562600" y="6337756"/>
            <a:ext cx="3429000" cy="203133"/>
          </a:xfrm>
          <a:prstGeom prst="rect">
            <a:avLst/>
          </a:prstGeom>
        </p:spPr>
        <p:txBody>
          <a:bodyPr wrap="square">
            <a:spAutoFit/>
          </a:bodyPr>
          <a:lstStyle/>
          <a:p>
            <a:pPr algn="r">
              <a:lnSpc>
                <a:spcPct val="90000"/>
              </a:lnSpc>
              <a:buNone/>
            </a:pPr>
            <a:r>
              <a:rPr lang="en-GB" sz="800" dirty="0" smtClean="0">
                <a:latin typeface="Arial" pitchFamily="34" charset="0"/>
                <a:cs typeface="Arial" pitchFamily="34" charset="0"/>
              </a:rPr>
              <a:t>Source: Extracted from OSHA Accident Investigation Data 1990-2009</a:t>
            </a:r>
            <a:endParaRPr lang="en-US" sz="80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DDADF541-C511-40CF-9A22-7787F1210A8D}"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757</Words>
  <Application>Microsoft Office PowerPoint</Application>
  <PresentationFormat>On-screen Show (4:3)</PresentationFormat>
  <Paragraphs>141</Paragraphs>
  <Slides>17</Slides>
  <Notes>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CIRCULAR SAWS</vt:lpstr>
      <vt:lpstr>What is a Circular Saw?</vt:lpstr>
      <vt:lpstr>Parts of a Circular Saw</vt:lpstr>
      <vt:lpstr>Blades</vt:lpstr>
      <vt:lpstr>Blade Types</vt:lpstr>
      <vt:lpstr>History</vt:lpstr>
      <vt:lpstr>Safety Concerns</vt:lpstr>
      <vt:lpstr>NCBI Study</vt:lpstr>
      <vt:lpstr>Fatality Example</vt:lpstr>
      <vt:lpstr>Fatality Example</vt:lpstr>
      <vt:lpstr>Applicable OSHA Regulations</vt:lpstr>
      <vt:lpstr>PPE</vt:lpstr>
      <vt:lpstr>When using a circular saw, DO:</vt:lpstr>
      <vt:lpstr>DO:</vt:lpstr>
      <vt:lpstr>DO NOT:</vt:lpstr>
      <vt:lpstr>DO NOT: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Kathryn M Frederick</dc:creator>
  <cp:lastModifiedBy>Jimmie</cp:lastModifiedBy>
  <cp:revision>96</cp:revision>
  <dcterms:created xsi:type="dcterms:W3CDTF">2010-06-02T22:37:05Z</dcterms:created>
  <dcterms:modified xsi:type="dcterms:W3CDTF">2013-03-25T20:50:24Z</dcterms:modified>
</cp:coreProperties>
</file>