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sldIdLst>
    <p:sldId id="256" r:id="rId2"/>
    <p:sldId id="264" r:id="rId3"/>
    <p:sldId id="265" r:id="rId4"/>
    <p:sldId id="281" r:id="rId5"/>
    <p:sldId id="257" r:id="rId6"/>
    <p:sldId id="279" r:id="rId7"/>
    <p:sldId id="271" r:id="rId8"/>
    <p:sldId id="275" r:id="rId9"/>
    <p:sldId id="276" r:id="rId10"/>
    <p:sldId id="284" r:id="rId11"/>
    <p:sldId id="263" r:id="rId12"/>
    <p:sldId id="282" r:id="rId13"/>
    <p:sldId id="283" r:id="rId14"/>
    <p:sldId id="260" r:id="rId15"/>
    <p:sldId id="259" r:id="rId16"/>
    <p:sldId id="262" r:id="rId17"/>
    <p:sldId id="25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F2D"/>
    <a:srgbClr val="FFCC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6D4180-037A-4668-B5D2-F1458AF56CE4}" type="datetime1">
              <a:rPr lang="en-US"/>
              <a:pPr>
                <a:defRPr/>
              </a:pPr>
              <a:t>2/16/2013</a:t>
            </a:fld>
            <a:endParaRPr lang="en-US"/>
          </a:p>
        </p:txBody>
      </p:sp>
      <p:sp>
        <p:nvSpPr>
          <p:cNvPr id="13316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549A88-8249-4554-8B32-20EF40C4F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62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ＭＳ Ｐゴシック" pitchFamily="-12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CBFB3B-BBE7-40D8-B162-B2F1602A4335}" type="datetime1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AE13F-A5F9-427F-AE0E-940EB967A1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91EDBD-82BF-439D-B96C-CF413E52B5D9}" type="datetime1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297ABB-5C7F-4412-B371-194D4148AB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EBF3C5-CEF0-4FC1-B4CC-966CEC4BD4EE}" type="datetime1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C588C5-9BF8-4606-BEA5-AF4F7DF3C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BAFB14-25FF-4578-8D3D-37517FF34503}" type="datetime1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B0719B-4A0F-45C8-A662-EE39E1212336}" type="datetime1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9C3E1-83DA-4DB8-B6B0-033A26DB3E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85B8E5-ECE5-49B8-97E7-1CB9FA43A61B}" type="datetime1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D45F1-304E-417E-B551-276DF36923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B487E4-D208-4A16-B543-DD705CC1E20D}" type="datetime1">
              <a:rPr lang="en-US" smtClean="0"/>
              <a:t>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09E1F-FEEC-4B07-AC06-ACA0A6971D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7D3909-0E99-4931-967F-C8A03EBB038A}" type="datetime1">
              <a:rPr lang="en-US" smtClean="0"/>
              <a:t>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BB687-A7AA-406C-A937-D62AEB126A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8B6750-70DE-49D3-8BE6-0CE68C2781E5}" type="datetime1">
              <a:rPr lang="en-US" smtClean="0"/>
              <a:t>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C6462-8E2C-428F-993A-C966A168A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F4E63-179A-40AD-9FD5-EC2E76435F91}" type="datetime1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0EBDD-1D7B-4333-B31A-C543402647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E9FF5-1925-4A19-9DE1-82C98B8F2E21}" type="datetime1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6922-1D06-4D5F-911D-7B9ED1AD28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196ED10-C505-4120-9533-260D467D6FE5}" type="datetime1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2D3843-32D4-45FE-8685-67E20886AC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1099592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Chisels</a:t>
            </a:r>
          </a:p>
        </p:txBody>
      </p:sp>
      <p:pic>
        <p:nvPicPr>
          <p:cNvPr id="14338" name="Picture 3" descr="Chisel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828800"/>
            <a:ext cx="5715000" cy="38100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3962400" y="6642100"/>
            <a:ext cx="533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Source: http://www.nytimes.com/slideshow/2008/02/19/business/businessspecial2/0219-CHISEL_8.html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AE13F-A5F9-427F-AE0E-940EB967A1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381000" y="188640"/>
            <a:ext cx="7924800" cy="864096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Arial" pitchFamily="-123" charset="0"/>
              </a:rPr>
              <a:t>OSHA Regulations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sz="quarter" idx="13"/>
          </p:nvPr>
        </p:nvSpPr>
        <p:spPr>
          <a:xfrm>
            <a:off x="609600" y="1340768"/>
            <a:ext cx="7924800" cy="4374232"/>
          </a:xfrm>
        </p:spPr>
        <p:txBody>
          <a:bodyPr/>
          <a:lstStyle/>
          <a:p>
            <a:r>
              <a:rPr lang="en-US" sz="2500" b="1" dirty="0">
                <a:latin typeface="Arial" pitchFamily="-123" charset="0"/>
              </a:rPr>
              <a:t>1926.301(c)  </a:t>
            </a:r>
            <a:r>
              <a:rPr lang="en-US" sz="2500" dirty="0">
                <a:latin typeface="Arial" pitchFamily="-123" charset="0"/>
              </a:rPr>
              <a:t>Impact tools, such as drift pins, wedges, and chisels, shall be kept free of mushroomed heads.</a:t>
            </a:r>
          </a:p>
        </p:txBody>
      </p:sp>
      <p:sp>
        <p:nvSpPr>
          <p:cNvPr id="47108" name="TextBox 3"/>
          <p:cNvSpPr txBox="1">
            <a:spLocks noChangeArrowheads="1"/>
          </p:cNvSpPr>
          <p:nvPr/>
        </p:nvSpPr>
        <p:spPr bwMode="auto">
          <a:xfrm>
            <a:off x="381000" y="6399213"/>
            <a:ext cx="8305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http://images.ccohs.ca/oshanswers/g11(2).gif   		http://www.kleintools.com/usecarehandbook/images/pg.28-1.GIF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			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			OSHA 29 CFR 1926 Construction Industry Regulations</a:t>
            </a:r>
          </a:p>
        </p:txBody>
      </p:sp>
      <p:pic>
        <p:nvPicPr>
          <p:cNvPr id="47109" name="Picture 5" descr="mushro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1775" y="2819400"/>
            <a:ext cx="2439988" cy="3429000"/>
          </a:xfrm>
          <a:prstGeom prst="rect">
            <a:avLst/>
          </a:prstGeom>
          <a:noFill/>
        </p:spPr>
      </p:pic>
      <p:pic>
        <p:nvPicPr>
          <p:cNvPr id="47110" name="Picture 6" descr="mushroom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819400"/>
            <a:ext cx="2519363" cy="34290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ANSI Safety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  <a:ea typeface="+mn-ea"/>
                <a:cs typeface="Arial" pitchFamily="34" charset="0"/>
              </a:rPr>
              <a:t>“All-steel chisels and punches (not wood chisels having wood or plastic handles) are </a:t>
            </a:r>
            <a:r>
              <a:rPr lang="en-US" sz="2400" b="1" i="1" dirty="0" smtClean="0">
                <a:latin typeface="Arial" pitchFamily="34" charset="0"/>
                <a:ea typeface="+mn-ea"/>
                <a:cs typeface="Arial" pitchFamily="34" charset="0"/>
              </a:rPr>
              <a:t>subject to chipping that can cause bodily injury</a:t>
            </a:r>
            <a:r>
              <a:rPr lang="en-US" sz="2400" i="1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+mn-ea"/>
                <a:cs typeface="Arial" pitchFamily="34" charset="0"/>
              </a:rPr>
              <a:t>much the same as steel hammer faces. Therefore, applicable ANSI safety standards require the warning WEAR SAFETY GOGGLES to be on each tool.”</a:t>
            </a:r>
            <a:endParaRPr lang="en-US" sz="24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629" name="Rectangle 1029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Font typeface="Arial" pitchFamily="-123" charset="0"/>
              <a:buNone/>
            </a:pPr>
            <a:endParaRPr lang="en-US" sz="2000" dirty="0">
              <a:solidFill>
                <a:schemeClr val="bg1"/>
              </a:solidFill>
              <a:latin typeface="Arial" pitchFamily="-123" charset="0"/>
            </a:endParaRPr>
          </a:p>
          <a:p>
            <a:pPr>
              <a:buFont typeface="Arial" pitchFamily="-123" charset="0"/>
              <a:buNone/>
            </a:pPr>
            <a:endParaRPr lang="en-US" dirty="0">
              <a:solidFill>
                <a:srgbClr val="757575"/>
              </a:solidFill>
              <a:latin typeface="Tahoma" pitchFamily="-123" charset="0"/>
            </a:endParaRP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0" y="6642100"/>
            <a:ext cx="8305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http://hand-tools.hardwarestore.com/learning/all-about-wood-chisels.aspx	 	http://www.raygirling.com/ryobi/images/glasses.gif</a:t>
            </a:r>
          </a:p>
        </p:txBody>
      </p:sp>
      <p:pic>
        <p:nvPicPr>
          <p:cNvPr id="5" name="Picture 4" descr="glasses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816350" y="4502150"/>
            <a:ext cx="1828800" cy="1528549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itchFamily="-123" charset="0"/>
              </a:rPr>
              <a:t>Safe Work Practices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sz="quarter" idx="13"/>
          </p:nvPr>
        </p:nvSpPr>
        <p:spPr>
          <a:xfrm>
            <a:off x="609600" y="1268760"/>
            <a:ext cx="7924800" cy="4446240"/>
          </a:xfrm>
        </p:spPr>
        <p:txBody>
          <a:bodyPr/>
          <a:lstStyle/>
          <a:p>
            <a:pPr eaLnBrk="1" hangingPunct="1"/>
            <a:r>
              <a:rPr lang="en-US" sz="2200" dirty="0">
                <a:latin typeface="Arial" pitchFamily="-123" charset="0"/>
              </a:rPr>
              <a:t>Always wear protective eyewear, gloves, and </a:t>
            </a:r>
            <a:r>
              <a:rPr lang="en-US" sz="2200" dirty="0" smtClean="0">
                <a:latin typeface="Arial" pitchFamily="-123" charset="0"/>
              </a:rPr>
              <a:t>hearing </a:t>
            </a:r>
            <a:r>
              <a:rPr lang="en-US" sz="2200" dirty="0">
                <a:latin typeface="Arial" pitchFamily="-123" charset="0"/>
              </a:rPr>
              <a:t>protection</a:t>
            </a:r>
          </a:p>
          <a:p>
            <a:pPr eaLnBrk="1" hangingPunct="1"/>
            <a:r>
              <a:rPr lang="en-US" sz="2200" dirty="0">
                <a:latin typeface="Arial" pitchFamily="-123" charset="0"/>
              </a:rPr>
              <a:t>Keep chisel heads free of “mushroomed” heads</a:t>
            </a:r>
          </a:p>
          <a:p>
            <a:pPr eaLnBrk="1" hangingPunct="1"/>
            <a:r>
              <a:rPr lang="en-US" sz="2200" dirty="0">
                <a:latin typeface="Arial" pitchFamily="-123" charset="0"/>
              </a:rPr>
              <a:t>Always keep chisel edges sharp</a:t>
            </a:r>
          </a:p>
          <a:p>
            <a:pPr eaLnBrk="1" hangingPunct="1"/>
            <a:r>
              <a:rPr lang="en-US" sz="2200" dirty="0">
                <a:latin typeface="Arial" pitchFamily="-123" charset="0"/>
              </a:rPr>
              <a:t>Use an appropriate chisel for a given task, based on the type of material being cut and the size of chisel needed</a:t>
            </a:r>
          </a:p>
          <a:p>
            <a:pPr eaLnBrk="1" hangingPunct="1"/>
            <a:r>
              <a:rPr lang="en-US" sz="2200" dirty="0">
                <a:latin typeface="Arial" pitchFamily="-123" charset="0"/>
              </a:rPr>
              <a:t>Unless the material is heavy enough to withstand movement from hammer blows, it is important to clamp or otherwise secure it against movement</a:t>
            </a:r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>
              <a:buFont typeface="Arial" pitchFamily="-123" charset="0"/>
              <a:buNone/>
            </a:pPr>
            <a:endParaRPr lang="en-US" sz="2400" dirty="0"/>
          </a:p>
        </p:txBody>
      </p:sp>
      <p:pic>
        <p:nvPicPr>
          <p:cNvPr id="34819" name="Picture 4" descr="chisel vi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869160"/>
            <a:ext cx="3810000" cy="183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0" y="6248400"/>
            <a:ext cx="89154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http://www.ccohs.ca/oshanswers/safety_haz/hand_tools/chisels.html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	http://www.osh.dol.govt.nz/order/catalogue/archive/coldchisels.pdf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	http://listoftools.com/images/removing_a_rivet_head_with_a_chisel.png</a:t>
            </a:r>
            <a:endParaRPr lang="en-US" sz="1800">
              <a:latin typeface="Calibri" pitchFamily="-123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itchFamily="-123" charset="0"/>
              </a:rPr>
              <a:t>Safe Work Practices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sz="quarter" idx="13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pitchFamily="-123" charset="0"/>
              </a:rPr>
              <a:t>Do not use a chisel as a pry bar or wedge</a:t>
            </a:r>
          </a:p>
          <a:p>
            <a:pPr eaLnBrk="1" hangingPunct="1"/>
            <a:r>
              <a:rPr lang="en-US" sz="2400" dirty="0">
                <a:latin typeface="Arial" pitchFamily="-123" charset="0"/>
              </a:rPr>
              <a:t>Keep chisel cutting edges sheathed when not in use</a:t>
            </a:r>
          </a:p>
          <a:p>
            <a:pPr eaLnBrk="1" hangingPunct="1"/>
            <a:r>
              <a:rPr lang="en-US" sz="2400" dirty="0">
                <a:latin typeface="Arial" pitchFamily="-123" charset="0"/>
              </a:rPr>
              <a:t>Never carry a chisel in pockets</a:t>
            </a:r>
          </a:p>
          <a:p>
            <a:pPr eaLnBrk="1" hangingPunct="1"/>
            <a:r>
              <a:rPr lang="en-US" sz="2400" dirty="0">
                <a:latin typeface="Arial" pitchFamily="-123" charset="0"/>
              </a:rPr>
              <a:t>Always cut away from the body</a:t>
            </a:r>
          </a:p>
          <a:p>
            <a:pPr eaLnBrk="1" hangingPunct="1"/>
            <a:r>
              <a:rPr lang="en-US" sz="2400" dirty="0">
                <a:latin typeface="Arial" pitchFamily="-123" charset="0"/>
              </a:rPr>
              <a:t>Never use a chisel as a </a:t>
            </a:r>
          </a:p>
          <a:p>
            <a:pPr eaLnBrk="1" hangingPunct="1">
              <a:buFont typeface="Arial" pitchFamily="-123" charset="0"/>
              <a:buNone/>
            </a:pPr>
            <a:r>
              <a:rPr lang="en-US" sz="2400" dirty="0">
                <a:latin typeface="Arial" pitchFamily="-123" charset="0"/>
              </a:rPr>
              <a:t>    screwdriver or vice versa</a:t>
            </a:r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>
              <a:buFont typeface="Arial" pitchFamily="-123" charset="0"/>
              <a:buNone/>
            </a:pPr>
            <a:endParaRPr lang="en-US" sz="2400" dirty="0"/>
          </a:p>
        </p:txBody>
      </p:sp>
      <p:sp>
        <p:nvSpPr>
          <p:cNvPr id="36867" name="TextBox 4"/>
          <p:cNvSpPr txBox="1">
            <a:spLocks noChangeArrowheads="1"/>
          </p:cNvSpPr>
          <p:nvPr/>
        </p:nvSpPr>
        <p:spPr bwMode="auto">
          <a:xfrm>
            <a:off x="0" y="6324600"/>
            <a:ext cx="89154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http://www.ccohs.ca/oshanswers/safety_haz/hand_tools/chisels.html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	http://www.osh.dol.govt.nz/order/catalogue/archive/coldchisels.pdf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                                http://www.gibsontimberframes.com/store/sheath3.jpg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Common Problem</a:t>
            </a:r>
          </a:p>
        </p:txBody>
      </p:sp>
      <p:sp>
        <p:nvSpPr>
          <p:cNvPr id="40963" name="TextBox 4"/>
          <p:cNvSpPr txBox="1">
            <a:spLocks noChangeArrowheads="1"/>
          </p:cNvSpPr>
          <p:nvPr/>
        </p:nvSpPr>
        <p:spPr bwMode="auto">
          <a:xfrm>
            <a:off x="457200" y="1196752"/>
            <a:ext cx="778720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“</a:t>
            </a:r>
            <a:r>
              <a:rPr lang="en-US" dirty="0" smtClean="0"/>
              <a:t>Accident reports have shown a </a:t>
            </a:r>
            <a:r>
              <a:rPr lang="en-US" dirty="0"/>
              <a:t>pattern of injuries from the chisel. </a:t>
            </a:r>
            <a:r>
              <a:rPr lang="en-US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Smashed </a:t>
            </a:r>
            <a:r>
              <a:rPr lang="en-US" dirty="0"/>
              <a:t>hands from missing the chisel with a hammer.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Cuts </a:t>
            </a:r>
            <a:r>
              <a:rPr lang="en-US" dirty="0"/>
              <a:t>from flying metal shards. Repetitive motion injuries from vibrations. 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Hearing </a:t>
            </a:r>
            <a:r>
              <a:rPr lang="en-US" dirty="0"/>
              <a:t>loss from the high-pitched ringing of a struck tool</a:t>
            </a:r>
            <a:r>
              <a:rPr lang="en-US" dirty="0" smtClean="0"/>
              <a:t>.</a:t>
            </a:r>
            <a:endParaRPr lang="en-US" dirty="0">
              <a:latin typeface="Calibri" pitchFamily="-123" charset="0"/>
            </a:endParaRPr>
          </a:p>
        </p:txBody>
      </p:sp>
      <p:sp>
        <p:nvSpPr>
          <p:cNvPr id="40964" name="TextBox 5"/>
          <p:cNvSpPr txBox="1">
            <a:spLocks noChangeArrowheads="1"/>
          </p:cNvSpPr>
          <p:nvPr/>
        </p:nvSpPr>
        <p:spPr bwMode="auto">
          <a:xfrm>
            <a:off x="0" y="6642100"/>
            <a:ext cx="7315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Source:	http://www.nytimes.com/2008/02/20/business/businessspecial2/20chisel.html</a:t>
            </a:r>
          </a:p>
        </p:txBody>
      </p:sp>
      <p:sp>
        <p:nvSpPr>
          <p:cNvPr id="40965" name="Text Box 1029"/>
          <p:cNvSpPr txBox="1">
            <a:spLocks noChangeArrowheads="1"/>
          </p:cNvSpPr>
          <p:nvPr/>
        </p:nvSpPr>
        <p:spPr bwMode="auto">
          <a:xfrm>
            <a:off x="251520" y="4509120"/>
            <a:ext cx="85534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By adding a protective cap to the chisel’s head, the chisel is easier to strike without missing, and it prevents the head from mushrooming.  </a:t>
            </a:r>
          </a:p>
          <a:p>
            <a:r>
              <a:rPr lang="en-US" dirty="0"/>
              <a:t>The insulated handle helps dampen noise and vibration.</a:t>
            </a:r>
            <a:endParaRPr lang="en-US" dirty="0">
              <a:latin typeface="Calibri" pitchFamily="-123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One Company’s Solution</a:t>
            </a:r>
          </a:p>
        </p:txBody>
      </p:sp>
      <p:pic>
        <p:nvPicPr>
          <p:cNvPr id="38914" name="Content Placeholder 3" descr="Hard Cap Chisel.JPG"/>
          <p:cNvPicPr>
            <a:picLocks noGrp="1" noChangeAspect="1"/>
          </p:cNvPicPr>
          <p:nvPr>
            <p:ph sz="quarter" idx="1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1828800"/>
            <a:ext cx="6705600" cy="3754438"/>
          </a:xfrm>
          <a:ln>
            <a:solidFill>
              <a:srgbClr val="FFC000"/>
            </a:solidFill>
          </a:ln>
        </p:spPr>
      </p:pic>
      <p:sp>
        <p:nvSpPr>
          <p:cNvPr id="38915" name="TextBox 4"/>
          <p:cNvSpPr txBox="1">
            <a:spLocks noChangeArrowheads="1"/>
          </p:cNvSpPr>
          <p:nvPr/>
        </p:nvSpPr>
        <p:spPr bwMode="auto">
          <a:xfrm>
            <a:off x="0" y="6642100"/>
            <a:ext cx="7315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Source:	http://www.nytimes.com/slideshow/2008/02/19/business/businessspecial2/0219-CHISEL_10.html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One Company’s Solution</a:t>
            </a:r>
          </a:p>
        </p:txBody>
      </p:sp>
      <p:sp>
        <p:nvSpPr>
          <p:cNvPr id="43010" name="TextBox 5"/>
          <p:cNvSpPr txBox="1">
            <a:spLocks noChangeArrowheads="1"/>
          </p:cNvSpPr>
          <p:nvPr/>
        </p:nvSpPr>
        <p:spPr bwMode="auto">
          <a:xfrm>
            <a:off x="0" y="6642100"/>
            <a:ext cx="7315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Source:	http://www.nytimes.com/2008/02/20/business/businessspecial2/20chisel.html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" y="56388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“…by wrapping it in a fiber-reinforced polymer sleeve that makes it safer to use and faster-cutting…”</a:t>
            </a:r>
            <a:endParaRPr lang="en-US" sz="1800">
              <a:solidFill>
                <a:schemeClr val="bg1"/>
              </a:solidFill>
              <a:latin typeface="Calibri" pitchFamily="-123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2000" y="4343400"/>
            <a:ext cx="7391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“</a:t>
            </a:r>
            <a:r>
              <a:rPr lang="en-US" sz="2000" dirty="0"/>
              <a:t>The cap’s larger surface and better grip gave workers the confidence to hit the bolts and rods more forcefully than they would with a standard chisel</a:t>
            </a:r>
            <a:r>
              <a:rPr lang="en-US" sz="2000" dirty="0" smtClean="0"/>
              <a:t>.</a:t>
            </a:r>
            <a:endParaRPr lang="en-US" sz="1800" dirty="0">
              <a:latin typeface="Calibri" pitchFamily="-123" charset="0"/>
            </a:endParaRPr>
          </a:p>
        </p:txBody>
      </p:sp>
      <p:pic>
        <p:nvPicPr>
          <p:cNvPr id="43013" name="Picture 8" descr="hard cap chisel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524000"/>
            <a:ext cx="3962400" cy="26416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229600" cy="5486400"/>
          </a:xfrm>
        </p:spPr>
        <p:txBody>
          <a:bodyPr/>
          <a:lstStyle/>
          <a:p>
            <a:pPr algn="ctr" eaLnBrk="1" hangingPunct="1"/>
            <a:endParaRPr lang="en-US" sz="540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algn="ctr" eaLnBrk="1" hangingPunct="1">
              <a:buFont typeface="Arial" pitchFamily="-123" charset="0"/>
              <a:buNone/>
            </a:pPr>
            <a:r>
              <a:rPr lang="en-US" sz="540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Think Safety</a:t>
            </a:r>
          </a:p>
          <a:p>
            <a:pPr algn="ctr" eaLnBrk="1" hangingPunct="1">
              <a:buFont typeface="Arial" pitchFamily="-123" charset="0"/>
              <a:buNone/>
            </a:pPr>
            <a:endParaRPr lang="en-US" sz="5400" smtClean="0">
              <a:solidFill>
                <a:srgbClr val="FFFF00"/>
              </a:solidFill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algn="ctr" eaLnBrk="1" hangingPunct="1">
              <a:buFont typeface="Arial" pitchFamily="-123" charset="0"/>
              <a:buNone/>
            </a:pPr>
            <a:r>
              <a:rPr lang="en-US" sz="540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Work Safely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What is a Chisel?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u="sng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Chisels</a:t>
            </a: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 are hand tools used to shave or chip wood, metals, concrete, and masonry. They are available for other materials as well. </a:t>
            </a:r>
            <a:r>
              <a:rPr lang="en-US" sz="2800" i="1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Most chisels are operated by striking them with a hammer, but some are simply pushed by hand</a:t>
            </a: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. </a:t>
            </a:r>
          </a:p>
          <a:p>
            <a:pPr eaLnBrk="1" hangingPunct="1"/>
            <a:endParaRPr lang="en-US" sz="2400" dirty="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</p:txBody>
      </p:sp>
      <p:pic>
        <p:nvPicPr>
          <p:cNvPr id="16387" name="Picture 2" descr="C:\Users\RobbyG\AppData\Local\Microsoft\Windows\Temporary Internet Files\Content.IE5\QDDKNX61\MPj038524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038600"/>
            <a:ext cx="3581400" cy="2557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What is a Chisel?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4114800"/>
            <a:ext cx="6477000" cy="2438400"/>
          </a:xfrm>
        </p:spPr>
        <p:txBody>
          <a:bodyPr/>
          <a:lstStyle/>
          <a:p>
            <a:pPr eaLnBrk="1" hangingPunct="1"/>
            <a:endParaRPr lang="en-US" sz="2400" dirty="0" smtClean="0">
              <a:solidFill>
                <a:schemeClr val="bg1"/>
              </a:solidFill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eaLnBrk="1" hangingPunct="1"/>
            <a:r>
              <a:rPr lang="en-US" sz="2400" dirty="0" smtClean="0">
                <a:solidFill>
                  <a:srgbClr val="FFC0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Firmer chisel</a:t>
            </a:r>
            <a:r>
              <a:rPr lang="en-US" sz="2400" dirty="0" smtClean="0">
                <a:solidFill>
                  <a:schemeClr val="bg1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: </a:t>
            </a:r>
            <a:r>
              <a:rPr lang="en-US" sz="24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has a longer blade, usually from 3 1/2" to 6", and is used mainly for cutting deeply into wood. It should be used with soft-faced hammers.</a:t>
            </a:r>
          </a:p>
        </p:txBody>
      </p:sp>
      <p:pic>
        <p:nvPicPr>
          <p:cNvPr id="3074" name="Picture 2" descr="C:\Users\RobbyG\AppData\Local\Microsoft\Windows\Temporary Internet Files\Content.IE5\B0D5U2R3\MPj040658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343400"/>
            <a:ext cx="1371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62000" y="1441450"/>
            <a:ext cx="8077200" cy="2292191"/>
            <a:chOff x="762000" y="1441450"/>
            <a:chExt cx="8077200" cy="2292191"/>
          </a:xfrm>
        </p:grpSpPr>
        <p:pic>
          <p:nvPicPr>
            <p:cNvPr id="18439" name="Picture 4" descr="butt chisel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2000" y="1441450"/>
              <a:ext cx="2860291" cy="2216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Box 5"/>
            <p:cNvSpPr txBox="1">
              <a:spLocks noChangeArrowheads="1"/>
            </p:cNvSpPr>
            <p:nvPr/>
          </p:nvSpPr>
          <p:spPr bwMode="auto">
            <a:xfrm>
              <a:off x="3733800" y="1517650"/>
              <a:ext cx="5105400" cy="22159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  <a:ea typeface="Arial" pitchFamily="-123" charset="0"/>
                  <a:cs typeface="Arial" pitchFamily="-123" charset="0"/>
                </a:rPr>
                <a:t>Butt chisel</a:t>
              </a:r>
              <a:r>
                <a:rPr lang="en-US" dirty="0">
                  <a:solidFill>
                    <a:schemeClr val="bg1"/>
                  </a:solidFill>
                  <a:ea typeface="Arial" pitchFamily="-123" charset="0"/>
                  <a:cs typeface="Arial" pitchFamily="-123" charset="0"/>
                </a:rPr>
                <a:t>: </a:t>
              </a:r>
              <a:r>
                <a:rPr lang="en-US" dirty="0">
                  <a:ea typeface="Arial" pitchFamily="-123" charset="0"/>
                  <a:cs typeface="Arial" pitchFamily="-123" charset="0"/>
                </a:rPr>
                <a:t>has a short blade that ranges from about 2 1/2" to 3" long and is for carving, paring and similar work. It can be used with hard-faced hammers.</a:t>
              </a:r>
            </a:p>
            <a:p>
              <a:endParaRPr lang="en-US" sz="1800" dirty="0">
                <a:latin typeface="Calibri" pitchFamily="-123" charset="0"/>
              </a:endParaRPr>
            </a:p>
          </p:txBody>
        </p:sp>
      </p:grp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1143000" y="6858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800">
              <a:latin typeface="Calibri" pitchFamily="-123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6642100"/>
            <a:ext cx="800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http://www.antique-used-tools.com/55chisel_2.jpg	http://hand-tools.hardwarestore.com/learning/all-about-wood-chisels.aspx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0" y="6400800"/>
            <a:ext cx="891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http://www.forbes.com/2005/08/04/tools-stone-working-chisel-cx_de_0804chisel.html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	http://www.digitalegypt.ucl.ac.uk/tools/archive/uc63042.jpg</a:t>
            </a:r>
            <a:endParaRPr lang="en-US" sz="1800">
              <a:latin typeface="Calibri" pitchFamily="-123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94122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itchFamily="-123" charset="0"/>
              </a:rPr>
              <a:t>History of Chisels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483" name="Rectangle 4"/>
          <p:cNvSpPr>
            <a:spLocks noGrp="1"/>
          </p:cNvSpPr>
          <p:nvPr>
            <p:ph sz="quarter" idx="13"/>
          </p:nvPr>
        </p:nvSpPr>
        <p:spPr>
          <a:xfrm>
            <a:off x="179512" y="1600200"/>
            <a:ext cx="8354888" cy="4114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Arial" pitchFamily="-123" charset="0"/>
              </a:rPr>
              <a:t>“Throughout history, humans have relied on wood and stone to shelter and protect themselves, and the chisel is one of the best tools to work those materials.”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Arial" pitchFamily="-123" charset="0"/>
              </a:rPr>
              <a:t>“Early chisels made out of flint that date back 10,000 years have been discovered, while more modern </a:t>
            </a:r>
            <a:r>
              <a:rPr lang="en-US" sz="2400" dirty="0" smtClean="0">
                <a:latin typeface="Arial" pitchFamily="-123" charset="0"/>
              </a:rPr>
              <a:t>versions </a:t>
            </a:r>
            <a:r>
              <a:rPr lang="en-US" sz="2400" dirty="0">
                <a:latin typeface="Arial" pitchFamily="-123" charset="0"/>
              </a:rPr>
              <a:t>are made out of tempered steel.”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Arial" pitchFamily="-123" charset="0"/>
              </a:rPr>
              <a:t>The ancient Egyptians used chisels to carve stone for the pyramids. </a:t>
            </a:r>
            <a:endParaRPr lang="en-US" sz="2800" dirty="0">
              <a:latin typeface="Arial" pitchFamily="-123" charset="0"/>
            </a:endParaRPr>
          </a:p>
          <a:p>
            <a:pPr eaLnBrk="1" hangingPunct="1">
              <a:buFont typeface="Arial" pitchFamily="-123" charset="0"/>
              <a:buNone/>
            </a:pPr>
            <a:endParaRPr lang="en-US" sz="2800" dirty="0">
              <a:latin typeface="Arial" pitchFamily="-123" charset="0"/>
            </a:endParaRPr>
          </a:p>
        </p:txBody>
      </p:sp>
      <p:pic>
        <p:nvPicPr>
          <p:cNvPr id="20484" name="Picture 5" descr="ancient chis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883955"/>
            <a:ext cx="2471192" cy="185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Typical Safety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7924800" cy="4114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4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“</a:t>
            </a:r>
            <a:r>
              <a:rPr lang="en-US" sz="24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If a chisel is used as a screwdriver, the tip of the chisel may break and fly off, hitting the user or others nearby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If a screwdriver is used as a chisel, it can slip and cause a puncture wound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If a chisel is aimed toward the body when struck, it can slip and injure the user</a:t>
            </a:r>
          </a:p>
          <a:p>
            <a:pPr eaLnBrk="1" hangingPunct="1">
              <a:spcBef>
                <a:spcPct val="40000"/>
              </a:spcBef>
            </a:pPr>
            <a:r>
              <a:rPr lang="en-US" sz="24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A chisel used to perform work for which it was not designed can break and injure the user</a:t>
            </a:r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0" y="6642100"/>
            <a:ext cx="8915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http://www.osha.gov/Publications/osha3080.html	 http://safety.ag.utk.edu/safetyplan/17Shopweb/17shopsafety.htm</a:t>
            </a:r>
            <a:endParaRPr lang="en-US" sz="800">
              <a:latin typeface="Calibri" pitchFamily="-123" charset="0"/>
            </a:endParaRPr>
          </a:p>
        </p:txBody>
      </p:sp>
      <p:pic>
        <p:nvPicPr>
          <p:cNvPr id="22532" name="Picture 4" descr="C:\Users\RobbyG\AppData\Local\Microsoft\Windows\Temporary Internet Files\Content.IE5\QDDKNX61\MCPE03447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568825"/>
            <a:ext cx="2590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rgbClr val="FFFF00"/>
                </a:solidFill>
                <a:latin typeface="Arial" pitchFamily="-123" charset="0"/>
              </a:rPr>
              <a:t>General Safety Concerns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sz="quarter" idx="13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latin typeface="Arial" pitchFamily="-123" charset="0"/>
              </a:rPr>
              <a:t>If chisel head is allowed to become “mushroomed,” there is a danger of metal fragments flying off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latin typeface="Arial" pitchFamily="-123" charset="0"/>
              </a:rPr>
              <a:t>If the chisel is not struck carefully with a hammer, it is possible to hit one’s hands with the hammer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latin typeface="Arial" pitchFamily="-123" charset="0"/>
              </a:rPr>
              <a:t>Fragments of the material being chiseled can fly off, creating a hazard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latin typeface="Arial" pitchFamily="-123" charset="0"/>
              </a:rPr>
              <a:t>A dull chisel is a dangerous chisel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latin typeface="Arial" pitchFamily="-123" charset="0"/>
              </a:rPr>
              <a:t>An unshielded chisel can pose a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Arial" pitchFamily="-123" charset="0"/>
              <a:buNone/>
            </a:pPr>
            <a:r>
              <a:rPr lang="en-US" sz="2000" dirty="0">
                <a:latin typeface="Arial" pitchFamily="-123" charset="0"/>
              </a:rPr>
              <a:t>	cutting hazard when not in use</a:t>
            </a:r>
            <a:endParaRPr lang="en-US" sz="2000" dirty="0"/>
          </a:p>
          <a:p>
            <a:pPr eaLnBrk="1" hangingPunct="1">
              <a:lnSpc>
                <a:spcPct val="90000"/>
              </a:lnSpc>
              <a:buFont typeface="Arial" pitchFamily="-123" charset="0"/>
              <a:buNone/>
            </a:pPr>
            <a:r>
              <a:rPr lang="en-US" sz="2000" dirty="0"/>
              <a:t>	</a:t>
            </a:r>
          </a:p>
          <a:p>
            <a:pPr eaLnBrk="1" hangingPunct="1">
              <a:lnSpc>
                <a:spcPct val="90000"/>
              </a:lnSpc>
              <a:buFont typeface="Arial" pitchFamily="-123" charset="0"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Arial" pitchFamily="-123" charset="0"/>
              <a:buNone/>
            </a:pPr>
            <a:endParaRPr lang="en-US" sz="2800" dirty="0"/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0" y="6400800"/>
            <a:ext cx="891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Sources: 	http://www.stanleytools.com/default.asp?TYPE=STATICLEFT&amp;PAGE=tooltips_chisels.htm&amp;LEFT=left_solutions.htm</a:t>
            </a:r>
          </a:p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	http://www.osh.dol.govt.nz/order/catalogue/archive/coldchisels.pdf</a:t>
            </a:r>
            <a:endParaRPr lang="en-US" sz="1800">
              <a:latin typeface="Calibri" pitchFamily="-123" charset="0"/>
            </a:endParaRPr>
          </a:p>
        </p:txBody>
      </p:sp>
      <p:pic>
        <p:nvPicPr>
          <p:cNvPr id="24580" name="Picture 5" descr="cold chis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114800"/>
            <a:ext cx="26670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OSHA Investigated Injuries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Out of 13,510 OSHA investigated deaths and injuries from 1990 to 2009, 6 incidents involved the use of chisels during the event.</a:t>
            </a:r>
          </a:p>
          <a:p>
            <a:pPr eaLnBrk="1" hangingPunct="1">
              <a:buFont typeface="Arial" pitchFamily="-123" charset="0"/>
              <a:buNone/>
            </a:pPr>
            <a:endParaRPr lang="en-US" sz="2800" dirty="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eaLnBrk="1" hangingPunct="1">
              <a:buFont typeface="Arial" pitchFamily="-123" charset="0"/>
              <a:buNone/>
            </a:pP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Of these 6:</a:t>
            </a:r>
          </a:p>
          <a:p>
            <a:pPr eaLnBrk="1" hangingPunct="1">
              <a:buFont typeface="Arial" pitchFamily="-123" charset="0"/>
              <a:buNone/>
            </a:pP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	</a:t>
            </a:r>
          </a:p>
          <a:p>
            <a:pPr eaLnBrk="1" hangingPunct="1">
              <a:buFont typeface="Arial" pitchFamily="-123" charset="0"/>
              <a:buNone/>
            </a:pP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	1 death directly involved electrocution by an metal chisel, attributed to a malfunctioning extension cord.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6642100"/>
            <a:ext cx="670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Source: 	Extracted from OSHA Accident Investigation Data 1990-2009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OSHA Investigated Injuries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Out of 13,510 OSHA recorded deaths and injuries from 1990 to 2009, 6 incidents recorded the use of chisels during the event.</a:t>
            </a:r>
          </a:p>
          <a:p>
            <a:pPr eaLnBrk="1" hangingPunct="1">
              <a:buFont typeface="Arial" pitchFamily="-123" charset="0"/>
              <a:buNone/>
            </a:pPr>
            <a:endParaRPr lang="en-US" sz="2800" dirty="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eaLnBrk="1" hangingPunct="1">
              <a:buFont typeface="Arial" pitchFamily="-123" charset="0"/>
              <a:buNone/>
            </a:pP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Of these 6:</a:t>
            </a:r>
          </a:p>
          <a:p>
            <a:pPr eaLnBrk="1" hangingPunct="1">
              <a:buFont typeface="Arial" pitchFamily="-123" charset="0"/>
              <a:buNone/>
            </a:pPr>
            <a:endParaRPr lang="en-US" sz="1400" dirty="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eaLnBrk="1" hangingPunct="1">
              <a:buFont typeface="Arial" pitchFamily="-123" charset="0"/>
              <a:buNone/>
            </a:pPr>
            <a:endParaRPr lang="en-US" sz="1400" dirty="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eaLnBrk="1" hangingPunct="1">
              <a:buFont typeface="Arial" pitchFamily="-123" charset="0"/>
              <a:buNone/>
            </a:pP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	3 involved falling off a ladder while using a chisel (</a:t>
            </a:r>
            <a:r>
              <a:rPr lang="en-US" sz="24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2 deaths + 1 injury</a:t>
            </a: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642100"/>
            <a:ext cx="670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Source: 	Extracted from OSHA Accident Investigation Data 1990-2009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Arial" pitchFamily="-123" charset="0"/>
                <a:ea typeface="Arial" pitchFamily="-123" charset="0"/>
                <a:cs typeface="Arial" pitchFamily="-123" charset="0"/>
              </a:rPr>
              <a:t>OSHA Investigated Injuries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Out of 13,510 OSHA recorded deaths and injuries from 1990 to 2009, 6 incidents recorded the use of chisels during the event.</a:t>
            </a:r>
          </a:p>
          <a:p>
            <a:pPr eaLnBrk="1" hangingPunct="1">
              <a:buFont typeface="Arial" pitchFamily="-123" charset="0"/>
              <a:buNone/>
            </a:pPr>
            <a:endParaRPr lang="en-US" sz="2800" dirty="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eaLnBrk="1" hangingPunct="1">
              <a:buFont typeface="Arial" pitchFamily="-123" charset="0"/>
              <a:buNone/>
            </a:pP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Of these 6:</a:t>
            </a:r>
            <a:endParaRPr lang="en-US" sz="1400" dirty="0" smtClean="0">
              <a:latin typeface="Arial" pitchFamily="-123" charset="0"/>
              <a:ea typeface="Arial" pitchFamily="-123" charset="0"/>
              <a:cs typeface="Arial" pitchFamily="-123" charset="0"/>
            </a:endParaRPr>
          </a:p>
          <a:p>
            <a:pPr eaLnBrk="1" hangingPunct="1">
              <a:buFont typeface="Arial" pitchFamily="-123" charset="0"/>
              <a:buNone/>
            </a:pPr>
            <a:r>
              <a:rPr lang="en-US" sz="2800" dirty="0" smtClean="0">
                <a:latin typeface="Arial" pitchFamily="-123" charset="0"/>
                <a:ea typeface="Arial" pitchFamily="-123" charset="0"/>
                <a:cs typeface="Arial" pitchFamily="-123" charset="0"/>
              </a:rPr>
              <a:t>	None were primarily caused by a chisel “hand tool”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6642100"/>
            <a:ext cx="6705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>
                <a:solidFill>
                  <a:schemeClr val="bg1"/>
                </a:solidFill>
                <a:ea typeface="Arial" pitchFamily="-123" charset="0"/>
                <a:cs typeface="Arial" pitchFamily="-123" charset="0"/>
              </a:rPr>
              <a:t>Source: 	Extracted from OSHA Accident Investigation Data 1990-2009</a:t>
            </a:r>
          </a:p>
        </p:txBody>
      </p:sp>
      <p:pic>
        <p:nvPicPr>
          <p:cNvPr id="5" name="Picture 4" descr="Chisel Chi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5375" y="4803775"/>
            <a:ext cx="2683508" cy="185737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C015D-807F-4426-9B87-420A6E5FDD4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5269</TotalTime>
  <Words>833</Words>
  <Application>Microsoft Office PowerPoint</Application>
  <PresentationFormat>On-screen Show (4:3)</PresentationFormat>
  <Paragraphs>114</Paragraphs>
  <Slides>17</Slides>
  <Notes>17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Horizon</vt:lpstr>
      <vt:lpstr>Chisels</vt:lpstr>
      <vt:lpstr>What is a Chisel?</vt:lpstr>
      <vt:lpstr>What is a Chisel?</vt:lpstr>
      <vt:lpstr>History of Chisels</vt:lpstr>
      <vt:lpstr>Typical Safety Concerns</vt:lpstr>
      <vt:lpstr>General Safety Concerns</vt:lpstr>
      <vt:lpstr>OSHA Investigated Injuries</vt:lpstr>
      <vt:lpstr>OSHA Investigated Injuries</vt:lpstr>
      <vt:lpstr>OSHA Investigated Injuries</vt:lpstr>
      <vt:lpstr>OSHA Regulations</vt:lpstr>
      <vt:lpstr>ANSI Safety Standards</vt:lpstr>
      <vt:lpstr>Safe Work Practices</vt:lpstr>
      <vt:lpstr>Safe Work Practices</vt:lpstr>
      <vt:lpstr>Common Problem</vt:lpstr>
      <vt:lpstr>One Company’s Solution</vt:lpstr>
      <vt:lpstr>One Company’s Solution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Granat</dc:creator>
  <cp:lastModifiedBy>Hinze</cp:lastModifiedBy>
  <cp:revision>57</cp:revision>
  <dcterms:created xsi:type="dcterms:W3CDTF">2009-10-02T00:49:18Z</dcterms:created>
  <dcterms:modified xsi:type="dcterms:W3CDTF">2013-02-16T23:53:28Z</dcterms:modified>
</cp:coreProperties>
</file>