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1" r:id="rId3"/>
    <p:sldId id="262" r:id="rId4"/>
    <p:sldId id="257" r:id="rId5"/>
    <p:sldId id="259" r:id="rId6"/>
    <p:sldId id="263" r:id="rId7"/>
    <p:sldId id="265" r:id="rId8"/>
    <p:sldId id="266" r:id="rId9"/>
    <p:sldId id="267" r:id="rId10"/>
    <p:sldId id="268" r:id="rId11"/>
    <p:sldId id="264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33" d="100"/>
          <a:sy n="33" d="100"/>
        </p:scale>
        <p:origin x="-2676" y="-1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AF941-DF93-4148-8B3B-63534898497C}" type="datetimeFigureOut">
              <a:rPr lang="en-US" smtClean="0"/>
              <a:t>3/26/2013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759EF-B3C3-487C-A3D3-E3E18ECC9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265B9-690C-4904-A255-69455F8D5C33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D4F893-187E-4200-BE65-DFFAFC7ED9C2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3391D-4A15-4A55-9FCA-5ECB6E813061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1D5E-C40F-457D-B890-EE90741BB24F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10D3D-8FB3-4E93-9126-0E0E4F81A76C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B778D-BAC6-4FE1-BF09-D0D55C19A5BC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0E86F-6CE1-47EF-831D-7A1F64DB00F7}" type="datetime1">
              <a:rPr lang="en-US" smtClean="0"/>
              <a:t>3/26/2013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3878F-91FD-483E-BE05-3F192F5D9DCC}" type="datetime1">
              <a:rPr lang="en-US" smtClean="0"/>
              <a:t>3/26/2013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7EE9-51EF-4DC1-BEAB-6672153D5EEA}" type="datetime1">
              <a:rPr lang="en-US" smtClean="0"/>
              <a:t>3/26/2013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EDAF-3BDF-49BD-A6E3-A46543DE9E1D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42F2D-97A8-4147-B10E-E7EEEE356FF5}" type="datetime1">
              <a:rPr lang="en-US" smtClean="0"/>
              <a:t>3/26/2013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E2560-68D6-48C1-A28D-DABFE0334BC7}" type="datetime1">
              <a:rPr lang="en-US" smtClean="0"/>
              <a:t>3/26/2013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C2103-C67F-C54E-A4C7-440AA7519B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cap="all" dirty="0" smtClean="0">
                <a:solidFill>
                  <a:srgbClr val="FDFF05"/>
                </a:solidFill>
                <a:latin typeface="Arial"/>
                <a:cs typeface="Arial"/>
              </a:rPr>
              <a:t>Bungee Cords</a:t>
            </a:r>
            <a:endParaRPr lang="en-US" sz="5400" b="1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971800"/>
            <a:ext cx="4876800" cy="2667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100" b="1" dirty="0" smtClean="0">
                <a:solidFill>
                  <a:srgbClr val="FDFF05"/>
                </a:solidFill>
                <a:latin typeface="Arial"/>
                <a:cs typeface="Arial"/>
              </a:rPr>
              <a:t>Example Injury Case</a:t>
            </a:r>
            <a:endParaRPr lang="en-US" sz="4100" b="1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229600" cy="4343400"/>
          </a:xfrm>
        </p:spPr>
        <p:txBody>
          <a:bodyPr/>
          <a:lstStyle/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A 35-year-old man had decreased vision in his right eye after having been struck by a bungee cord while fastening luggage to his roof-rack. </a:t>
            </a:r>
            <a:endParaRPr lang="en-US" dirty="0"/>
          </a:p>
        </p:txBody>
      </p:sp>
      <p:pic>
        <p:nvPicPr>
          <p:cNvPr id="4" name="Picture 4" descr="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0" y="4114800"/>
            <a:ext cx="27432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5996226"/>
            <a:ext cx="4572000" cy="5847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http://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www.sciencedirect.com/science?_ob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ArticleURL&amp;_udi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=B7CRN-4JVT1T2-1&amp;_user=10&amp;_rdoc=1&amp;_fmt=&amp;_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orig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search&amp;_sort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d&amp;_docanchor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=&amp;view=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c&amp;_searchStrId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=1116416170&amp;_rerunOrigin=</a:t>
            </a:r>
            <a:r>
              <a:rPr lang="en-US" sz="800" dirty="0" err="1" smtClean="0">
                <a:solidFill>
                  <a:schemeClr val="bg1"/>
                </a:solidFill>
                <a:latin typeface="Arial"/>
                <a:cs typeface="Arial"/>
              </a:rPr>
              <a:t>google&amp;_acct</a:t>
            </a:r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=C000050221&amp;_version=1&amp;_urlVersion=0&amp;_userid=10&amp;md5=a0d882c181f2592df6d12d5fe6167e3d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cap="all" dirty="0" smtClean="0">
                <a:solidFill>
                  <a:srgbClr val="FDFF05"/>
                </a:solidFill>
                <a:latin typeface="Arial"/>
                <a:cs typeface="Arial"/>
              </a:rPr>
              <a:t>Safe Practices</a:t>
            </a:r>
            <a:endParaRPr lang="en-US" sz="39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11762"/>
          </a:xfrm>
        </p:spPr>
        <p:txBody>
          <a:bodyPr>
            <a:normAutofit/>
          </a:bodyPr>
          <a:lstStyle/>
          <a:p>
            <a:pPr marL="342900" lvl="2" indent="-342900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Injuries can be avoided by wearing eye protection and not over-stretching the bungee cords.    Stay clear of the line of fire. </a:t>
            </a:r>
          </a:p>
          <a:p>
            <a:pPr marL="342900" lvl="2" indent="-342900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Specify someone on-site to test to make sure bungee cords are not frayed or damaged in any way.</a:t>
            </a:r>
          </a:p>
          <a:p>
            <a:pPr marL="342900" lvl="2" indent="-342900">
              <a:spcAft>
                <a:spcPts val="600"/>
              </a:spcAft>
            </a:pPr>
            <a:r>
              <a:rPr lang="en-US" dirty="0" smtClean="0">
                <a:solidFill>
                  <a:schemeClr val="bg1"/>
                </a:solidFill>
                <a:latin typeface="Arial"/>
                <a:cs typeface="Arial"/>
              </a:rPr>
              <a:t>Test that tensile strength of cord is greater than the expected  load. </a:t>
            </a: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lvl="2" indent="-342900">
              <a:spcAft>
                <a:spcPts val="60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Replace the “J” or “S” hooks with spring loaded clips avoiding the possibility of the cord retracting and injury.</a:t>
            </a:r>
          </a:p>
          <a:p>
            <a:pPr marL="800100" lvl="3" indent="-342900">
              <a:spcAft>
                <a:spcPts val="600"/>
              </a:spcAft>
            </a:pPr>
            <a:endParaRPr lang="en-U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800100" lvl="3" indent="-342900">
              <a:spcAft>
                <a:spcPts val="600"/>
              </a:spcAft>
            </a:pPr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Factor of Safety  =</a:t>
            </a:r>
          </a:p>
          <a:p>
            <a:pPr marL="342900" lvl="2" indent="-342900">
              <a:spcAft>
                <a:spcPts val="600"/>
              </a:spcAft>
              <a:buNone/>
            </a:pP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342900" lvl="2" indent="-342900">
              <a:spcAft>
                <a:spcPts val="600"/>
              </a:spcAft>
            </a:pP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</a:pPr>
            <a:endParaRPr lang="en-US" sz="1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1025" y="5230633"/>
            <a:ext cx="4267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Minimum break strength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----------------------------------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</a:rPr>
              <a:t>Max expected load</a:t>
            </a:r>
            <a:endParaRPr lang="en-US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3387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cap="all" dirty="0" smtClean="0">
                <a:solidFill>
                  <a:srgbClr val="FFFF00"/>
                </a:solidFill>
                <a:latin typeface="Arial"/>
                <a:cs typeface="Arial"/>
              </a:rPr>
              <a:t>Think Safety</a:t>
            </a:r>
            <a:endParaRPr lang="en-US" sz="5400" b="1" cap="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7772400" cy="1752600"/>
          </a:xfrm>
        </p:spPr>
        <p:txBody>
          <a:bodyPr>
            <a:normAutofit/>
          </a:bodyPr>
          <a:lstStyle/>
          <a:p>
            <a:r>
              <a:rPr lang="en-US" sz="5400" b="1" cap="all" dirty="0" smtClean="0">
                <a:solidFill>
                  <a:srgbClr val="FFFF00"/>
                </a:solidFill>
                <a:latin typeface="Arial"/>
                <a:cs typeface="Arial"/>
              </a:rPr>
              <a:t>Work Safely</a:t>
            </a:r>
            <a:endParaRPr lang="en-US" sz="5400" b="1" cap="all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2438400"/>
            <a:ext cx="967739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700" b="1" dirty="0" smtClean="0">
                <a:solidFill>
                  <a:srgbClr val="FFFFFF"/>
                </a:solidFill>
                <a:latin typeface="Arial"/>
                <a:cs typeface="Arial"/>
              </a:rPr>
              <a:t>_______________________</a:t>
            </a:r>
            <a:endParaRPr lang="en-US" sz="57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sz="3700" cap="all" dirty="0" smtClean="0">
                <a:solidFill>
                  <a:srgbClr val="FDFF05"/>
                </a:solidFill>
                <a:latin typeface="Arial"/>
                <a:cs typeface="Arial"/>
              </a:rPr>
              <a:t>Bungee </a:t>
            </a:r>
            <a:r>
              <a:rPr lang="en-US" sz="3700" cap="all" dirty="0">
                <a:solidFill>
                  <a:srgbClr val="FDFF05"/>
                </a:solidFill>
                <a:latin typeface="Arial"/>
                <a:cs typeface="Arial"/>
              </a:rPr>
              <a:t>C</a:t>
            </a:r>
            <a:r>
              <a:rPr lang="en-US" sz="3700" cap="all" dirty="0" smtClean="0">
                <a:solidFill>
                  <a:srgbClr val="FDFF05"/>
                </a:solidFill>
                <a:latin typeface="Arial"/>
                <a:cs typeface="Arial"/>
              </a:rPr>
              <a:t>ord Design</a:t>
            </a:r>
            <a:endParaRPr lang="en-US" sz="37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4724400" cy="59436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Bungee cord cores are made of strands of elastic material, usually natural (latex) or synthetic rubber. Both types share the same properties: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Extensibility (ability to stretch)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Resilience (ability to regain 		        shape)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/>
                <a:cs typeface="Arial"/>
              </a:rPr>
              <a:t>Tensile (ability to extend under           	 load without breaking</a:t>
            </a:r>
            <a:endParaRPr lang="en-U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Natural rubber is stronger while synthetic rubber is more resistant to air and ultraviolent radiation in sunlight.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The core is wrapped in layers of braided rubber or fabric such as cotton or nylon. </a:t>
            </a: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http://www.madehow.com/Volume-2/Bungee-Cord.html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4533901"/>
            <a:ext cx="3657600" cy="685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Making of Bungee Cord</a:t>
            </a:r>
          </a:p>
          <a:p>
            <a:pPr>
              <a:buNone/>
            </a:pP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799" y="1066800"/>
            <a:ext cx="4918213" cy="3539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56388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Note: Certain cords are used in certain situations.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200" cap="all" dirty="0" smtClean="0">
                <a:solidFill>
                  <a:srgbClr val="FDFF05"/>
                </a:solidFill>
                <a:latin typeface="Arial"/>
                <a:cs typeface="Arial"/>
              </a:rPr>
              <a:t>Design</a:t>
            </a:r>
            <a:endParaRPr lang="en-US" sz="32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419600" cy="54403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Standard commercial bungee cord is available in diameters from around 0.25 inch to 0.62 inch (0.64-1.6 cm).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Military Spec cord: 0.25”-0.87”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Typical bungee jumping cord is around 0.62”.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“J” or “S” hooks are attached to each end. These hooks are generally made from steel and can be coated in materials such as plastic, dichromate, and zinc chromate. </a:t>
            </a:r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(http://www.superiorbungee.com/index_files/Page440.htm)</a:t>
            </a:r>
          </a:p>
          <a:p>
            <a:endParaRPr lang="en-US" sz="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</a:t>
            </a:r>
            <a:r>
              <a:rPr lang="en-US" sz="1000" dirty="0" err="1" smtClean="0">
                <a:solidFill>
                  <a:srgbClr val="FFFFFF"/>
                </a:solidFill>
                <a:latin typeface="Arial"/>
                <a:cs typeface="Arial"/>
              </a:rPr>
              <a:t>www.encyclopedia.com/topic/bungee.aspx</a:t>
            </a: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800" y="1600200"/>
            <a:ext cx="1143000" cy="4525963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300" y="274638"/>
            <a:ext cx="2095500" cy="3158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200" y="3733800"/>
            <a:ext cx="2870200" cy="2870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cap="all" dirty="0" smtClean="0">
                <a:solidFill>
                  <a:srgbClr val="FDFF05"/>
                </a:solidFill>
                <a:latin typeface="Arial"/>
                <a:cs typeface="Arial"/>
              </a:rPr>
              <a:t>History of Bungee</a:t>
            </a:r>
            <a:endParaRPr lang="en-US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914400"/>
            <a:ext cx="6172199" cy="5562600"/>
          </a:xfrm>
        </p:spPr>
        <p:txBody>
          <a:bodyPr anchor="t">
            <a:no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The history of bungee cords starts 1500 years ago in Pentecost  Island in what is now the Republic of Vanuatu in the South Pacific.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According to legend, a wife who felt as though she was being mistreated by her husband, fled from him, seeking refuge in a tree. As she was pursued, the wife secretly tied vines around her ankles; and when her husband finally grabbed her, she jumped. As the husband jumped after her, he plummeted to his death as she was saved by the vines.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cs typeface="Arial"/>
              </a:rPr>
              <a:t>From then on, the act of jumping from great heights attached to vines became a test of courage for men to never be tricked by women again.   </a:t>
            </a:r>
          </a:p>
          <a:p>
            <a:endParaRPr lang="en-US" sz="15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477000"/>
            <a:ext cx="4038600" cy="2587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http://www.madehow.com/Volume-2/Bungee-Cord.html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417638"/>
            <a:ext cx="2819400" cy="483076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29200" cy="792162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DFF05"/>
                </a:solidFill>
                <a:latin typeface="Arial"/>
                <a:cs typeface="Arial"/>
              </a:rPr>
              <a:t>MORE HISTORY</a:t>
            </a:r>
            <a:endParaRPr lang="en-US" sz="3600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6482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595" dirty="0" smtClean="0">
                <a:solidFill>
                  <a:srgbClr val="FFFFFF"/>
                </a:solidFill>
                <a:latin typeface="Arial"/>
                <a:cs typeface="Arial"/>
              </a:rPr>
              <a:t>The first bungee jump with a modern day cord was on April Fools Day in 1979, off of the Clifton Suspension Bridge near Bristol, England.</a:t>
            </a:r>
          </a:p>
          <a:p>
            <a:endParaRPr lang="en-US" sz="259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595" dirty="0" smtClean="0">
                <a:solidFill>
                  <a:srgbClr val="FFFFFF"/>
                </a:solidFill>
                <a:latin typeface="Arial"/>
                <a:cs typeface="Arial"/>
              </a:rPr>
              <a:t>Members of the Oxford Dangerous Sports Club of Britain got the attention of the public as they sparked the use of bungee jumping as a commercialized sport.  </a:t>
            </a:r>
          </a:p>
          <a:p>
            <a:pPr>
              <a:buNone/>
            </a:pPr>
            <a:endParaRPr lang="en-US" sz="2595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endParaRPr lang="en-US" sz="1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None/>
            </a:pPr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http://www.ehow.com/facts_5018988_history-bungee-cords.html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752600"/>
            <a:ext cx="4693919" cy="33528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85340"/>
            <a:ext cx="8229600" cy="1143000"/>
          </a:xfrm>
        </p:spPr>
        <p:txBody>
          <a:bodyPr/>
          <a:lstStyle/>
          <a:p>
            <a:r>
              <a:rPr lang="en-US" cap="all" dirty="0" smtClean="0">
                <a:solidFill>
                  <a:srgbClr val="FDFF05"/>
                </a:solidFill>
                <a:latin typeface="Arial"/>
                <a:cs typeface="Arial"/>
              </a:rPr>
              <a:t>Bungee Cord Uses</a:t>
            </a:r>
            <a:endParaRPr lang="en-US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8340"/>
            <a:ext cx="5791200" cy="4897824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Widely used in the cargo industry.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Commonly used as a tie-down to secure luggage or equipment to the exterior of a vehicle.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Also used by the Military to absorb the shock of opening parachutes with large cargo such as tanks or heavy equipment.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Athletes use cords to help improve speed and strength</a:t>
            </a:r>
          </a:p>
          <a:p>
            <a:endParaRPr lang="en-US" sz="16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399" y="1228339"/>
            <a:ext cx="2069041" cy="151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124200"/>
            <a:ext cx="2489200" cy="3733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3199"/>
            <a:ext cx="3200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</a:t>
            </a:r>
            <a:r>
              <a:rPr lang="en-US" sz="1000" dirty="0" err="1" smtClean="0">
                <a:solidFill>
                  <a:srgbClr val="FFFFFF"/>
                </a:solidFill>
                <a:latin typeface="Arial"/>
                <a:cs typeface="Arial"/>
              </a:rPr>
              <a:t>www.encyclopedia.com/topic/bungee.aspx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cap="all" dirty="0" smtClean="0">
                <a:solidFill>
                  <a:srgbClr val="FDFF05"/>
                </a:solidFill>
                <a:latin typeface="Arial"/>
                <a:cs typeface="Arial"/>
              </a:rPr>
              <a:t>Construction Uses</a:t>
            </a:r>
            <a:endParaRPr lang="en-US" sz="38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5257800" cy="5440362"/>
          </a:xfrm>
        </p:spPr>
        <p:txBody>
          <a:bodyPr>
            <a:norm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Bungee cords can be used to hold forms together for concrete and masonry construction.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Safety harnesses utilize the properties of bungee cords to save lives. 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Arial"/>
                <a:cs typeface="Arial"/>
              </a:rPr>
              <a:t>Bungee cords can serve as good ways to secure materials and equipment to maintain an organized jobsite. </a:t>
            </a:r>
          </a:p>
          <a:p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0" y="2362200"/>
            <a:ext cx="4064000" cy="304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00" cap="all" dirty="0" smtClean="0">
                <a:solidFill>
                  <a:srgbClr val="FDFF05"/>
                </a:solidFill>
                <a:latin typeface="Arial"/>
                <a:cs typeface="Arial"/>
              </a:rPr>
              <a:t>Concerns</a:t>
            </a:r>
            <a:endParaRPr lang="en-US" sz="39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The major concern with bungee cords is that they are often stretched past their maximum allowable tension.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This can result in snapping if the force is great enough to break the cord, bend the hook or break the connection of the hook to the cord.</a:t>
            </a:r>
          </a:p>
          <a:p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Bungee cords wear out from use over time. </a:t>
            </a:r>
          </a:p>
          <a:p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Energy built up from stretching the cord can be released if not secured and cause serious damage to eyes such as loss of vision or even the whole eye. </a:t>
            </a:r>
          </a:p>
          <a:p>
            <a:pPr lvl="1"/>
            <a:r>
              <a:rPr lang="en-US" sz="2200" dirty="0" smtClean="0">
                <a:solidFill>
                  <a:srgbClr val="FFFFFF"/>
                </a:solidFill>
                <a:latin typeface="Arial"/>
                <a:cs typeface="Arial"/>
              </a:rPr>
              <a:t>Approximately half of the eye injuries due to bungee cords require hospitalization. </a:t>
            </a:r>
          </a:p>
          <a:p>
            <a:endParaRPr lang="en-US" sz="2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cap="all" dirty="0" smtClean="0">
                <a:solidFill>
                  <a:srgbClr val="FDFF05"/>
                </a:solidFill>
                <a:latin typeface="Arial"/>
                <a:cs typeface="Arial"/>
              </a:rPr>
              <a:t>Statistics</a:t>
            </a:r>
            <a:endParaRPr lang="en-US" sz="3500" cap="all" dirty="0">
              <a:solidFill>
                <a:srgbClr val="FDFF05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The majority of the bungee cord injuries result from the “J” or “S” hooks releasing and causing face or eye lacerations.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They can travel up to 60 mph when released.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  <a:buFont typeface="Wingdings" charset="2"/>
              <a:buChar char="²"/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There are no recorded fatalities due to bungee cords in the OSHA data from 1990-2009</a:t>
            </a:r>
          </a:p>
          <a:p>
            <a:pPr>
              <a:lnSpc>
                <a:spcPct val="90000"/>
              </a:lnSpc>
              <a:buFont typeface="Wingdings" charset="2"/>
              <a:buChar char="²"/>
            </a:pP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42900" lvl="2" indent="-342900">
              <a:lnSpc>
                <a:spcPct val="90000"/>
              </a:lnSpc>
              <a:buFont typeface="Wingdings" charset="2"/>
              <a:buChar char="²"/>
            </a:pP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There are currently no OSHA regulations for bungee cords</a:t>
            </a:r>
          </a:p>
          <a:p>
            <a:pPr>
              <a:lnSpc>
                <a:spcPct val="90000"/>
              </a:lnSpc>
              <a:buFont typeface="Wingdings" charset="2"/>
              <a:buChar char="²"/>
            </a:pPr>
            <a:endParaRPr lang="en-US" sz="24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 err="1" smtClean="0">
                <a:solidFill>
                  <a:srgbClr val="FFFFFF"/>
                </a:solidFill>
                <a:latin typeface="Arial"/>
                <a:cs typeface="Arial"/>
              </a:rPr>
              <a:t>http://www.chacha.com/question/what-is-the-death-rate-of-bungee-jumping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6555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smtClean="0">
                <a:solidFill>
                  <a:srgbClr val="FFFFFF"/>
                </a:solidFill>
                <a:latin typeface="Arial"/>
                <a:cs typeface="Arial"/>
              </a:rPr>
              <a:t>http://www.ehow.com/list_7561664_bungee-cord-specifications.html</a:t>
            </a:r>
            <a:endParaRPr lang="en-US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C2103-C67F-C54E-A4C7-440AA7519B0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13598</TotalTime>
  <Words>778</Words>
  <Application>Microsoft Office PowerPoint</Application>
  <PresentationFormat>On-screen Show (4:3)</PresentationFormat>
  <Paragraphs>96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Bungee Cords</vt:lpstr>
      <vt:lpstr>Bungee Cord Design</vt:lpstr>
      <vt:lpstr>Design</vt:lpstr>
      <vt:lpstr>History of Bungee</vt:lpstr>
      <vt:lpstr>MORE HISTORY</vt:lpstr>
      <vt:lpstr>Bungee Cord Uses</vt:lpstr>
      <vt:lpstr>Construction Uses</vt:lpstr>
      <vt:lpstr>Concerns</vt:lpstr>
      <vt:lpstr>Statistics</vt:lpstr>
      <vt:lpstr>Example Injury Case</vt:lpstr>
      <vt:lpstr>Safe Practices</vt:lpstr>
      <vt:lpstr>Think Safety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Bungee Cords</dc:title>
  <dc:creator>Chris Roick</dc:creator>
  <cp:lastModifiedBy>Jimmie</cp:lastModifiedBy>
  <cp:revision>22</cp:revision>
  <dcterms:created xsi:type="dcterms:W3CDTF">2011-04-13T03:35:49Z</dcterms:created>
  <dcterms:modified xsi:type="dcterms:W3CDTF">2013-03-26T19:51:28Z</dcterms:modified>
</cp:coreProperties>
</file>