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74" r:id="rId4"/>
    <p:sldId id="265" r:id="rId5"/>
    <p:sldId id="269" r:id="rId6"/>
    <p:sldId id="278" r:id="rId7"/>
    <p:sldId id="266" r:id="rId8"/>
    <p:sldId id="268" r:id="rId9"/>
    <p:sldId id="273" r:id="rId10"/>
    <p:sldId id="270" r:id="rId11"/>
    <p:sldId id="275" r:id="rId12"/>
    <p:sldId id="277" r:id="rId13"/>
    <p:sldId id="260" r:id="rId14"/>
    <p:sldId id="279" r:id="rId15"/>
    <p:sldId id="271" r:id="rId16"/>
    <p:sldId id="272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8F8F8"/>
    <a:srgbClr val="C2C4BC"/>
    <a:srgbClr val="D0DEE8"/>
    <a:srgbClr val="C6D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D65DAF-4ECF-43ED-8978-9969635CA1D6}" type="datetimeFigureOut">
              <a:rPr lang="en-US"/>
              <a:pPr/>
              <a:t>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CF6488-CBA4-4CEE-8E53-3691978BD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18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31DF9-8693-4517-A980-AE045530FB5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5734A-B9C9-4D1C-930F-34B2F6D16CE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5880E3-B0A0-40AE-B868-1B1EE5156AE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A4E4FC-E7C4-47EF-BCF2-C9C2C9CD5C9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E9DD3E-D948-44FA-A555-8FA1BA421DC8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B0118-F915-4EF7-8B7C-12435070285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70E-24AA-4F95-B4AC-0A25C158EA9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A6D5C4-0680-45BE-906B-78482052D27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AA42C2-CAA2-4EC8-8DDB-1021434C1F2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428AD-0CBB-44E1-B119-3FC803E67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883F8-19BA-4CD0-897F-F9C955E8DD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90B01-3DB8-433D-884C-62B31004F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F2CCE-B4AF-462E-8FA4-DFD5BFC04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0DD6-F9A8-4FF5-B4D9-4C37C2C9C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1CECE-0AA5-4263-AC96-147C73BD3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65762-A582-4471-A76D-74AA5F777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7AD99-2BAF-439D-99F7-2DB50D7F6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CAB0D-2CB7-45AA-B25B-47D3E1B3C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918D6-B924-43B6-9B1E-482EDF353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E2378-F201-4AAE-8325-AC24629E1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032C8-257B-4516-A93C-3E6A101D5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F51F9-F6A4-428D-976A-709B22DF5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19AEC-0BFD-4001-8620-429DC1570B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C9AFC-5D6F-45B7-B561-C8D0FEC90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EC983-79FD-430F-99BC-2D7E51E2C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0ECC1C-B500-4D84-8C94-919ECD58F2A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news.release/osh2.nr0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s.gov/iif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s.bls.gov/iif/oshwc/osh/case/osnr003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iif/oshbulletin2006.htm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hyperlink" Target="http://stats.bls.gov/iif/oshwc/osh/case/osnr0031.pdf" TargetMode="Externa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FF00"/>
                </a:solidFill>
                <a:ea typeface="ＭＳ Ｐゴシック" pitchFamily="34" charset="-128"/>
              </a:rPr>
              <a:t>Box</a:t>
            </a:r>
            <a:r>
              <a:rPr lang="en-US" sz="5400" b="1" smtClean="0">
                <a:solidFill>
                  <a:srgbClr val="FFFF00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US" sz="5400" b="1" smtClean="0">
                <a:solidFill>
                  <a:srgbClr val="FFFF00"/>
                </a:solidFill>
                <a:ea typeface="ＭＳ Ｐゴシック" pitchFamily="34" charset="-128"/>
              </a:rPr>
              <a:t>Cutters</a:t>
            </a:r>
          </a:p>
        </p:txBody>
      </p:sp>
      <p:pic>
        <p:nvPicPr>
          <p:cNvPr id="19458" name="Picture 8" descr="Boxcu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33600"/>
            <a:ext cx="89979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1F9-F6A4-428D-976A-709B22DF59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ea typeface="ＭＳ Ｐゴシック" pitchFamily="34" charset="-128"/>
              </a:rPr>
              <a:t>Understanding These Trends</a:t>
            </a:r>
          </a:p>
        </p:txBody>
      </p:sp>
      <p:pic>
        <p:nvPicPr>
          <p:cNvPr id="35842" name="Picture 3" descr="DSCF0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71600"/>
            <a:ext cx="3476625" cy="2209800"/>
          </a:xfrm>
          <a:noFill/>
        </p:spPr>
      </p:pic>
      <p:pic>
        <p:nvPicPr>
          <p:cNvPr id="35843" name="Picture 4" descr="FINGER%20LACERATION%2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3733800"/>
            <a:ext cx="3505200" cy="2286000"/>
          </a:xfrm>
          <a:noFill/>
        </p:spPr>
      </p:pic>
      <p:pic>
        <p:nvPicPr>
          <p:cNvPr id="35844" name="Picture 5" descr="189331270_09f5999fe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90600" y="3733800"/>
            <a:ext cx="3402013" cy="2309813"/>
          </a:xfrm>
          <a:noFill/>
        </p:spPr>
      </p:pic>
      <p:pic>
        <p:nvPicPr>
          <p:cNvPr id="35845" name="Picture 6" descr="lac5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990600" y="1371600"/>
            <a:ext cx="3352800" cy="2220913"/>
          </a:xfrm>
          <a:noFill/>
        </p:spPr>
      </p:pic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0" y="60960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Lacerations and punctures are severe injuries when they happen, but usually heal relatively quickly and do not have lasting debilitating effects on the injured.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2CCE-B4AF-462E-8FA4-DFD5BFC049B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rgbClr val="FFFF00"/>
                </a:solidFill>
                <a:ea typeface="ＭＳ Ｐゴシック" pitchFamily="34" charset="-128"/>
              </a:rPr>
              <a:t>Fatalities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Fatalities are not commonly associated with the use of box cutters</a:t>
            </a:r>
          </a:p>
          <a:p>
            <a:r>
              <a:rPr lang="en-US" dirty="0" smtClean="0">
                <a:ea typeface="ＭＳ Ｐゴシック" pitchFamily="34" charset="-128"/>
              </a:rPr>
              <a:t>OSHA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fatality investigation data from 1990 -2009 did not </a:t>
            </a:r>
            <a:r>
              <a:rPr lang="en-US" altLang="ja-JP" dirty="0" smtClean="0">
                <a:ea typeface="ＭＳ Ｐゴシック" pitchFamily="34" charset="-128"/>
              </a:rPr>
              <a:t>reveal any fatalities specifically attributed to </a:t>
            </a:r>
            <a:r>
              <a:rPr lang="en-US" altLang="ja-JP" smtClean="0">
                <a:ea typeface="ＭＳ Ｐゴシック" pitchFamily="34" charset="-128"/>
              </a:rPr>
              <a:t>box cutters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286000" y="6338888"/>
            <a:ext cx="4495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Source: </a:t>
            </a:r>
            <a:r>
              <a:rPr lang="en-US" sz="800">
                <a:solidFill>
                  <a:schemeClr val="hlink"/>
                </a:solidFill>
              </a:rPr>
              <a:t>Extracted from OSHA Accident Investigation Data 1990-2009</a:t>
            </a:r>
            <a:r>
              <a:rPr lang="en-US" sz="80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AB0D-2CB7-45AA-B25B-47D3E1B3CA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  <a:ea typeface="ＭＳ Ｐゴシック" pitchFamily="34" charset="-128"/>
              </a:rPr>
              <a:t>OSHA Regulations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066800" y="1371600"/>
            <a:ext cx="6781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/>
              <a:t>No OSHA regulations specifically mention box cutters, however other regulations do exist that would merit compliance.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One example of an applicable regulation is:</a:t>
            </a:r>
          </a:p>
          <a:p>
            <a:pPr eaLnBrk="1" hangingPunct="1">
              <a:defRPr/>
            </a:pPr>
            <a:endParaRPr lang="en-US" b="1" dirty="0" smtClean="0"/>
          </a:p>
          <a:p>
            <a:pPr>
              <a:defRPr/>
            </a:pPr>
            <a:r>
              <a:rPr lang="en-US" b="1" u="sng" dirty="0" smtClean="0"/>
              <a:t>1926.301(a)</a:t>
            </a:r>
            <a:endParaRPr lang="en-US" u="sng" dirty="0" smtClean="0"/>
          </a:p>
          <a:p>
            <a:pPr>
              <a:defRPr/>
            </a:pPr>
            <a:r>
              <a:rPr lang="en-US" dirty="0" smtClean="0"/>
              <a:t>Employers shall not issue or permit the use of unsafe hand tools.</a:t>
            </a:r>
          </a:p>
          <a:p>
            <a:pPr>
              <a:defRPr/>
            </a:pPr>
            <a:endParaRPr lang="en-US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1F9-F6A4-428D-976A-709B22DF59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ea typeface="ＭＳ Ｐゴシック" pitchFamily="34" charset="-128"/>
              </a:rPr>
              <a:t>Applicable PPE</a:t>
            </a:r>
          </a:p>
        </p:txBody>
      </p:sp>
      <p:pic>
        <p:nvPicPr>
          <p:cNvPr id="39938" name="Picture 7" descr="10-301_ProductImage-copy-520x4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447800"/>
            <a:ext cx="4876800" cy="3060700"/>
          </a:xfrm>
          <a:noFill/>
        </p:spPr>
      </p:pic>
      <p:sp>
        <p:nvSpPr>
          <p:cNvPr id="39939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72000"/>
            <a:ext cx="9144000" cy="2057400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ea typeface="ＭＳ Ｐゴシック" pitchFamily="34" charset="-128"/>
              </a:rPr>
              <a:t>Gloves</a:t>
            </a:r>
          </a:p>
          <a:p>
            <a:pPr marL="1295400" lvl="2" indent="-381000"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Use cut resistant gloves for laceration protection</a:t>
            </a:r>
          </a:p>
          <a:p>
            <a:pPr marL="1295400" lvl="2" indent="-381000"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Protection from snapped </a:t>
            </a:r>
            <a:r>
              <a:rPr lang="en-US" dirty="0" smtClean="0">
                <a:ea typeface="ＭＳ Ｐゴシック" pitchFamily="34" charset="-128"/>
              </a:rPr>
              <a:t>banding on boxes and crates</a:t>
            </a:r>
          </a:p>
          <a:p>
            <a:pPr marL="1295400" lvl="2" indent="-381000" eaLnBrk="1" hangingPunct="1"/>
            <a:r>
              <a:rPr lang="en-US" smtClean="0">
                <a:ea typeface="ＭＳ Ｐゴシック" pitchFamily="34" charset="-128"/>
              </a:rPr>
              <a:t>Protection </a:t>
            </a:r>
            <a:r>
              <a:rPr lang="en-US" dirty="0" smtClean="0">
                <a:ea typeface="ＭＳ Ｐゴシック" pitchFamily="34" charset="-128"/>
              </a:rPr>
              <a:t>from falling debris, especially when cutting overhead</a:t>
            </a:r>
          </a:p>
          <a:p>
            <a:pPr marL="1295400" lvl="2" indent="-381000" eaLnBrk="1" hangingPunct="1"/>
            <a:endParaRPr lang="en-US" dirty="0" smtClean="0">
              <a:ea typeface="ＭＳ Ｐゴシック" pitchFamily="34" charset="-128"/>
            </a:endParaRPr>
          </a:p>
          <a:p>
            <a:pPr marL="1295400" lvl="2" indent="-381000" eaLnBrk="1" hangingPunct="1"/>
            <a:endParaRPr lang="en-US" dirty="0" smtClean="0">
              <a:solidFill>
                <a:schemeClr val="folHlink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AD99-2BAF-439D-99F7-2DB50D7F6F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0" y="4572000"/>
            <a:ext cx="8991600" cy="218757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dirty="0" smtClean="0"/>
              <a:t>Safety Glasses</a:t>
            </a:r>
          </a:p>
          <a:p>
            <a:pPr marL="1295400" lvl="2" indent="-381000" eaLnBrk="1" hangingPunct="1">
              <a:defRPr/>
            </a:pPr>
            <a:r>
              <a:rPr lang="en-US" dirty="0" smtClean="0"/>
              <a:t>Prevents broken </a:t>
            </a:r>
            <a:r>
              <a:rPr lang="en-US" dirty="0"/>
              <a:t>b</a:t>
            </a:r>
            <a:r>
              <a:rPr lang="en-US" dirty="0" smtClean="0"/>
              <a:t>lade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e</a:t>
            </a:r>
            <a:r>
              <a:rPr lang="en-US" dirty="0" smtClean="0"/>
              <a:t>ntering </a:t>
            </a:r>
            <a:r>
              <a:rPr lang="en-US" dirty="0"/>
              <a:t>e</a:t>
            </a:r>
            <a:r>
              <a:rPr lang="en-US" dirty="0" smtClean="0"/>
              <a:t>ye</a:t>
            </a:r>
          </a:p>
          <a:p>
            <a:pPr marL="1295400" lvl="2" indent="-381000" eaLnBrk="1" hangingPunct="1">
              <a:defRPr/>
            </a:pPr>
            <a:r>
              <a:rPr lang="en-US" dirty="0" smtClean="0"/>
              <a:t>Protects from </a:t>
            </a:r>
            <a:r>
              <a:rPr lang="en-US" dirty="0"/>
              <a:t>s</a:t>
            </a:r>
            <a:r>
              <a:rPr lang="en-US" dirty="0" smtClean="0"/>
              <a:t>napped </a:t>
            </a:r>
            <a:r>
              <a:rPr lang="en-US" dirty="0"/>
              <a:t>b</a:t>
            </a:r>
            <a:r>
              <a:rPr lang="en-US" dirty="0" smtClean="0"/>
              <a:t>anding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b</a:t>
            </a:r>
            <a:r>
              <a:rPr lang="en-US" dirty="0" smtClean="0"/>
              <a:t>oxes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c</a:t>
            </a:r>
            <a:r>
              <a:rPr lang="en-US" dirty="0" smtClean="0"/>
              <a:t>rates</a:t>
            </a:r>
          </a:p>
          <a:p>
            <a:pPr marL="1295400" lvl="2" indent="-381000" eaLnBrk="1" hangingPunct="1">
              <a:defRPr/>
            </a:pPr>
            <a:r>
              <a:rPr lang="en-US" dirty="0" smtClean="0"/>
              <a:t>Protects from </a:t>
            </a:r>
            <a:r>
              <a:rPr lang="en-US" dirty="0"/>
              <a:t>f</a:t>
            </a:r>
            <a:r>
              <a:rPr lang="en-US" dirty="0" smtClean="0"/>
              <a:t>alling </a:t>
            </a:r>
            <a:r>
              <a:rPr lang="en-US" dirty="0"/>
              <a:t>d</a:t>
            </a:r>
            <a:r>
              <a:rPr lang="en-US" dirty="0" smtClean="0"/>
              <a:t>ebris, especially when </a:t>
            </a:r>
            <a:r>
              <a:rPr lang="en-US" dirty="0"/>
              <a:t>c</a:t>
            </a:r>
            <a:r>
              <a:rPr lang="en-US" dirty="0" smtClean="0"/>
              <a:t>utting </a:t>
            </a:r>
            <a:r>
              <a:rPr lang="en-US" dirty="0"/>
              <a:t>o</a:t>
            </a:r>
            <a:r>
              <a:rPr lang="en-US" dirty="0" smtClean="0"/>
              <a:t>verhead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ea typeface="ＭＳ Ｐゴシック" pitchFamily="34" charset="-128"/>
              </a:rPr>
              <a:t>Applicable PPE</a:t>
            </a:r>
          </a:p>
        </p:txBody>
      </p:sp>
      <p:pic>
        <p:nvPicPr>
          <p:cNvPr id="41987" name="Picture 14" descr="safety-glasses-19267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71600"/>
            <a:ext cx="4667250" cy="30480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AD99-2BAF-439D-99F7-2DB50D7F6F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FF00"/>
                </a:solidFill>
                <a:ea typeface="ＭＳ Ｐゴシック" pitchFamily="34" charset="-128"/>
              </a:rPr>
              <a:t>Best Practices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ea typeface="ＭＳ Ｐゴシック" pitchFamily="34" charset="-128"/>
              </a:rPr>
              <a:t>Select quality box cutter with safety features</a:t>
            </a:r>
          </a:p>
          <a:p>
            <a:pPr marL="609600" indent="-609600" eaLnBrk="1" hangingPunct="1"/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/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/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/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/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/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/>
            <a:r>
              <a:rPr lang="en-US" dirty="0" smtClean="0">
                <a:ea typeface="ＭＳ Ｐゴシック" pitchFamily="34" charset="-128"/>
              </a:rPr>
              <a:t>Train workers in proper usage and handling of tools </a:t>
            </a:r>
            <a:r>
              <a:rPr lang="en-US" b="1" u="sng" dirty="0" smtClean="0">
                <a:ea typeface="ＭＳ Ｐゴシック" pitchFamily="34" charset="-128"/>
              </a:rPr>
              <a:t>prior</a:t>
            </a:r>
            <a:r>
              <a:rPr lang="en-US" dirty="0" smtClean="0">
                <a:ea typeface="ＭＳ Ｐゴシック" pitchFamily="34" charset="-128"/>
              </a:rPr>
              <a:t> to use</a:t>
            </a:r>
          </a:p>
        </p:txBody>
      </p:sp>
      <p:pic>
        <p:nvPicPr>
          <p:cNvPr id="43011" name="Picture 5" descr="m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590800"/>
            <a:ext cx="4114800" cy="1600200"/>
          </a:xfrm>
          <a:noFill/>
        </p:spPr>
      </p:pic>
      <p:pic>
        <p:nvPicPr>
          <p:cNvPr id="43012" name="Picture 7" descr="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590800"/>
            <a:ext cx="4343400" cy="1600200"/>
          </a:xfrm>
          <a:noFill/>
        </p:spPr>
      </p:pic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457200" y="4114800"/>
            <a:ext cx="3962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Self-Retracting Blade: Retracts when blade loses contact with cutting surface regardless of safety lock position</a:t>
            </a:r>
            <a:endParaRPr lang="en-US"/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4572000" y="4114800"/>
            <a:ext cx="426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Automatic Blade Cover: Covers blade when blade loses contact with cutting surface. Variable blade depth controlled by blade cover</a:t>
            </a:r>
            <a:r>
              <a:rPr lang="en-US" sz="200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762-A582-4471-A76D-74AA5F7772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FF00"/>
                </a:solidFill>
                <a:ea typeface="ＭＳ Ｐゴシック" pitchFamily="34" charset="-128"/>
              </a:rPr>
              <a:t>Best Practices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Use Right Tool For Job- Is The Box Cutter The Right Tool?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Use Rust Free and Sharp Blades Only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Ensure Blade Is Seated Properly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Pull Knife Toward the Body When Cutting, But Ensure Body Is Clear of Blade -- Make Several Passes If Needed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Retract, Cover, or Sheath Blade After Use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Never Leave Box Cutter In Work Area Unattended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</p:txBody>
      </p:sp>
      <p:pic>
        <p:nvPicPr>
          <p:cNvPr id="44035" name="Picture 6" descr="Retractable-Utility-Knife-LSS_i_lbw1576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676400"/>
            <a:ext cx="4495800" cy="3865563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DD6-F9A8-4FF5-B4D9-4C37C2C9CA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43434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FF00"/>
                </a:solidFill>
                <a:ea typeface="ＭＳ Ｐゴシック" pitchFamily="34" charset="-128"/>
              </a:rPr>
              <a:t>Think Safety</a:t>
            </a:r>
            <a:br>
              <a:rPr lang="en-US" sz="5400" b="1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5400" b="1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en-US" sz="5400" b="1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5400" b="1" smtClean="0">
                <a:solidFill>
                  <a:srgbClr val="FFFF00"/>
                </a:solidFill>
                <a:ea typeface="ＭＳ Ｐゴシック" pitchFamily="34" charset="-128"/>
              </a:rPr>
              <a:t>Work Safely</a:t>
            </a:r>
            <a:r>
              <a:rPr lang="en-US" sz="5400" smtClean="0">
                <a:ea typeface="ＭＳ Ｐゴシック" pitchFamily="34" charset="-128"/>
              </a:rPr>
              <a:t> </a:t>
            </a:r>
            <a:endParaRPr lang="en-US" sz="5400" b="1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28AD-0CBB-44E1-B119-3FC803E67D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0574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ea typeface="ＭＳ Ｐゴシック" pitchFamily="34" charset="-128"/>
              </a:rPr>
              <a:t>Box Cutters are hand-held tools with a short sharp blade that generally can be retracted.</a:t>
            </a:r>
          </a:p>
        </p:txBody>
      </p:sp>
      <p:pic>
        <p:nvPicPr>
          <p:cNvPr id="20482" name="Picture 17" descr="BC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00400"/>
            <a:ext cx="38862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914400" y="624840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Typical box cutter with protective housing and retractable blade.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33400"/>
            <a:ext cx="807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Definition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1F9-F6A4-428D-976A-709B22DF59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ea typeface="ＭＳ Ｐゴシック" pitchFamily="34" charset="-128"/>
              </a:rPr>
              <a:t>Common Box Cutter Styles</a:t>
            </a:r>
          </a:p>
        </p:txBody>
      </p:sp>
      <p:pic>
        <p:nvPicPr>
          <p:cNvPr id="22530" name="Picture 17" descr="BC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295400"/>
            <a:ext cx="3048000" cy="2395538"/>
          </a:xfrm>
          <a:noFill/>
        </p:spPr>
      </p:pic>
      <p:pic>
        <p:nvPicPr>
          <p:cNvPr id="22531" name="Picture 22" descr="KNF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21250" y="1295400"/>
            <a:ext cx="3328988" cy="2362200"/>
          </a:xfrm>
          <a:noFill/>
        </p:spPr>
      </p:pic>
      <p:pic>
        <p:nvPicPr>
          <p:cNvPr id="22532" name="Picture 23" descr="042-500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66800" y="4191000"/>
            <a:ext cx="2667000" cy="2000250"/>
          </a:xfrm>
          <a:noFill/>
        </p:spPr>
      </p:pic>
      <p:pic>
        <p:nvPicPr>
          <p:cNvPr id="22533" name="Picture 26" descr="BC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181600" y="4191000"/>
            <a:ext cx="2895600" cy="1974850"/>
          </a:xfrm>
          <a:noFill/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381000" y="37338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Typical box cutter with full housing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4800600" y="37338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Folding style pocket box blade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105400" y="617220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Inexpensive fixed blade with metal sheath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838200" y="6162675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/>
              <a:t>“</a:t>
            </a:r>
            <a:r>
              <a:rPr lang="en-US" sz="2000"/>
              <a:t>Snap-Off</a:t>
            </a:r>
            <a:r>
              <a:rPr lang="en-US" altLang="en-US" sz="2000"/>
              <a:t>”</a:t>
            </a:r>
            <a:r>
              <a:rPr lang="en-US" sz="2000"/>
              <a:t> box cutter with adjustable blade length</a:t>
            </a:r>
          </a:p>
        </p:txBody>
      </p:sp>
      <p:sp>
        <p:nvSpPr>
          <p:cNvPr id="22538" name="TextBox 1"/>
          <p:cNvSpPr txBox="1">
            <a:spLocks noChangeArrowheads="1"/>
          </p:cNvSpPr>
          <p:nvPr/>
        </p:nvSpPr>
        <p:spPr bwMode="auto">
          <a:xfrm>
            <a:off x="8591550" y="36528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2CCE-B4AF-462E-8FA4-DFD5BFC049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ea typeface="ＭＳ Ｐゴシック" pitchFamily="34" charset="-128"/>
              </a:rPr>
              <a:t>Common Construction Usage</a:t>
            </a:r>
          </a:p>
        </p:txBody>
      </p:sp>
      <p:sp>
        <p:nvSpPr>
          <p:cNvPr id="2457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Sharpening carpenter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pencil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Cutting carpet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Opening boxes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Scoring drywall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Removing sheathing from wire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Cutting shrink wrap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Cutting shingles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Cutting insulation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Removing shipping straps from pallets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Many utility applications (some without regard for the tool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intended purpose)</a:t>
            </a:r>
            <a:endParaRPr lang="en-US" sz="36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AB0D-2CB7-45AA-B25B-47D3E1B3CA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ea typeface="ＭＳ Ｐゴシック" pitchFamily="34" charset="-128"/>
              </a:rPr>
              <a:t>Typical Hazards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514600"/>
            <a:ext cx="4038600" cy="35353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Punctures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Lacerations (Cuts)</a:t>
            </a:r>
          </a:p>
          <a:p>
            <a:pPr eaLnBrk="1" hangingPunct="1">
              <a:buFontTx/>
              <a:buNone/>
            </a:pPr>
            <a:endParaRPr lang="en-US" sz="3600" smtClean="0">
              <a:ea typeface="ＭＳ Ｐゴシック" pitchFamily="34" charset="-128"/>
            </a:endParaRPr>
          </a:p>
          <a:p>
            <a:pPr eaLnBrk="1" hangingPunct="1"/>
            <a:endParaRPr lang="en-US" sz="3600" smtClean="0">
              <a:ea typeface="ＭＳ Ｐゴシック" pitchFamily="34" charset="-128"/>
            </a:endParaRPr>
          </a:p>
        </p:txBody>
      </p:sp>
      <p:pic>
        <p:nvPicPr>
          <p:cNvPr id="26627" name="Picture 5" descr="caution_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00200"/>
            <a:ext cx="3886200" cy="3811588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DD6-F9A8-4FF5-B4D9-4C37C2C9CA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ea typeface="ＭＳ Ｐゴシック" pitchFamily="34" charset="-128"/>
              </a:rPr>
              <a:t>Recent Accident History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Construction laborer personnel incurred 26,960 days-away-from-work from box cutter injuries in 2009.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43% of these were contact with object or equipment, of which, 29% were cuts and lacerations.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That</a:t>
            </a:r>
            <a:r>
              <a:rPr lang="fr-FR" altLang="en-US" dirty="0" smtClean="0">
                <a:ea typeface="ＭＳ Ｐゴシック" pitchFamily="34" charset="-128"/>
              </a:rPr>
              <a:t> i</a:t>
            </a:r>
            <a:r>
              <a:rPr lang="en-US" altLang="ja-JP" dirty="0" smtClean="0">
                <a:ea typeface="ＭＳ Ｐゴシック" pitchFamily="34" charset="-128"/>
              </a:rPr>
              <a:t>s 3,362 cuts and lacerations in 2009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5791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Source: Bureau of Labor Statistics 2009, </a:t>
            </a:r>
            <a:r>
              <a:rPr lang="en-US" sz="800">
                <a:hlinkClick r:id="rId4"/>
              </a:rPr>
              <a:t>http://www.bls.gov/iif/#tables</a:t>
            </a:r>
            <a:endParaRPr lang="en-US" sz="800" b="1" u="sng"/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4373563" y="6994525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AB0D-2CB7-45AA-B25B-47D3E1B3CA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ea typeface="ＭＳ Ｐゴシック" pitchFamily="34" charset="-128"/>
              </a:rPr>
              <a:t>Recent Accident History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Personnel engaged in materials handling in the construction industry incurred 135,350 nonfatal accidents in 2007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15.1% of these injuries resulted from cuts and punctures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15,560 reported cuts and lacerations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4,820 reported punctures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295400" y="6400800"/>
            <a:ext cx="5791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Source: Bureau of Labor Statistics 2007, </a:t>
            </a:r>
            <a:r>
              <a:rPr lang="en-US" sz="800" b="1" u="sng">
                <a:hlinkClick r:id="rId3"/>
              </a:rPr>
              <a:t>http://stats.bls.gov/iif/oshwc/osh/case/osnr0031.pdf</a:t>
            </a:r>
            <a:endParaRPr lang="en-US" sz="800" b="1" u="sng"/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4373563" y="6994525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AB0D-2CB7-45AA-B25B-47D3E1B3CA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FF00"/>
                </a:solidFill>
                <a:ea typeface="ＭＳ Ｐゴシック" pitchFamily="34" charset="-128"/>
              </a:rPr>
              <a:t>Accident Data </a:t>
            </a:r>
            <a:br>
              <a:rPr lang="en-US" sz="4800" dirty="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4800" dirty="0" smtClean="0">
                <a:solidFill>
                  <a:srgbClr val="FFFF00"/>
                </a:solidFill>
                <a:ea typeface="ＭＳ Ｐゴシック" pitchFamily="34" charset="-128"/>
              </a:rPr>
              <a:t>(not specific to construction)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95770"/>
            <a:ext cx="7696200" cy="5362230"/>
          </a:xfrm>
          <a:noFill/>
        </p:spPr>
      </p:pic>
      <p:sp>
        <p:nvSpPr>
          <p:cNvPr id="33795" name="AutoShape 6"/>
          <p:cNvSpPr>
            <a:spLocks/>
          </p:cNvSpPr>
          <p:nvPr/>
        </p:nvSpPr>
        <p:spPr bwMode="auto">
          <a:xfrm>
            <a:off x="6629400" y="4114800"/>
            <a:ext cx="2514600" cy="1066800"/>
          </a:xfrm>
          <a:prstGeom prst="borderCallout1">
            <a:avLst>
              <a:gd name="adj1" fmla="val 10713"/>
              <a:gd name="adj2" fmla="val -3032"/>
              <a:gd name="adj3" fmla="val 68282"/>
              <a:gd name="adj4" fmla="val -279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oval" w="lg" len="lg"/>
            <a:tailEnd type="triangle" w="lg" len="lg"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2</a:t>
            </a:r>
            <a:r>
              <a:rPr lang="en-US" sz="2000" baseline="30000">
                <a:solidFill>
                  <a:schemeClr val="bg1"/>
                </a:solidFill>
              </a:rPr>
              <a:t>nd</a:t>
            </a:r>
            <a:r>
              <a:rPr lang="en-US" sz="2000">
                <a:solidFill>
                  <a:schemeClr val="bg1"/>
                </a:solidFill>
              </a:rPr>
              <a:t> most frequent cause of days away from work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743200" y="6324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438400" y="6400800"/>
            <a:ext cx="4419600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Source: U.S Bureau of Labor Statistics, </a:t>
            </a:r>
            <a:r>
              <a:rPr lang="en-US" sz="800">
                <a:solidFill>
                  <a:schemeClr val="hlink"/>
                </a:solidFill>
                <a:hlinkClick r:id="rId3"/>
              </a:rPr>
              <a:t>http://www.bls.gov/iif/oshbulletin2006.htm</a:t>
            </a:r>
            <a:endParaRPr lang="en-US" sz="800">
              <a:solidFill>
                <a:schemeClr val="hlink"/>
              </a:solidFill>
            </a:endParaRP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533400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38400" y="4876800"/>
            <a:ext cx="3505200" cy="381000"/>
          </a:xfrm>
          <a:prstGeom prst="round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glow rad="63500">
              <a:srgbClr val="FF6600">
                <a:alpha val="92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AB0D-2CB7-45AA-B25B-47D3E1B3CA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5"/>
          <p:cNvGraphicFramePr>
            <a:graphicFrameLocks noGrp="1" noChangeAspect="1"/>
          </p:cNvGraphicFramePr>
          <p:nvPr>
            <p:ph/>
          </p:nvPr>
        </p:nvGraphicFramePr>
        <p:xfrm>
          <a:off x="0" y="1790170"/>
          <a:ext cx="8382000" cy="460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Chart" r:id="rId3" imgW="8229600" imgH="4521200" progId="MSGraph.Chart.8">
                  <p:embed followColorScheme="full"/>
                </p:oleObj>
              </mc:Choice>
              <mc:Fallback>
                <p:oleObj name="Chart" r:id="rId3" imgW="8229600" imgH="45212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90170"/>
                        <a:ext cx="8382000" cy="4604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2133600" y="6491288"/>
            <a:ext cx="4648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Source: Bureau of Labor Statistics 2007, </a:t>
            </a:r>
            <a:r>
              <a:rPr lang="en-US" sz="800" b="1" u="sng">
                <a:hlinkClick r:id="rId5"/>
              </a:rPr>
              <a:t>http://stats.bls.gov/iif/oshwc/osh/case/osnr0031.pdf</a:t>
            </a:r>
            <a:endParaRPr lang="en-US" sz="800" b="1" u="sng"/>
          </a:p>
        </p:txBody>
      </p: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800" dirty="0">
                <a:solidFill>
                  <a:srgbClr val="FFFF00"/>
                </a:solidFill>
              </a:rPr>
              <a:t>Accident </a:t>
            </a:r>
            <a:r>
              <a:rPr lang="en-US" sz="4800" dirty="0" smtClean="0">
                <a:solidFill>
                  <a:srgbClr val="FFFF00"/>
                </a:solidFill>
              </a:rPr>
              <a:t>Data</a:t>
            </a:r>
          </a:p>
          <a:p>
            <a:pPr algn="ctr">
              <a:spcBef>
                <a:spcPct val="20000"/>
              </a:spcBef>
            </a:pPr>
            <a:r>
              <a:rPr lang="en-US" sz="4800" dirty="0" smtClean="0">
                <a:solidFill>
                  <a:srgbClr val="FFFF00"/>
                </a:solidFill>
              </a:rPr>
              <a:t>(</a:t>
            </a:r>
            <a:r>
              <a:rPr lang="en-US" sz="4800" dirty="0">
                <a:solidFill>
                  <a:srgbClr val="FFFF00"/>
                </a:solidFill>
              </a:rPr>
              <a:t>not specific to construction)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ECE-0AA5-4263-AC96-147C73BD3A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8152</TotalTime>
  <Words>574</Words>
  <Application>Microsoft Office PowerPoint</Application>
  <PresentationFormat>On-screen Show (4:3)</PresentationFormat>
  <Paragraphs>123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Chart</vt:lpstr>
      <vt:lpstr>Box Cutters</vt:lpstr>
      <vt:lpstr>Box Cutters are hand-held tools with a short sharp blade that generally can be retracted.</vt:lpstr>
      <vt:lpstr>Common Box Cutter Styles</vt:lpstr>
      <vt:lpstr>Common Construction Usage</vt:lpstr>
      <vt:lpstr>Typical Hazards</vt:lpstr>
      <vt:lpstr>Recent Accident History</vt:lpstr>
      <vt:lpstr>Recent Accident History</vt:lpstr>
      <vt:lpstr>Accident Data  (not specific to construction)</vt:lpstr>
      <vt:lpstr>PowerPoint Presentation</vt:lpstr>
      <vt:lpstr>Understanding These Trends</vt:lpstr>
      <vt:lpstr>Fatalities </vt:lpstr>
      <vt:lpstr>OSHA Regulations</vt:lpstr>
      <vt:lpstr>Applicable PPE</vt:lpstr>
      <vt:lpstr>Applicable PPE</vt:lpstr>
      <vt:lpstr>Best Practices</vt:lpstr>
      <vt:lpstr>Best Practices</vt:lpstr>
      <vt:lpstr>Think Safety  Work Safely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Ryan P. Gleason</dc:title>
  <dc:creator>Hinze,Jimmie Wayne</dc:creator>
  <cp:lastModifiedBy>Hinze</cp:lastModifiedBy>
  <cp:revision>82</cp:revision>
  <dcterms:created xsi:type="dcterms:W3CDTF">2009-09-27T17:07:38Z</dcterms:created>
  <dcterms:modified xsi:type="dcterms:W3CDTF">2013-02-16T23:51:00Z</dcterms:modified>
</cp:coreProperties>
</file>