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1" r:id="rId4"/>
    <p:sldId id="260" r:id="rId5"/>
    <p:sldId id="287" r:id="rId6"/>
    <p:sldId id="262" r:id="rId7"/>
    <p:sldId id="263" r:id="rId8"/>
    <p:sldId id="264" r:id="rId9"/>
    <p:sldId id="265" r:id="rId10"/>
    <p:sldId id="280" r:id="rId11"/>
    <p:sldId id="267" r:id="rId12"/>
    <p:sldId id="268" r:id="rId13"/>
    <p:sldId id="269" r:id="rId14"/>
    <p:sldId id="270" r:id="rId15"/>
    <p:sldId id="271" r:id="rId16"/>
    <p:sldId id="285" r:id="rId17"/>
    <p:sldId id="272" r:id="rId18"/>
    <p:sldId id="276" r:id="rId19"/>
    <p:sldId id="278" r:id="rId20"/>
    <p:sldId id="279" r:id="rId21"/>
    <p:sldId id="284" r:id="rId22"/>
    <p:sldId id="277" r:id="rId23"/>
    <p:sldId id="281" r:id="rId24"/>
    <p:sldId id="288" r:id="rId25"/>
    <p:sldId id="289" r:id="rId26"/>
    <p:sldId id="292" r:id="rId27"/>
    <p:sldId id="291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049D8-0272-4CD9-AA47-921134B68C70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33A6C-D3FE-4D24-8886-13CF20BAB2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2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A600-C3A2-4F2D-B2F6-BA3C43A0DBDB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2712-7BF1-4E44-AC2A-87E9A221661F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FAE6-811C-489C-931F-A523A6E52FBB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DA15E1-4F0E-478C-BABA-8E42573A055C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627C1-0149-4A06-B4A8-3982E801986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A3E0-B956-4E58-8A6C-1C471861DE8A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1E79-1222-486B-91D7-C5F4072323BD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8494-EEFD-4812-931C-2B28E855CC02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A5F7-E851-4995-AD62-2F8498E0150C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9CAB-A1B2-46DD-BD93-3FA70DBA8EFA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F644-5A09-4942-ADFD-63D37969C789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31DE-0128-463A-BE4F-44C1F3F75BE8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6033-A084-4990-9F49-34C5700D1222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23BF2-3644-4473-9D6C-FAE73229C6ED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CACD-7146-4FC0-857A-C957B183B8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wa.dot.gov/environment/fspubs/99232823/fig106.jpg" TargetMode="External"/><Relationship Id="rId2" Type="http://schemas.openxmlformats.org/officeDocument/2006/relationships/hyperlink" Target="http://ehsd.tamu.edu/documents/TAMUSafetyManual/04-shopa.htm#han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line.com/blogs/outdoor_health/uploaded_images/laceration-joslin-701951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hyperlink" Target="http://books.google.com/books?id=RUKTAAAAIAAJ&amp;pg=PA433&amp;lpg=PA433&amp;dq=injuries+due+to+axe+accidents&amp;source=bl&amp;ots=Yg83eQEJnM&amp;sig=OmTYA9d2mZr31mBZ_X2nyckSszk&amp;hl=en&amp;ei=4MrcSZ_sG43CtweWlsiCDQ&amp;sa=X&amp;oi=book_result&amp;ct=result&amp;resnum=7#PPA434,M1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nswers.com/topic/axe-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n_axe_labelled-2edit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Axes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AutoShape 2" descr="data:image/jpg;base64,/9j/4AAQSkZJRgABAQAAAQABAAD/2wCEAAkGBhQSEBUSEBITExIVEBUWFBQUFBQaFBMXFxYVFRQVGBgXHCYeGBkjGRgVHy8iIyctLCwsFR4xNTAqNSYrLCkBCQoKDgwOGg8PGiwlHyUsLCwsNS8sLCw1LywsLCwsLC0sKikpLCwsLCk0LCwpLCwtLCksKSksLCksLCwsLCwsLP/AABEIALQBGAMBIgACEQEDEQH/xAAcAAEAAgIDAQAAAAAAAAAAAAAABgcDBQECBAj/xAA7EAACAQIDBQQIBQMEAwAAAAAAAQIDEQQhMQUGEkFRYXGBsQciMlKRwdHwE0JioeEUI4IIM3LxU6Ky/8QAGQEBAAMBAQAAAAAAAAAAAAAAAAMEBQEC/8QAIxEBAAMAAwEAAgEFAAAAAAAAAAECAwQRITESQWETIjKR8P/aAAwDAQACEQMRAD8AvEAAAAANNjt5qdOfBwym+bjw2v0zau+40fpL33jg8O6VKaWKqK0Fq4ReUqjXddLtZR0MZUc+Nzk5XzlJ3u/HtDzM9PpPD7xUZNRcnTm/y1E4v98n8TZJnzvs7fTEU/Vn/cgo5xaTWTyb7b6k/wB2t+oP2HLhjb8SjO/qpvh4qb72nws70RZZQOsJXV1o9DscegAAAAAAAAAAAAAAAAAAAAAAAAAAAAAAAAAAAAAPBtza8MLh6uIqexTpyk+2yyS7W7I95Svp73qfFTwFNtWSqVbPW6ahB+fijkisds7zVMViqles23OTyu3wx/JFdiVjJhcR6vW5onHM706jTOvMx2ldCdlrq13Eg3M2bKpiPVu7vhSWl5O9/BJsguE2ok7TvZ81y8Cx/Rrjv6erxtccYzyUWs+KD+PNruE2isflLlaTaeoXnRp8MVFaJJLwVjueLZu16deN6Ur21Wkl3pntORMTHcJJiY8kAB1wAAAAAAAAAAAAAAAAAAAAAAAAAAAAAAAAAAGPEVlCEpydoxi5N9EldnyLvHtmWKxdavJ3/EqykuyN3wr4WL29N+9f9Nglhof7mK4oP9NJW/EfjdR8WfPLT6LQOduIwvkGswmZIYi2XN87Z93eHJdLEr3B2lP+oVK6dNpvPSLinZ9mrXiR/D7Hq1n6kJO+V7PxLA3M3Y/pU6k3epNWT5RWeSsVuTrWtJiZ9WMM7WtExCY05uL4otxkrZ814812kn2TvY/ZrK795a2+ZFKdfr066d3Ty7jNxLw+Fu7p5GPnrfOe6y0tM63j2Fl4fFRmuKEk12GUrnC4ycHeMnFr83LukiSbN3rTfDXXBL3l7L+hqZcyt/LeSoace1fY9SIHWFRNXTunzR2LqsAAAAAAAAAAAAAAAAAAAAAAAAAAAAAB1nJJXbslm30XM7Feemjef+nwP9PB2q4puCs7OMI2dSWWelo/5dgFL7/71vaGNqV8/wANPgoq+lNXs7dW8339hHk8s9fkZo08+T8hVw6fYHjtijJFweiL0f0cRhpYiurqc5K2jaVslLVLm7Zu+pTihbmfSPoTqqWyaduVWon3qQdcY/0c/h3lhnxR/wDHKyfcpafE0FfDSpvhnFxfSSaf896LdsYMVg4VFapFSXavuxR14db+18XM+Tavk+qi4s8nn593Uz06r/f7eX32Ev2luFF+tQm4v3ZZx+OpGcfsmrSf92DX6tYv/JZP9mZ2mF8/sLtNqX+OKVT76eH0yM8JJ5deV/JrTwNcqttfjz7+wzwrLu+fh9CBK3GA2nUpO8JXj0efxX0JPs7eSFTKXqS7/Vfc+XiQanVXX9/Jmbj8H+/iuZPlyL5/PiDTGt/qy1I5ILs/bs6eSd10k/V/hkjwG8lKo+GT/Dn7s2lfuejNXLlU08+So3wtVtwcJnJaQAAAAAAAAAAAAAAAAAAAAAAAAOGfMHpL3jeN2jWnGTdKm/wqXS0HaTX/ACkm/gfSW2K3DSkk7SkuFPmr6vwRSO8Pov4VxUL5Llo+jkuubzDkq4pytkd1NDG4KdKo4Ti1Jdea6mHh5h56datuFvVvLzL1/wBPWN4tn1Yc6eKf/tCD+F7lETstC2f9O20rVcVh3+aEKq6+q1B//SD1C8QAHQ6zgmrNXXRnYAaDaO51Go7wvTl+n2fhy8LEU2purWo5pccVzjd+LWq8iyjixV04ud/10npvein7Pnk0+6332naniWn62aS1V9O777kWXtLd2jWzlG0vejk/5IrtLcurTzpf3I/CXw5+Bn6cS9PY9hdpya2++NPKrGpBrifC1ZuLaa+GmZ51tKKVpzVSMvYWk9bO31OlehZu/FTmnqtVbsNVtDBJzVSbcFFJXp+zNXulJaxV2726kdIrPku3/KPYTnZO8k6Ssn+JBflk3xx52+BLNm7cp1l6srS916+HUrKhadpT4ZSUrqcW1a/LKz0yz6mxpzzusnfXoSU5Vs56+x/37eLYRpHfxZoIbgN6JwyqLiiufNfNEnwW04VVeElfpzNLLkU0+fVK+VqfXrABYRAAAAAAAAAAAAAAAAAAA8uOwEasbS5ZprVM0eI2bVp8uOPWOviuRJgBXO1N3cNif9yFpdVkyM470TUnd0pvN3V+XZqXFitm06ntxTfXn8TV1922s6U7dkvqvoHOlDbS9GGIilwtSV7Xat5Ht9FuBr4La1J1KbUJqdGUuSU7OL7nKMV4lwVNm14/k4u1NNfU888JU0dGWqeUWndO607QJkgdKMm4ptWbSuujtmjuHQAAAAAAAHjx+yqdZWqRTyyfNdzIltTcacc6EuJe7LX+Scgh0wpp9hJTW1PimquzpUp5xlTkpK6zV/vNeLPXTxF+x9ORaON2dTqx4akVJfuu5kT2nuK1eVCV/wBD1+JnbcS8ex6u58is/fGijWta/nkvH77jPTrWzi7PqtfozxYjDVKUuGpFxeln96HSFTp9+ZRmJqteSluzt6pxyqrjXvLVd5JMHtGFRXhJPs5lbQrX115PO/g0Z6Fdxd4tp8mtX4aMt5cy9PLewracatvnizARTZ29bWVXNXtxL717ySYXGQqK8JX814GplvTT5KjfK1PrOBcEyMAAAAAAAAAAAAAAAAAAA4scgAAAAAAAAAAAAAAAADDicHCpHhnFSXRoi21txFK8qMrfpl8mS8EWmVb/AOUPdNLU+SqfHbOq0ZJTjw65S0l0z/7MNPFcnk+jd7+PPxLarYeM1acVJdGroiu2dxYzu6LSfuyzTfY+Rna8KY9r6u58qJ8si0av3zt9D1YXHyg04tq3TL/ryNdisBVw8uGpCVuTzfd3+AhLp/JQmJpK35aE02Zvboqqv+pa/Dn3okeFxkaivCSa8irFWfL5nqwu0pwd1Jp9j+7lzLm2r5b2FbTixPtfFoAjOyt7lL1a2T99aeK5Ekp1FJXTTXJrQ1M9a6R3WVC+dqT1Z2ABK8AAAAAAAAAAAAAAAAAAAAAAAAAAAAAAAAAAAAADBisFCpHhqRjJdqTIhtncdq88O8vcfkmTYEWmNdI/uhJTS1PinqsZQbU001re6t/B3c1bUs/aexadeNqkc+Ul7S8SA7e3PqUfWhnC+TivNGVtxLU9j2GhlyK38nyWvjK17ftc2uytuzpP1ZNLnF+w/Dl4GheJt7Syva6+a6HppzXPwK1Zms9wntETHUrF2VvHCs+F+pP3Xz7nzNuVPCpbm7cuztJHsTeuUPVqtzh735o/U0seZ+tP9qOnG/dE2Bhw2KjUipQd0zMaET37CkAA6AAAAAAAAAAAAAAAAAAAAAAAAAAAAAAAAAAAHEo3OQBF9t7lwqXlR9SeeXJ9nYQnF4OdFuM42s80/NFvHk2jsunWjw1I3XXmu58inrxa29r5KznyJr5PsKnhXt810O6ld3X3fzR7t4t2J4aXFG8qb0kvJmmhX6qz6rNP5p9hl3zmk9S0aWi0dw3ey9tzoyunbPP3Zd/QnmyNvQrq3szWsX5rqir41OuvI9GFxUoSvB2azXTuT5EmO9sp/hHrhF/f2twEU2HvnGVoV/UeSUno30f1JUmbGeldI7qzL0tSepcgAkeAAAAAAAAAAAAAAAAAAAAAAAAAAAAAAAAAAAAAB0rUVOLjJXTVmnzK43s3QdKX4tJN0+zWPY89O35llHSpTTTTSaeqejIdcq6R1KXPSc57hSyqPR2a+DT7/memjTlJqEIuUm0klq3989Deb2brOjJ1aSvTbzXuvo+w0ODxsqVSNSNuKMk0ne2T0/gxr0mlurNWt4vXurBgdqwqSnBPhnTbU4TWaaya7HclG729LoWpzvKnyT1j/wAXzXZ2EOobNSxFXEXbnVqzqSzWs3d2Vv2NpTaa+XL+D1+f4X7zl5mv5V6utrC4yNSKlTkpLqvn0OStN2sTUjiqUKUmlKS4ovNOH5812aN9hya2O39SvfTN1y/C3Xa0AAToQAAAAAAAAAAAAAAAAAAAAAAAAAAAAAAAAAAAABjrUVKLjJJpqzT5plW70bvSw9XLOnLOD7PdfaWseLa2zI16Tpz55p9HyZX3xjSv8psdZzt/Cn6T8uhmk1bivZ/v/Jnxu7mJjVdKFKblfJpZNdeLRIle7no/jC1TFWnNZqn+SL7fef7GZnx72nrpo32pWO+z0e7HdpYqrG05rhgmrNQWsv8AJ/sgTRIGxnSKVisMu95vb8pcgA9vAAAAAAAAAAAAAAAAAAAAAAAAAAAAAAAAAAAAAAAADg5AAAAD/9k="/>
          <p:cNvSpPr>
            <a:spLocks noChangeAspect="1" noChangeArrowheads="1"/>
          </p:cNvSpPr>
          <p:nvPr/>
        </p:nvSpPr>
        <p:spPr bwMode="auto">
          <a:xfrm>
            <a:off x="76200" y="-822325"/>
            <a:ext cx="2667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272" name="Picture 8" descr="http://www.futurecamping.com/blog/uploaded_images/axe-748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200400"/>
            <a:ext cx="4762500" cy="287655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1524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Safety Concerns</a:t>
            </a:r>
            <a:endParaRPr lang="en-US" sz="6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800600" cy="47244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Axe injuries typically occur due to: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Failure to use it for the right job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Failure to use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tool correctly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Failure to keep edges sharp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Failure to replace or repair defective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components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Failure to store tools safely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upload.wikimedia.org/wikipedia/commons/4/47/Ax_(PSF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819400"/>
            <a:ext cx="4038600" cy="233551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7023100" cy="658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Safety Concerns</a:t>
            </a:r>
            <a:endParaRPr lang="en-US" sz="6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276600"/>
            <a:ext cx="4038600" cy="29178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Splintered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axe handles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Defective tools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Blunt edges of the tool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Insufficient or no PPE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Storing of tools improperly without blade covering</a:t>
            </a:r>
          </a:p>
          <a:p>
            <a:pPr>
              <a:buFont typeface="Wingdings" pitchFamily="2" charset="2"/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00"/>
            <a:ext cx="47132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major problem with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safety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axes is that workers take it lightly as it is an everyday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hand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tool. Listed are some of the major safety concerns: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0" y="6410325"/>
            <a:ext cx="8623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ehsd.tamu.edu/documents/TAMUSafetyManual/04-shopa.htm#hand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800" dirty="0">
                <a:solidFill>
                  <a:schemeClr val="bg1"/>
                </a:solidFill>
                <a:hlinkClick r:id="rId3"/>
              </a:rPr>
              <a:t>http://www.fhwa.dot.gov/environment/fspubs/99232823/fig106.jpg</a:t>
            </a:r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447800"/>
            <a:ext cx="3060700" cy="529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Fatalities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068763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There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were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no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OSHA-investigated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fatalities that were associated with the use of axes.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914400" y="64008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33400" y="6400800"/>
            <a:ext cx="7391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Source: Extracted from OSHA Accident Investigation Data 1990-2009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963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Injuries Due to Axes</a:t>
            </a:r>
            <a:endParaRPr lang="en-US" sz="6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555625" y="1676400"/>
            <a:ext cx="2971800" cy="533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Types of Injuries: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2000" y="3822700"/>
            <a:ext cx="3657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Reason for injuries: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0500" y="4368800"/>
            <a:ext cx="43053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472" indent="-347472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Axe slipped </a:t>
            </a:r>
          </a:p>
          <a:p>
            <a:pPr marL="347472" indent="-347472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Victim slipped</a:t>
            </a:r>
          </a:p>
          <a:p>
            <a:pPr marL="347472" indent="-347472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Missed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intended object </a:t>
            </a:r>
          </a:p>
          <a:p>
            <a:pPr marL="347472" indent="-347472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Axe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bounced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off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7472" indent="-347472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 wearing PPE</a:t>
            </a:r>
          </a:p>
        </p:txBody>
      </p:sp>
      <p:pic>
        <p:nvPicPr>
          <p:cNvPr id="1229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0" y="1773238"/>
            <a:ext cx="3048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12"/>
          <p:cNvSpPr txBox="1">
            <a:spLocks noChangeArrowheads="1"/>
          </p:cNvSpPr>
          <p:nvPr/>
        </p:nvSpPr>
        <p:spPr bwMode="auto">
          <a:xfrm>
            <a:off x="5994400" y="6442075"/>
            <a:ext cx="3149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 dirty="0">
                <a:hlinkClick r:id="rId3"/>
              </a:rPr>
              <a:t>http://www.healthline.com/blogs/outdoor_health/uploaded_images/laceration-joslin-701951.jpg</a:t>
            </a:r>
            <a:endParaRPr lang="en-US" sz="700" dirty="0"/>
          </a:p>
          <a:p>
            <a:pPr algn="ctr"/>
            <a:endParaRPr lang="en-US" sz="7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724400" y="2728912"/>
            <a:ext cx="660400" cy="142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34168" y="3551238"/>
            <a:ext cx="854076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762000" y="3124200"/>
            <a:ext cx="152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2133600"/>
            <a:ext cx="4038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472" indent="-347472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Finger Lacerations</a:t>
            </a:r>
          </a:p>
          <a:p>
            <a:pPr marL="347472" indent="-347472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Hand &amp; Leg Lacerations</a:t>
            </a:r>
          </a:p>
          <a:p>
            <a:pPr marL="347472" indent="-347472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Sprains &amp; Strains</a:t>
            </a:r>
          </a:p>
          <a:p>
            <a:pPr marL="347472" indent="-347472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Infections due to injuries can be fatal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6" name="Picture 4" descr="http://1.bp.blogspot.com/_202gSMm4k58/SdrGcgWS1CI/AAAAAAAAA5k/7l0Yp_1sJ4w/s320/shoulder_pain_dy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91000"/>
            <a:ext cx="2133600" cy="21336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Injury Facts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5181600" cy="17526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Most injuries caused by axes are caused either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Overexertion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 indent="-34290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Being struck by the axe</a:t>
            </a:r>
          </a:p>
          <a:p>
            <a:pPr lvl="1" indent="-342900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6" name="Picture 8" descr="MCBD05459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92700" y="1828800"/>
            <a:ext cx="3440113" cy="3751263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3276600"/>
            <a:ext cx="5181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Injuries typically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occur in the following locations: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Finger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Torso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Lower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Body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E627C1-0149-4A06-B4A8-3982E801986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905000"/>
            <a:ext cx="76962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472" indent="-347472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worker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 driving wedges when he missed the object and hit the victim standing next to it. The victim suffered a laceration on his foot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7924800" cy="658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Axe Injuries</a:t>
            </a:r>
            <a:endParaRPr lang="en-US" sz="6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304800" y="15240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1:</a:t>
            </a:r>
          </a:p>
        </p:txBody>
      </p:sp>
      <p:pic>
        <p:nvPicPr>
          <p:cNvPr id="40962" name="Picture 2" descr="http://orangecemeterydepartment.files.wordpress.com/2010/02/driving-wedge-close-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429000"/>
            <a:ext cx="4191000" cy="314325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6642556"/>
            <a:ext cx="8839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http://orangecemeterydepartment.wordpress.com/2010/02/04/tree-removal-winter-2010/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7924800" cy="658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Axe Injuries</a:t>
            </a:r>
            <a:endParaRPr lang="en-US" sz="6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52400" y="1905000"/>
            <a:ext cx="876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indent="-346075"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worker 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was using 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 axe 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when the handle split and part of it went right through his finger.</a:t>
            </a:r>
          </a:p>
          <a:p>
            <a:pPr marL="346075" indent="-346075"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This accident could have been avoided if the axe was checked before use.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04800" y="13716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2:</a:t>
            </a:r>
          </a:p>
        </p:txBody>
      </p:sp>
      <p:pic>
        <p:nvPicPr>
          <p:cNvPr id="25602" name="Picture 2" descr="http://i.ehow.co.uk/images/a06/ur/9c/replace-ax-handle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733800"/>
            <a:ext cx="3810000" cy="28575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http://www.ehow.com/how_7302444_replace-ax-handle.html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920419"/>
            <a:ext cx="8458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worker was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cutting iron bands on bales of cotton. He cut 10 bands for 2 minutes and when he lifted the axe to cut the 11</a:t>
            </a:r>
            <a:r>
              <a:rPr lang="en-US" sz="20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band, the axe head slipped and struck the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employer’s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husband walking 5 floors below. The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worker had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used the axe for 2 years before the accident occurred and had no problem with it. On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that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particular day, he made no particular examination before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axe.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This accident could have been avoided if the employee had examined the axe properly before using it. The fact that the axe head slipped proves that the tool was defective.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defRPr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81000" y="1371600"/>
            <a:ext cx="1155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3: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0" y="6442075"/>
            <a:ext cx="68961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>
                <a:hlinkClick r:id="rId2"/>
              </a:rPr>
              <a:t>http://books.google.com/books?id=RUKTAAAAIAAJ&amp;pg=PA433&amp;lpg=PA433&amp;dq=injuries+due+to+axe+accidents&amp;source=bl&amp;ots=Yg83eQEJnM&amp;sig=OmTYA9d2mZr31mBZ_X2nyckSszk&amp;hl=en&amp;ei=4MrcSZ_sG43CtweWlsiCDQ&amp;sa=X&amp;oi=book_result&amp;ct=result&amp;resnum=7#PPA434,M1</a:t>
            </a:r>
            <a:endParaRPr lang="en-US" sz="700" dirty="0"/>
          </a:p>
          <a:p>
            <a:endParaRPr lang="en-US" sz="7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763000" cy="658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Axe Injuries</a:t>
            </a:r>
            <a:endParaRPr lang="en-US" sz="6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7" name="Picture 1" descr="C:\Users\Dan\AppData\Local\Microsoft\Windows\Temporary Internet Files\Content.IE5\N4Y7CYU0\MC90001344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902" y="152400"/>
            <a:ext cx="1923898" cy="215615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77200" cy="658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OSHA Regulations</a:t>
            </a:r>
            <a:endParaRPr lang="en-US" sz="6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6324600" cy="44958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1910.266(e)(1)(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The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employer shall assure that each hand and portable powered tool, including any tool provided by an employee, is maintained in serviceable condition. 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1910.266(e)(1)(ii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The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employer shall assure that each tool, including any tool provided by an employee, is inspected before initial use during each workshift. At a minimum, the inspection shall include the following: 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1910.266(e)(1)(ii)(A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Handles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guards, to assure that they are sound, tight-fitting, properly shaped, free of splinters and sharp edges, and in place;</a:t>
            </a:r>
          </a:p>
        </p:txBody>
      </p:sp>
      <p:pic>
        <p:nvPicPr>
          <p:cNvPr id="34817" name="Picture 1" descr="C:\Users\Dan\AppData\Local\Microsoft\Windows\Temporary Internet Files\Content.IE5\WODNAZDY\MP9003058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981200"/>
            <a:ext cx="1408176" cy="36576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OSHA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Regulations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OSHA classifies axes as a “Hand Tool”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According to OSHA 1926.300a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All Hand tools whether furnished by the employer or the employee shall be maintained in safe condition.</a:t>
            </a:r>
          </a:p>
          <a:p>
            <a:pPr lvl="1" eaLnBrk="1" hangingPunct="1">
              <a:buFont typeface="Arial" charset="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32769" name="Picture 1" descr="C:\Users\Dan\AppData\Local\Microsoft\Windows\Temporary Internet Files\Content.IE5\N4Y7CYU0\MC9002381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267200"/>
            <a:ext cx="2731129" cy="1602463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5334000" cy="68579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Axe - Definition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5029200" cy="3200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implement consisting of a heavy metal wedge-shaped head with one or two cutting edges and a relatively long wooden handle; used for chopping wood and felling trees. 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0" y="6519446"/>
            <a:ext cx="521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http://www.answers.com/topic/axe-1</a:t>
            </a:r>
            <a:endParaRPr lang="en-US" sz="800" dirty="0"/>
          </a:p>
          <a:p>
            <a:endParaRPr lang="en-US" sz="800" dirty="0"/>
          </a:p>
        </p:txBody>
      </p:sp>
      <p:pic>
        <p:nvPicPr>
          <p:cNvPr id="14338" name="Picture 2" descr="http://1.bp.blogspot.com/_T3lg6p_ATmc/TLdlrRWcXLI/AAAAAAAAGbY/Ay9ETxb61ys/s1600/ax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438400"/>
            <a:ext cx="3810000" cy="263842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OSHA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OSHA 1926.301: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Tahoma" pitchFamily="34" charset="0"/>
              <a:buAutoNum type="alphaLcParenR"/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Employers shall not issue or permit the use of unsafe hand tools.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Tahoma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d) The wooden handles of tools shall be kept free of splinters or cracks and shall be kept tight in the tool.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31745" name="Picture 1" descr="C:\Users\Dan\AppData\Local\Microsoft\Windows\Temporary Internet Files\Content.IE5\60JM3S8I\MC90035127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38600"/>
            <a:ext cx="2423311" cy="260379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153400" cy="8112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Best Practices - PPE</a:t>
            </a:r>
            <a:endParaRPr lang="en-US" sz="6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648200" cy="3505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Safety Glasses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 Boots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 Gloves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Loose Clothing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76400"/>
            <a:ext cx="224313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419600"/>
            <a:ext cx="28194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" name="Picture 1" descr="MN Winterproof DTPro Work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362200"/>
            <a:ext cx="1771650" cy="17716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622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Best Practices</a:t>
            </a:r>
            <a:endParaRPr lang="en-US" sz="6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343400" cy="2209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axe head must be kept sharp and free of burrs. 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handle must be tightly set into the head and free of splits. 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axe head must be pinned to the handle.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28600" y="3886200"/>
            <a:ext cx="6172200" cy="2971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axe head should be 2 1/2 to 5 pounds or more when working large timber. This makes driving wedges easier, with less shock to the arms and shoulders. 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axe head should be wide and square enough to make good contact with the wedges. 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worn on the belt, the axe must be sheathed.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3909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267200"/>
            <a:ext cx="1843087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http://www.fhwa.dot.gov/environment/fspubs/05232810/page06.htm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10600" cy="8112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Best Practices</a:t>
            </a:r>
            <a:endParaRPr lang="en-US" sz="6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Content Placeholder 4"/>
          <p:cNvSpPr>
            <a:spLocks noGrp="1"/>
          </p:cNvSpPr>
          <p:nvPr>
            <p:ph sz="half" idx="2"/>
          </p:nvPr>
        </p:nvSpPr>
        <p:spPr>
          <a:xfrm>
            <a:off x="304800" y="1447800"/>
            <a:ext cx="5943600" cy="4800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Before chopping, check for adequate swing clearance and stable footing.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Chop only when clear of other workers.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 with body weight evenly distributed and both feet planted shoulder-width apart.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Measure the correct distance to stand from the cut by holding the handle near the end and stretching the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axe head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out, touching the cut.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Begin chopping by sliding one hand within 6 inches of the head.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the swing progresses, slide the top hand back down the handle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towards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 hand.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Just after impact, give the handle a slight twist to pop severed wood out of the cut.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362200"/>
            <a:ext cx="27241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http://www.fhwa.dot.gov/environment/fspubs/05232810/page06.htm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10600" cy="8112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Best Practices</a:t>
            </a:r>
            <a:endParaRPr lang="en-US" sz="6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Content Placeholder 4"/>
          <p:cNvSpPr>
            <a:spLocks noGrp="1"/>
          </p:cNvSpPr>
          <p:nvPr>
            <p:ph sz="half" idx="2"/>
          </p:nvPr>
        </p:nvSpPr>
        <p:spPr>
          <a:xfrm>
            <a:off x="0" y="1447800"/>
            <a:ext cx="9144000" cy="56388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force of the swing is not as important as accurate placement. 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Always chop away from the body. Stand so a glancing blow will not cause injury. If forced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cut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toward the body, "choke up" on the handle with both hands and use short swings to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control.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Chopping through a log requires a cut width twice the log's diameter to prevent the sides from converging. If opposing cuts are used, make each as wide as the log's diameter.</a:t>
            </a:r>
          </a:p>
        </p:txBody>
      </p:sp>
      <p:pic>
        <p:nvPicPr>
          <p:cNvPr id="6" name="Picture 2" descr="Image of two logs.  One has been chopped to twice the diameter of the log and the other is chopped to equal diameter of the lo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038600"/>
            <a:ext cx="5181600" cy="25386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http://www.fhwa.dot.gov/environment/fspubs/05232810/page06.htm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10600" cy="8112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Best Practices</a:t>
            </a:r>
            <a:endParaRPr lang="en-US" sz="6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Content Placeholder 4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8763000" cy="3276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limbing, cut on the underside of limbs and not in the crotch. 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Fewer chops are required and there is less chance that the axe will wedge between the branch and trunk or glance off. 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 doing so makes the axe more likely to chip blades because crotch wood is dense. 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chopping branches above the crotch, place something solid under the chopping point to prevent the branch from springing back and striking the worker.</a:t>
            </a:r>
          </a:p>
          <a:p>
            <a:pPr>
              <a:buNone/>
            </a:pPr>
            <a:endParaRPr lang="en-US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0" name="Picture 4" descr="Image showing the correct limbing technique on a lo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72000"/>
            <a:ext cx="5490338" cy="18954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http://www.fhwa.dot.gov/environment/fspubs/05232810/page06.htm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10600" cy="8112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Best Practices</a:t>
            </a:r>
            <a:endParaRPr lang="en-US" sz="6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Content Placeholder 4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8763000" cy="4419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the blade must be sharpened, maintain the original shape as much as possible.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Discard axes with poor profiles or cracked heads.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Grind the blade slowly, arcing with the grinder toward the blade's midpoint so it has a full-width convex bevel.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 careful not to hollow grind blades, which produces a concave blade bevel the radius of the grinding wheel.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Finish with a mill bastard file and an axe stone.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sharpening in the field, secure the axe so both hands are free. A double-bit can be lodged in a tree stump or log, and a single-bit can be secured with the butt end in a V- notch. Wear gloves on both hands, and use a file guard on the file. Finish with an axe stone.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8" name="Picture 4" descr="Image showing sharpening in the fiel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638800"/>
            <a:ext cx="3263411" cy="9715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http://www.fhwa.dot.gov/environment/fspubs/05232810/page06.htm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10600" cy="8112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Best Practices</a:t>
            </a:r>
            <a:endParaRPr lang="en-US" sz="6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981200"/>
            <a:ext cx="8763000" cy="1600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Carry axes hip-side with the head forward. Grasp the handle firmly just behind the head and keep the cutting edge away from the body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pointed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down.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Sheath all axes before transporting.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267200"/>
            <a:ext cx="6400800" cy="1323439"/>
          </a:xfrm>
          <a:custGeom>
            <a:avLst/>
            <a:gdLst>
              <a:gd name="connsiteX0" fmla="*/ 0 w 6248400"/>
              <a:gd name="connsiteY0" fmla="*/ 0 h 1877437"/>
              <a:gd name="connsiteX1" fmla="*/ 6248400 w 6248400"/>
              <a:gd name="connsiteY1" fmla="*/ 0 h 1877437"/>
              <a:gd name="connsiteX2" fmla="*/ 6248400 w 6248400"/>
              <a:gd name="connsiteY2" fmla="*/ 1877437 h 1877437"/>
              <a:gd name="connsiteX3" fmla="*/ 0 w 6248400"/>
              <a:gd name="connsiteY3" fmla="*/ 1877437 h 1877437"/>
              <a:gd name="connsiteX4" fmla="*/ 0 w 6248400"/>
              <a:gd name="connsiteY4" fmla="*/ 0 h 187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8400" h="1877437">
                <a:moveTo>
                  <a:pt x="0" y="0"/>
                </a:moveTo>
                <a:lnTo>
                  <a:pt x="6248400" y="0"/>
                </a:lnTo>
                <a:lnTo>
                  <a:pt x="6248400" y="1877437"/>
                </a:lnTo>
                <a:lnTo>
                  <a:pt x="0" y="187743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spAutoFit/>
          </a:bodyPr>
          <a:lstStyle/>
          <a:p>
            <a:pPr marL="347472" indent="-347472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Have a specific place for axes and rack them with the heavy end down.</a:t>
            </a:r>
          </a:p>
          <a:p>
            <a:pPr marL="347472" indent="-347472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axe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 must be properly sheathed after finishing the work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895600"/>
            <a:ext cx="1752600" cy="359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3733800"/>
            <a:ext cx="365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 be properly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stored: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http://www.fhwa.dot.gov/environment/fspubs/05232810/page06.htm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78276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Think </a:t>
            </a: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Safety</a:t>
            </a:r>
            <a:b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Work Safely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History of the Axe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7150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 first true hafted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axe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dates back to  before 6000 BC.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Early axes had heads of stone with some form of wooden handle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 past cultures, axes were sacred, symbolic, and even used as weaponry.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20482" name="Picture 2" descr="http://www.bali-travel-life.com/image-files/bali-museum-ancient-a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86000"/>
            <a:ext cx="2967404" cy="222885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http://www.bali-travel-life.com/bali-history.html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5587"/>
            <a:ext cx="6248400" cy="6588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Description &amp; Use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819400" y="1371600"/>
            <a:ext cx="6019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Axe belongs to the family of Hand tools.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Depending upon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its use,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can be made up of different types of blades and handles. 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most common uses of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axes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to shape, split and cut wood, harvest timber, or as a weapon.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Until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recently,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axe was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integral part of the carpenter’s tool kit. 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construction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industry, axes are mainly used for making stakes or wedges and splitting or shaping rough timbers.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7172" name="Picture 6" descr="180px-An_axe_labelled-2ed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13189"/>
            <a:ext cx="2286000" cy="54400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0" y="6596062"/>
            <a:ext cx="3340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hlinkClick r:id="rId3"/>
              </a:rPr>
              <a:t>http://en.wikipedia.org/wiki/File:An_axe_labelled-2edit.svg</a:t>
            </a:r>
            <a:endParaRPr lang="en-US" sz="800" dirty="0">
              <a:solidFill>
                <a:schemeClr val="bg2"/>
              </a:solidFill>
            </a:endParaRPr>
          </a:p>
          <a:p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248400" cy="6588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Types of Axes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458200" cy="3962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Axes are of two basic types: single or double bit.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Single-bit axes have one cutting edge opposite a flat face.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single-bit axe is used when safety is paramount.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Double-bit axes have two symmetrically opposed cutting edges.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Some workers prefer the double-bit ax.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 edge is maintained at razor sharpness and the other is kept somewhat duller for chopping around rocks or dirt.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Mark the duller edge with a spot of paint.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Image ofa single and double-bit ax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419600"/>
            <a:ext cx="3987585" cy="1905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http://www.fhwa.dot.gov/environment/fspubs/05232810/page06.htm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Types of Axes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4495800" cy="48768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Felling Axe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Used 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while cutting across the grain of wood. </a:t>
            </a:r>
          </a:p>
          <a:p>
            <a:pPr>
              <a:lnSpc>
                <a:spcPct val="80000"/>
              </a:lnSpc>
              <a:buNone/>
            </a:pPr>
            <a:endParaRPr lang="en-US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the most commonly used Axe</a:t>
            </a:r>
          </a:p>
        </p:txBody>
      </p:sp>
      <p:pic>
        <p:nvPicPr>
          <p:cNvPr id="19457" name="Picture 1" descr="Oregon 6lb Felling Ax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28799"/>
            <a:ext cx="3333750" cy="4065549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Types of Axes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Splitting Axe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Used when cutting with the grain of the wood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Has a longer, narrower head than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traditional 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felling axe</a:t>
            </a:r>
          </a:p>
        </p:txBody>
      </p:sp>
      <p:pic>
        <p:nvPicPr>
          <p:cNvPr id="38916" name="Picture 4" descr="splitting ax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4267200" cy="3810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Types of Axes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100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Broad Axe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Used 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precision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cutting. Has a very narrow head.</a:t>
            </a:r>
          </a:p>
        </p:txBody>
      </p:sp>
      <p:pic>
        <p:nvPicPr>
          <p:cNvPr id="39940" name="Picture 4" descr="broad ax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752600"/>
            <a:ext cx="4419600" cy="37338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Axe</a:t>
            </a:r>
            <a:r>
              <a:rPr lang="en-US" dirty="0" smtClean="0"/>
              <a:t> </a:t>
            </a:r>
            <a:r>
              <a:rPr 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Head</a:t>
            </a:r>
            <a:r>
              <a:rPr lang="en-US" dirty="0" smtClean="0"/>
              <a:t> </a:t>
            </a:r>
            <a:r>
              <a:rPr 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Types</a:t>
            </a:r>
          </a:p>
        </p:txBody>
      </p:sp>
      <p:pic>
        <p:nvPicPr>
          <p:cNvPr id="16386" name="Picture 2" descr="http://www.fhwa.dot.gov/environment/fspubs/05232810/fig03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1"/>
            <a:ext cx="5257800" cy="48243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0" y="6642556"/>
            <a:ext cx="8534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Source: http://www.fhwa.dot.gov/environment/fspubs/05232810/page06.htm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6019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Various axe head types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CACD-7146-4FC0-857A-C957B183B8E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3116</TotalTime>
  <Words>1359</Words>
  <Application>Microsoft Office PowerPoint</Application>
  <PresentationFormat>On-screen Show (4:3)</PresentationFormat>
  <Paragraphs>205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Axes</vt:lpstr>
      <vt:lpstr>Axe - Definition</vt:lpstr>
      <vt:lpstr>History of the Axe</vt:lpstr>
      <vt:lpstr>Description &amp; Use</vt:lpstr>
      <vt:lpstr>Types of Axes</vt:lpstr>
      <vt:lpstr>Types of Axes</vt:lpstr>
      <vt:lpstr>Types of Axes</vt:lpstr>
      <vt:lpstr>Types of Axes</vt:lpstr>
      <vt:lpstr>Axe Head Types</vt:lpstr>
      <vt:lpstr>Safety Concerns</vt:lpstr>
      <vt:lpstr>Safety Concerns</vt:lpstr>
      <vt:lpstr>Fatalities </vt:lpstr>
      <vt:lpstr>Injuries Due to Axes</vt:lpstr>
      <vt:lpstr>Injury Facts</vt:lpstr>
      <vt:lpstr>Axe Injuries</vt:lpstr>
      <vt:lpstr>Axe Injuries</vt:lpstr>
      <vt:lpstr>Axe Injuries</vt:lpstr>
      <vt:lpstr>OSHA Regulations</vt:lpstr>
      <vt:lpstr>OSHA Regulations</vt:lpstr>
      <vt:lpstr>OSHA Regulations</vt:lpstr>
      <vt:lpstr>Best Practices - PPE</vt:lpstr>
      <vt:lpstr>Best Practices</vt:lpstr>
      <vt:lpstr>Best Practices</vt:lpstr>
      <vt:lpstr>Best Practices</vt:lpstr>
      <vt:lpstr>Best Practices</vt:lpstr>
      <vt:lpstr>Best Practices</vt:lpstr>
      <vt:lpstr>Best Practices</vt:lpstr>
      <vt:lpstr>Think Safety  Work Safely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Axes</dc:title>
  <dc:creator>Dan Mihacy</dc:creator>
  <cp:lastModifiedBy>Jimmie</cp:lastModifiedBy>
  <cp:revision>57</cp:revision>
  <dcterms:created xsi:type="dcterms:W3CDTF">2011-03-23T01:15:40Z</dcterms:created>
  <dcterms:modified xsi:type="dcterms:W3CDTF">2013-03-25T20:07:08Z</dcterms:modified>
</cp:coreProperties>
</file>