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5" r:id="rId6"/>
    <p:sldId id="277" r:id="rId7"/>
    <p:sldId id="278" r:id="rId8"/>
    <p:sldId id="260" r:id="rId9"/>
    <p:sldId id="261" r:id="rId10"/>
    <p:sldId id="279" r:id="rId11"/>
    <p:sldId id="262" r:id="rId12"/>
    <p:sldId id="264" r:id="rId13"/>
    <p:sldId id="263" r:id="rId14"/>
    <p:sldId id="266" r:id="rId15"/>
    <p:sldId id="267" r:id="rId16"/>
    <p:sldId id="272" r:id="rId17"/>
    <p:sldId id="273" r:id="rId18"/>
    <p:sldId id="275" r:id="rId19"/>
    <p:sldId id="280" r:id="rId20"/>
    <p:sldId id="281" r:id="rId21"/>
    <p:sldId id="285" r:id="rId22"/>
    <p:sldId id="286" r:id="rId23"/>
    <p:sldId id="287" r:id="rId24"/>
    <p:sldId id="268" r:id="rId25"/>
    <p:sldId id="288" r:id="rId26"/>
    <p:sldId id="289" r:id="rId27"/>
    <p:sldId id="282" r:id="rId28"/>
    <p:sldId id="283" r:id="rId29"/>
    <p:sldId id="284" r:id="rId30"/>
    <p:sldId id="269" r:id="rId31"/>
    <p:sldId id="274" r:id="rId32"/>
    <p:sldId id="270" r:id="rId33"/>
    <p:sldId id="276" r:id="rId34"/>
    <p:sldId id="290" r:id="rId35"/>
    <p:sldId id="291" r:id="rId36"/>
    <p:sldId id="27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1"/>
              <c:layout>
                <c:manualLayout>
                  <c:x val="-0.11683457659897777"/>
                  <c:y val="-0.23477564102564102"/>
                </c:manualLayout>
              </c:layout>
              <c:tx>
                <c:rich>
                  <a:bodyPr/>
                  <a:lstStyle/>
                  <a:p>
                    <a:pPr>
                      <a:defRPr b="1">
                        <a:solidFill>
                          <a:schemeClr val="bg1"/>
                        </a:solidFill>
                        <a:latin typeface="Arial" pitchFamily="34" charset="0"/>
                        <a:cs typeface="Arial" pitchFamily="34" charset="0"/>
                      </a:defRPr>
                    </a:pPr>
                    <a:r>
                      <a:rPr lang="en-US" dirty="0">
                        <a:solidFill>
                          <a:schemeClr val="tx1"/>
                        </a:solidFill>
                      </a:rPr>
                      <a:t>General Improper </a:t>
                    </a:r>
                    <a:r>
                      <a:rPr lang="en-US" dirty="0" smtClean="0">
                        <a:solidFill>
                          <a:schemeClr val="tx1"/>
                        </a:solidFill>
                      </a:rPr>
                      <a:t>Use (Falls)</a:t>
                    </a:r>
                    <a:r>
                      <a:rPr lang="en-US" dirty="0">
                        <a:solidFill>
                          <a:schemeClr val="tx1"/>
                        </a:solidFill>
                      </a:rPr>
                      <a:t>
8%</a:t>
                    </a:r>
                  </a:p>
                </c:rich>
              </c:tx>
              <c:spPr>
                <a:ln>
                  <a:noFill/>
                </a:ln>
              </c:spPr>
              <c:showLegendKey val="0"/>
              <c:showVal val="0"/>
              <c:showCatName val="1"/>
              <c:showSerName val="0"/>
              <c:showPercent val="1"/>
              <c:showBubbleSize val="0"/>
            </c:dLbl>
            <c:txPr>
              <a:bodyPr/>
              <a:lstStyle/>
              <a:p>
                <a:pPr>
                  <a:defRPr b="1">
                    <a:solidFill>
                      <a:schemeClr val="bg1"/>
                    </a:solidFill>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Sheet1!$A$2:$A$5</c:f>
              <c:strCache>
                <c:ptCount val="4"/>
                <c:pt idx="0">
                  <c:v>Electrocution Via Overhead/Underground Utilities</c:v>
                </c:pt>
                <c:pt idx="1">
                  <c:v>General Improper Use</c:v>
                </c:pt>
                <c:pt idx="2">
                  <c:v>Struck By / Caught In Between</c:v>
                </c:pt>
                <c:pt idx="3">
                  <c:v>Misc.</c:v>
                </c:pt>
              </c:strCache>
            </c:strRef>
          </c:cat>
          <c:val>
            <c:numRef>
              <c:f>Sheet1!$B$2:$B$5</c:f>
              <c:numCache>
                <c:formatCode>General</c:formatCode>
                <c:ptCount val="4"/>
                <c:pt idx="0">
                  <c:v>15</c:v>
                </c:pt>
                <c:pt idx="1">
                  <c:v>3</c:v>
                </c:pt>
                <c:pt idx="2">
                  <c:v>15</c:v>
                </c:pt>
                <c:pt idx="3">
                  <c:v>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88EAB-DC8D-4C8E-B219-612D75B10BB2}" type="datetimeFigureOut">
              <a:rPr lang="en-US" smtClean="0"/>
              <a:pPr/>
              <a:t>5/4/2013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FF09C-B210-48A0-A91C-0EC844786393}" type="slidenum">
              <a:rPr lang="en-US" smtClean="0"/>
              <a:pPr/>
              <a:t>‹#›</a:t>
            </a:fld>
            <a:endParaRPr lang="en-US"/>
          </a:p>
        </p:txBody>
      </p:sp>
    </p:spTree>
    <p:extLst>
      <p:ext uri="{BB962C8B-B14F-4D97-AF65-F5344CB8AC3E}">
        <p14:creationId xmlns:p14="http://schemas.microsoft.com/office/powerpoint/2010/main" val="291551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Separate</a:t>
            </a:r>
            <a:r>
              <a:rPr lang="en-US" baseline="0" dirty="0" smtClean="0"/>
              <a:t> slide just for </a:t>
            </a:r>
            <a:r>
              <a:rPr lang="en-US" baseline="0" dirty="0" err="1" smtClean="0"/>
              <a:t>ppe</a:t>
            </a:r>
            <a:r>
              <a:rPr lang="en-US" baseline="0" dirty="0" smtClean="0"/>
              <a:t>; lose clothing, or things that could get caught; things will be wet and muddy- use three points of contact when climbing on the rig; more on safety procedures; slipping due to muddy conditions[clay]; </a:t>
            </a:r>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proper training;</a:t>
            </a:r>
            <a:r>
              <a:rPr lang="en-US" baseline="0" dirty="0" smtClean="0"/>
              <a:t> cease operations when thunderstorms are nearby </a:t>
            </a:r>
            <a:endParaRPr lang="en-US" dirty="0"/>
          </a:p>
        </p:txBody>
      </p:sp>
      <p:sp>
        <p:nvSpPr>
          <p:cNvPr id="4" name="Slide Number Placeholder 3"/>
          <p:cNvSpPr>
            <a:spLocks noGrp="1"/>
          </p:cNvSpPr>
          <p:nvPr>
            <p:ph type="sldNum" sz="quarter" idx="10"/>
          </p:nvPr>
        </p:nvSpPr>
        <p:spPr/>
        <p:txBody>
          <a:bodyPr/>
          <a:lstStyle/>
          <a:p>
            <a:fld id="{B8EFF09C-B210-48A0-A91C-0EC844786393}"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3EABE7C-1CFF-4D3C-9A82-0D742633A8F8}"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063A0-1481-47F5-B253-CFDF6EFA5C0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8EAFFA-071B-4B33-8532-27CB3960D9C2}"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063A0-1481-47F5-B253-CFDF6EFA5C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4794B1-ADD6-4CAC-AD80-C8D33452A835}" type="datetime1">
              <a:rPr lang="en-US" smtClean="0"/>
              <a:t>5/4/2013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3E063A0-1481-47F5-B253-CFDF6EFA5C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DE1BF7-2884-46B3-A8B5-C4D6016F01C5}"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063A0-1481-47F5-B253-CFDF6EFA5C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E88B71-6E3D-402F-AF38-EA87F72EE25D}"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063A0-1481-47F5-B253-CFDF6EFA5C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06CCD3-9221-4E73-9792-718E7B10D1EF}" type="datetime1">
              <a:rPr lang="en-US" smtClean="0"/>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063A0-1481-47F5-B253-CFDF6EFA5C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3CC0D1-C78A-46CA-B99C-E02E8C53E149}" type="datetime1">
              <a:rPr lang="en-US" smtClean="0"/>
              <a:t>5/4/2013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063A0-1481-47F5-B253-CFDF6EFA5C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D94B26-1B5C-4233-B723-039585E97462}" type="datetime1">
              <a:rPr lang="en-US" smtClean="0"/>
              <a:t>5/4/2013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063A0-1481-47F5-B253-CFDF6EFA5C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93D68-48E3-409F-82E1-20AC5ADBE062}" type="datetime1">
              <a:rPr lang="en-US" smtClean="0"/>
              <a:t>5/4/2013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063A0-1481-47F5-B253-CFDF6EFA5C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AA169B-28BD-4D00-91DC-1A51C032000B}" type="datetime1">
              <a:rPr lang="en-US" smtClean="0"/>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063A0-1481-47F5-B253-CFDF6EFA5C0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3C009A8-DABB-4717-853F-6D7BCFC171E7}" type="datetime1">
              <a:rPr lang="en-US" smtClean="0"/>
              <a:t>5/4/2013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3E063A0-1481-47F5-B253-CFDF6EFA5C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81126D6-275A-4025-A1E5-09D92098BAE7}" type="datetime1">
              <a:rPr lang="en-US" smtClean="0"/>
              <a:t>5/4/2013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3E063A0-1481-47F5-B253-CFDF6EFA5C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d/d8/ADurerAugerBayonne.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8077200" cy="3352800"/>
          </a:xfrm>
          <a:ln>
            <a:noFill/>
          </a:ln>
        </p:spPr>
        <p:txBody>
          <a:bodyPr>
            <a:normAutofit/>
          </a:bodyPr>
          <a:lstStyle/>
          <a:p>
            <a:r>
              <a:rPr lang="en-US" sz="5400" dirty="0" smtClean="0">
                <a:solidFill>
                  <a:srgbClr val="FFC000"/>
                </a:solidFill>
                <a:latin typeface="Arial" pitchFamily="34" charset="0"/>
                <a:cs typeface="Arial" pitchFamily="34" charset="0"/>
              </a:rPr>
              <a:t>Augers and</a:t>
            </a:r>
            <a:br>
              <a:rPr lang="en-US" sz="5400" dirty="0" smtClean="0">
                <a:solidFill>
                  <a:srgbClr val="FFC000"/>
                </a:solidFill>
                <a:latin typeface="Arial" pitchFamily="34" charset="0"/>
                <a:cs typeface="Arial" pitchFamily="34" charset="0"/>
              </a:rPr>
            </a:br>
            <a:r>
              <a:rPr lang="en-US" sz="5400" dirty="0" smtClean="0">
                <a:solidFill>
                  <a:srgbClr val="FFC000"/>
                </a:solidFill>
                <a:latin typeface="Arial" pitchFamily="34" charset="0"/>
                <a:cs typeface="Arial" pitchFamily="34" charset="0"/>
              </a:rPr>
              <a:t>Drilling </a:t>
            </a:r>
            <a:r>
              <a:rPr lang="en-US" sz="5400" dirty="0" smtClean="0">
                <a:solidFill>
                  <a:srgbClr val="FFC000"/>
                </a:solidFill>
                <a:latin typeface="Arial" pitchFamily="34" charset="0"/>
                <a:cs typeface="Arial" pitchFamily="34" charset="0"/>
              </a:rPr>
              <a:t>Rigs</a:t>
            </a:r>
            <a:endParaRPr lang="en-US" sz="5400" dirty="0">
              <a:solidFill>
                <a:srgbClr val="FFC000"/>
              </a:solidFill>
            </a:endParaRPr>
          </a:p>
        </p:txBody>
      </p:sp>
      <p:pic>
        <p:nvPicPr>
          <p:cNvPr id="4" name="Picture 3" descr="Drill_Rig_at_Night.jpg"/>
          <p:cNvPicPr>
            <a:picLocks noChangeAspect="1"/>
          </p:cNvPicPr>
          <p:nvPr/>
        </p:nvPicPr>
        <p:blipFill>
          <a:blip r:embed="rId3" cstate="print"/>
          <a:stretch>
            <a:fillRect/>
          </a:stretch>
        </p:blipFill>
        <p:spPr>
          <a:xfrm>
            <a:off x="5029200" y="76200"/>
            <a:ext cx="3771900" cy="5029200"/>
          </a:xfrm>
          <a:prstGeom prst="rect">
            <a:avLst/>
          </a:prstGeom>
        </p:spPr>
      </p:pic>
      <p:sp>
        <p:nvSpPr>
          <p:cNvPr id="5" name="Slide Number Placeholder 4"/>
          <p:cNvSpPr>
            <a:spLocks noGrp="1"/>
          </p:cNvSpPr>
          <p:nvPr>
            <p:ph type="sldNum" sz="quarter" idx="12"/>
          </p:nvPr>
        </p:nvSpPr>
        <p:spPr/>
        <p:txBody>
          <a:bodyPr/>
          <a:lstStyle/>
          <a:p>
            <a:fld id="{F3E063A0-1481-47F5-B253-CFDF6EFA5C09}"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C000"/>
                </a:solidFill>
                <a:latin typeface="Arial" pitchFamily="34" charset="0"/>
                <a:cs typeface="Arial" pitchFamily="34" charset="0"/>
              </a:rPr>
              <a:t>History</a:t>
            </a:r>
            <a:endParaRPr lang="en-US" b="1" dirty="0">
              <a:solidFill>
                <a:srgbClr val="FFC000"/>
              </a:solidFill>
              <a:latin typeface="Arial" pitchFamily="34" charset="0"/>
              <a:cs typeface="Arial" pitchFamily="34" charset="0"/>
            </a:endParaRPr>
          </a:p>
        </p:txBody>
      </p:sp>
      <p:sp>
        <p:nvSpPr>
          <p:cNvPr id="5" name="Content Placeholder 4"/>
          <p:cNvSpPr>
            <a:spLocks noGrp="1"/>
          </p:cNvSpPr>
          <p:nvPr>
            <p:ph sz="half" idx="1"/>
          </p:nvPr>
        </p:nvSpPr>
        <p:spPr>
          <a:xfrm>
            <a:off x="0" y="1447800"/>
            <a:ext cx="5181600" cy="5105400"/>
          </a:xfrm>
          <a:solidFill>
            <a:schemeClr val="tx1"/>
          </a:solidFill>
        </p:spPr>
        <p:txBody>
          <a:bodyPr>
            <a:normAutofit fontScale="92500"/>
          </a:bodyPr>
          <a:lstStyle/>
          <a:p>
            <a:r>
              <a:rPr lang="en-US" dirty="0" smtClean="0">
                <a:solidFill>
                  <a:schemeClr val="bg1"/>
                </a:solidFill>
              </a:rPr>
              <a:t>The modern auger was invented by Peter Pakosh. In the 1940’s at Massey Harris, Pakosh approached the design department, with his auger idea but was told that his idea was unimaginable. However, he went on to design and build the first prototype auger in </a:t>
            </a:r>
            <a:r>
              <a:rPr lang="en-US" dirty="0" smtClean="0">
                <a:solidFill>
                  <a:schemeClr val="bg1"/>
                </a:solidFill>
              </a:rPr>
              <a:t>1945, </a:t>
            </a:r>
            <a:r>
              <a:rPr lang="en-US" dirty="0" smtClean="0">
                <a:solidFill>
                  <a:schemeClr val="bg1"/>
                </a:solidFill>
              </a:rPr>
              <a:t>and 8 years </a:t>
            </a:r>
            <a:r>
              <a:rPr lang="en-US" dirty="0" smtClean="0">
                <a:solidFill>
                  <a:schemeClr val="bg1"/>
                </a:solidFill>
                <a:latin typeface="Arial" pitchFamily="34" charset="0"/>
                <a:cs typeface="Arial" pitchFamily="34" charset="0"/>
              </a:rPr>
              <a:t>later</a:t>
            </a:r>
            <a:r>
              <a:rPr lang="en-US" dirty="0" smtClean="0">
                <a:solidFill>
                  <a:schemeClr val="bg1"/>
                </a:solidFill>
              </a:rPr>
              <a:t> started selling tens of thousands of them under the “Versatile” name.</a:t>
            </a:r>
            <a:endParaRPr lang="en-US" dirty="0">
              <a:solidFill>
                <a:schemeClr val="bg1"/>
              </a:solidFill>
            </a:endParaRPr>
          </a:p>
        </p:txBody>
      </p:sp>
      <p:pic>
        <p:nvPicPr>
          <p:cNvPr id="14338" name="Picture 2" descr="File:ADurerAugerBayonne.jpg">
            <a:hlinkClick r:id="rId2"/>
          </p:cNvPr>
          <p:cNvPicPr>
            <a:picLocks noChangeAspect="1" noChangeArrowheads="1"/>
          </p:cNvPicPr>
          <p:nvPr/>
        </p:nvPicPr>
        <p:blipFill>
          <a:blip r:embed="rId3" cstate="print"/>
          <a:srcRect/>
          <a:stretch>
            <a:fillRect/>
          </a:stretch>
        </p:blipFill>
        <p:spPr bwMode="auto">
          <a:xfrm>
            <a:off x="5181600" y="1447800"/>
            <a:ext cx="3352800" cy="5029200"/>
          </a:xfrm>
          <a:prstGeom prst="rect">
            <a:avLst/>
          </a:prstGeom>
          <a:noFill/>
        </p:spPr>
      </p:pic>
      <p:sp>
        <p:nvSpPr>
          <p:cNvPr id="6" name="TextBox 5"/>
          <p:cNvSpPr txBox="1"/>
          <p:nvPr/>
        </p:nvSpPr>
        <p:spPr>
          <a:xfrm>
            <a:off x="914400" y="6566356"/>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http://en.wikipedia.org/wiki/Auger</a:t>
            </a:r>
            <a:endParaRPr lang="en-US" sz="800" dirty="0">
              <a:solidFill>
                <a:srgbClr val="FFCE33"/>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3E063A0-1481-47F5-B253-CFDF6EFA5C09}" type="slidenum">
              <a:rPr lang="en-US" smtClean="0"/>
              <a:pPr/>
              <a:t>10</a:t>
            </a:fld>
            <a:endParaRPr lang="en-US"/>
          </a:p>
        </p:txBody>
      </p:sp>
    </p:spTree>
    <p:extLst>
      <p:ext uri="{BB962C8B-B14F-4D97-AF65-F5344CB8AC3E}">
        <p14:creationId xmlns:p14="http://schemas.microsoft.com/office/powerpoint/2010/main" val="253302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872"/>
            <a:ext cx="8763000" cy="1636776"/>
          </a:xfrm>
        </p:spPr>
        <p:txBody>
          <a:bodyPr>
            <a:normAutofit/>
          </a:bodyPr>
          <a:lstStyle/>
          <a:p>
            <a:r>
              <a:rPr lang="en-US" sz="3600" dirty="0" smtClean="0">
                <a:latin typeface="Arial" pitchFamily="34" charset="0"/>
                <a:cs typeface="Arial" pitchFamily="34" charset="0"/>
              </a:rPr>
              <a:t>Drilling Rigs </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Useage</a:t>
            </a:r>
            <a:r>
              <a:rPr lang="en-US" sz="3600" dirty="0" smtClean="0">
                <a:latin typeface="Arial" pitchFamily="34" charset="0"/>
                <a:cs typeface="Arial" pitchFamily="34" charset="0"/>
              </a:rPr>
              <a:t> in Construction</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740664" y="2895600"/>
            <a:ext cx="8022336" cy="3352800"/>
          </a:xfrm>
        </p:spPr>
        <p:txBody>
          <a:bodyPr/>
          <a:lstStyle/>
          <a:p>
            <a:pPr>
              <a:buFont typeface="Arial" pitchFamily="34" charset="0"/>
              <a:buChar char="•"/>
            </a:pPr>
            <a:r>
              <a:rPr lang="en-US" sz="2800" dirty="0" smtClean="0">
                <a:solidFill>
                  <a:schemeClr val="tx1"/>
                </a:solidFill>
                <a:latin typeface="Arial" pitchFamily="34" charset="0"/>
                <a:cs typeface="Arial" pitchFamily="34" charset="0"/>
              </a:rPr>
              <a:t> Water Wells</a:t>
            </a:r>
          </a:p>
          <a:p>
            <a:pPr>
              <a:buFont typeface="Arial" pitchFamily="34" charset="0"/>
              <a:buChar char="•"/>
            </a:pPr>
            <a:endParaRPr lang="en-US" sz="2800" dirty="0" smtClean="0">
              <a:solidFill>
                <a:schemeClr val="tx1"/>
              </a:solidFill>
              <a:latin typeface="Arial" pitchFamily="34" charset="0"/>
              <a:cs typeface="Arial" pitchFamily="34" charset="0"/>
            </a:endParaRPr>
          </a:p>
          <a:p>
            <a:pPr>
              <a:buFont typeface="Arial" pitchFamily="34" charset="0"/>
              <a:buChar char="•"/>
            </a:pPr>
            <a:r>
              <a:rPr lang="en-US" sz="2800" dirty="0" smtClean="0">
                <a:solidFill>
                  <a:schemeClr val="tx1"/>
                </a:solidFill>
                <a:latin typeface="Arial" pitchFamily="34" charset="0"/>
                <a:cs typeface="Arial" pitchFamily="34" charset="0"/>
              </a:rPr>
              <a:t> Caissons</a:t>
            </a:r>
          </a:p>
          <a:p>
            <a:pPr>
              <a:buFont typeface="Arial" pitchFamily="34" charset="0"/>
              <a:buChar char="•"/>
            </a:pPr>
            <a:endParaRPr lang="en-US" sz="2800" dirty="0" smtClean="0">
              <a:solidFill>
                <a:schemeClr val="tx1"/>
              </a:solidFill>
              <a:latin typeface="Arial" pitchFamily="34" charset="0"/>
              <a:cs typeface="Arial" pitchFamily="34" charset="0"/>
            </a:endParaRPr>
          </a:p>
          <a:p>
            <a:pPr>
              <a:buFont typeface="Arial" pitchFamily="34" charset="0"/>
              <a:buChar char="•"/>
            </a:pPr>
            <a:r>
              <a:rPr lang="en-US" sz="2800" dirty="0" smtClean="0">
                <a:solidFill>
                  <a:schemeClr val="tx1"/>
                </a:solidFill>
                <a:latin typeface="Arial" pitchFamily="34" charset="0"/>
                <a:cs typeface="Arial" pitchFamily="34" charset="0"/>
              </a:rPr>
              <a:t> Blasting Operations</a:t>
            </a:r>
          </a:p>
          <a:p>
            <a:pPr>
              <a:buFont typeface="Arial" pitchFamily="34" charset="0"/>
              <a:buChar char="•"/>
            </a:pPr>
            <a:endParaRPr lang="en-US" sz="2800" dirty="0" smtClean="0">
              <a:solidFill>
                <a:schemeClr val="tx1"/>
              </a:solidFill>
              <a:latin typeface="Arial" pitchFamily="34" charset="0"/>
              <a:cs typeface="Arial" pitchFamily="34" charset="0"/>
            </a:endParaRPr>
          </a:p>
          <a:p>
            <a:pPr>
              <a:buFont typeface="Arial" pitchFamily="34" charset="0"/>
              <a:buChar char="•"/>
            </a:pPr>
            <a:r>
              <a:rPr lang="en-US" sz="2800" dirty="0" smtClean="0">
                <a:solidFill>
                  <a:schemeClr val="tx1"/>
                </a:solidFill>
                <a:latin typeface="Arial" pitchFamily="34" charset="0"/>
                <a:cs typeface="Arial" pitchFamily="34" charset="0"/>
              </a:rPr>
              <a:t> Core Samples</a:t>
            </a:r>
          </a:p>
          <a:p>
            <a:endParaRPr lang="en-US" dirty="0"/>
          </a:p>
        </p:txBody>
      </p:sp>
      <p:pic>
        <p:nvPicPr>
          <p:cNvPr id="5" name="Picture 4" descr="vibra_core_sampling.jpg"/>
          <p:cNvPicPr>
            <a:picLocks noChangeAspect="1"/>
          </p:cNvPicPr>
          <p:nvPr/>
        </p:nvPicPr>
        <p:blipFill>
          <a:blip r:embed="rId2" cstate="print"/>
          <a:stretch>
            <a:fillRect/>
          </a:stretch>
        </p:blipFill>
        <p:spPr>
          <a:xfrm>
            <a:off x="5029200" y="2819400"/>
            <a:ext cx="2894124" cy="3886200"/>
          </a:xfrm>
          <a:prstGeom prst="rect">
            <a:avLst/>
          </a:prstGeom>
        </p:spPr>
      </p:pic>
      <p:sp>
        <p:nvSpPr>
          <p:cNvPr id="4" name="Slide Number Placeholder 3"/>
          <p:cNvSpPr>
            <a:spLocks noGrp="1"/>
          </p:cNvSpPr>
          <p:nvPr>
            <p:ph type="sldNum" sz="quarter" idx="12"/>
          </p:nvPr>
        </p:nvSpPr>
        <p:spPr/>
        <p:txBody>
          <a:bodyPr/>
          <a:lstStyle/>
          <a:p>
            <a:fld id="{F3E063A0-1481-47F5-B253-CFDF6EFA5C0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Drilling Rigs </a:t>
            </a:r>
            <a:r>
              <a:rPr lang="en-US" sz="4000" dirty="0" smtClean="0">
                <a:latin typeface="Arial" pitchFamily="34" charset="0"/>
                <a:cs typeface="Arial" pitchFamily="34" charset="0"/>
              </a:rPr>
              <a:t>: </a:t>
            </a:r>
            <a:r>
              <a:rPr lang="en-US" sz="4000" dirty="0" smtClean="0">
                <a:latin typeface="Arial" pitchFamily="34" charset="0"/>
                <a:cs typeface="Arial" pitchFamily="34" charset="0"/>
              </a:rPr>
              <a:t>Other </a:t>
            </a:r>
            <a:r>
              <a:rPr lang="en-US" sz="4000" dirty="0" err="1" smtClean="0">
                <a:latin typeface="Arial" pitchFamily="34" charset="0"/>
                <a:cs typeface="Arial" pitchFamily="34" charset="0"/>
              </a:rPr>
              <a:t>Useage</a:t>
            </a:r>
            <a:endParaRPr lang="en-US" sz="4000" dirty="0">
              <a:latin typeface="Arial" pitchFamily="34" charset="0"/>
              <a:cs typeface="Arial" pitchFamily="34" charset="0"/>
            </a:endParaRPr>
          </a:p>
        </p:txBody>
      </p:sp>
      <p:sp>
        <p:nvSpPr>
          <p:cNvPr id="3" name="Text Placeholder 2"/>
          <p:cNvSpPr>
            <a:spLocks noGrp="1"/>
          </p:cNvSpPr>
          <p:nvPr>
            <p:ph type="body" idx="1"/>
          </p:nvPr>
        </p:nvSpPr>
        <p:spPr>
          <a:xfrm>
            <a:off x="740664" y="2743200"/>
            <a:ext cx="4059936" cy="3810000"/>
          </a:xfrm>
        </p:spPr>
        <p:txBody>
          <a:bodyPr>
            <a:normAutofit/>
          </a:bodyPr>
          <a:lstStyle/>
          <a:p>
            <a:pPr marL="609600" indent="-609600">
              <a:buFont typeface="Arial" pitchFamily="34" charset="0"/>
              <a:buChar char="•"/>
            </a:pPr>
            <a:r>
              <a:rPr lang="en-US" sz="2800" dirty="0" smtClean="0">
                <a:solidFill>
                  <a:schemeClr val="tx1"/>
                </a:solidFill>
                <a:latin typeface="Arial" pitchFamily="34" charset="0"/>
                <a:cs typeface="Arial" pitchFamily="34" charset="0"/>
              </a:rPr>
              <a:t>Natural Resources</a:t>
            </a:r>
          </a:p>
          <a:p>
            <a:pPr marL="990600" lvl="1" indent="-533400"/>
            <a:r>
              <a:rPr lang="en-US" sz="2800" dirty="0" smtClean="0">
                <a:solidFill>
                  <a:schemeClr val="tx1"/>
                </a:solidFill>
                <a:latin typeface="Arial" pitchFamily="34" charset="0"/>
                <a:cs typeface="Arial" pitchFamily="34" charset="0"/>
              </a:rPr>
              <a:t>- Oil</a:t>
            </a:r>
          </a:p>
          <a:p>
            <a:pPr marL="990600" lvl="1" indent="-533400"/>
            <a:r>
              <a:rPr lang="en-US" sz="2800" dirty="0" smtClean="0">
                <a:solidFill>
                  <a:schemeClr val="tx1"/>
                </a:solidFill>
                <a:latin typeface="Arial" pitchFamily="34" charset="0"/>
                <a:cs typeface="Arial" pitchFamily="34" charset="0"/>
              </a:rPr>
              <a:t>- Natural Gas</a:t>
            </a:r>
          </a:p>
          <a:p>
            <a:pPr marL="990600" lvl="1" indent="-533400">
              <a:buFont typeface="Arial" pitchFamily="34" charset="0"/>
              <a:buChar char="•"/>
            </a:pPr>
            <a:endParaRPr lang="en-US" sz="2800" dirty="0" smtClean="0">
              <a:solidFill>
                <a:schemeClr val="tx1"/>
              </a:solidFill>
              <a:latin typeface="Arial" pitchFamily="34" charset="0"/>
              <a:cs typeface="Arial" pitchFamily="34" charset="0"/>
            </a:endParaRPr>
          </a:p>
          <a:p>
            <a:pPr marL="609600" indent="-609600">
              <a:buFont typeface="Arial" pitchFamily="34" charset="0"/>
              <a:buChar char="•"/>
            </a:pPr>
            <a:r>
              <a:rPr lang="en-US" sz="2800" dirty="0" smtClean="0">
                <a:solidFill>
                  <a:schemeClr val="tx1"/>
                </a:solidFill>
                <a:latin typeface="Arial" pitchFamily="34" charset="0"/>
                <a:cs typeface="Arial" pitchFamily="34" charset="0"/>
              </a:rPr>
              <a:t>Test Wells</a:t>
            </a:r>
          </a:p>
          <a:p>
            <a:pPr marL="990600" lvl="1" indent="-533400"/>
            <a:r>
              <a:rPr lang="en-US" sz="2800" dirty="0" smtClean="0">
                <a:solidFill>
                  <a:schemeClr val="tx1"/>
                </a:solidFill>
                <a:latin typeface="Arial" pitchFamily="34" charset="0"/>
                <a:cs typeface="Arial" pitchFamily="34" charset="0"/>
              </a:rPr>
              <a:t>- Sinkhole Testing</a:t>
            </a:r>
          </a:p>
          <a:p>
            <a:pPr>
              <a:buFont typeface="Arial" pitchFamily="34" charset="0"/>
              <a:buChar char="•"/>
            </a:pPr>
            <a:endParaRPr lang="en-US" sz="2800" dirty="0">
              <a:solidFill>
                <a:srgbClr val="FFC000"/>
              </a:solidFill>
              <a:latin typeface="Arial" pitchFamily="34" charset="0"/>
              <a:cs typeface="Arial" pitchFamily="34" charset="0"/>
            </a:endParaRPr>
          </a:p>
        </p:txBody>
      </p:sp>
      <p:pic>
        <p:nvPicPr>
          <p:cNvPr id="4" name="Picture 7" descr="Formosantermites"/>
          <p:cNvPicPr>
            <a:picLocks noChangeAspect="1" noChangeArrowheads="1"/>
          </p:cNvPicPr>
          <p:nvPr/>
        </p:nvPicPr>
        <p:blipFill>
          <a:blip r:embed="rId2" cstate="print"/>
          <a:srcRect/>
          <a:stretch>
            <a:fillRect/>
          </a:stretch>
        </p:blipFill>
        <p:spPr>
          <a:xfrm>
            <a:off x="5410200" y="2743200"/>
            <a:ext cx="2819400" cy="3872428"/>
          </a:xfrm>
          <a:prstGeom prst="rect">
            <a:avLst/>
          </a:prstGeom>
          <a:noFill/>
        </p:spPr>
      </p:pic>
      <p:sp>
        <p:nvSpPr>
          <p:cNvPr id="5" name="Slide Number Placeholder 4"/>
          <p:cNvSpPr>
            <a:spLocks noGrp="1"/>
          </p:cNvSpPr>
          <p:nvPr>
            <p:ph type="sldNum" sz="quarter" idx="12"/>
          </p:nvPr>
        </p:nvSpPr>
        <p:spPr/>
        <p:txBody>
          <a:bodyPr/>
          <a:lstStyle/>
          <a:p>
            <a:fld id="{F3E063A0-1481-47F5-B253-CFDF6EFA5C0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72"/>
            <a:ext cx="8229600" cy="1636776"/>
          </a:xfrm>
        </p:spPr>
        <p:txBody>
          <a:bodyPr/>
          <a:lstStyle/>
          <a:p>
            <a:r>
              <a:rPr lang="en-US" dirty="0" smtClean="0"/>
              <a:t>Drilling Rigs </a:t>
            </a:r>
            <a:r>
              <a:rPr lang="en-US" dirty="0" smtClean="0"/>
              <a:t>: </a:t>
            </a:r>
            <a:r>
              <a:rPr lang="en-US" dirty="0" smtClean="0"/>
              <a:t>Safety Concerns</a:t>
            </a:r>
            <a:endParaRPr lang="en-US" dirty="0"/>
          </a:p>
        </p:txBody>
      </p:sp>
      <p:sp>
        <p:nvSpPr>
          <p:cNvPr id="3" name="Text Placeholder 2"/>
          <p:cNvSpPr>
            <a:spLocks noGrp="1"/>
          </p:cNvSpPr>
          <p:nvPr>
            <p:ph type="body" idx="1"/>
          </p:nvPr>
        </p:nvSpPr>
        <p:spPr>
          <a:xfrm>
            <a:off x="609600" y="2743200"/>
            <a:ext cx="5105400" cy="3581400"/>
          </a:xfrm>
        </p:spPr>
        <p:txBody>
          <a:bodyPr>
            <a:normAutofit fontScale="70000" lnSpcReduction="20000"/>
          </a:bodyPr>
          <a:lstStyle/>
          <a:p>
            <a:pPr>
              <a:buFont typeface="Arial" pitchFamily="34" charset="0"/>
              <a:buChar char="•"/>
            </a:pPr>
            <a:r>
              <a:rPr lang="en-US" sz="3000" dirty="0" smtClean="0">
                <a:solidFill>
                  <a:srgbClr val="FFC000"/>
                </a:solidFill>
                <a:latin typeface="Arial" pitchFamily="34" charset="0"/>
                <a:cs typeface="Arial" pitchFamily="34" charset="0"/>
              </a:rPr>
              <a:t> </a:t>
            </a:r>
            <a:r>
              <a:rPr lang="en-US" sz="3000" dirty="0" smtClean="0">
                <a:solidFill>
                  <a:schemeClr val="tx1"/>
                </a:solidFill>
                <a:latin typeface="Arial" pitchFamily="34" charset="0"/>
                <a:cs typeface="Arial" pitchFamily="34" charset="0"/>
              </a:rPr>
              <a:t>Contact with overhead and or     underground utilities</a:t>
            </a:r>
          </a:p>
          <a:p>
            <a:pPr>
              <a:buFont typeface="Arial" pitchFamily="34" charset="0"/>
              <a:buChar char="•"/>
            </a:pPr>
            <a:endParaRPr lang="en-US" sz="3000" dirty="0" smtClean="0">
              <a:solidFill>
                <a:schemeClr val="tx1"/>
              </a:solidFill>
              <a:latin typeface="Arial" pitchFamily="34" charset="0"/>
              <a:cs typeface="Arial" pitchFamily="34" charset="0"/>
            </a:endParaRPr>
          </a:p>
          <a:p>
            <a:pPr>
              <a:buFont typeface="Arial" pitchFamily="34" charset="0"/>
              <a:buChar char="•"/>
            </a:pPr>
            <a:r>
              <a:rPr lang="en-US" sz="3000" dirty="0" smtClean="0">
                <a:solidFill>
                  <a:schemeClr val="tx1"/>
                </a:solidFill>
                <a:latin typeface="Arial" pitchFamily="34" charset="0"/>
                <a:cs typeface="Arial" pitchFamily="34" charset="0"/>
              </a:rPr>
              <a:t> Struck by and caught in between related </a:t>
            </a:r>
            <a:r>
              <a:rPr lang="en-US" sz="3000" dirty="0" smtClean="0">
                <a:solidFill>
                  <a:schemeClr val="tx1"/>
                </a:solidFill>
                <a:latin typeface="Arial" pitchFamily="34" charset="0"/>
                <a:cs typeface="Arial" pitchFamily="34" charset="0"/>
              </a:rPr>
              <a:t>  incidents</a:t>
            </a:r>
            <a:endParaRPr lang="en-US" sz="3000" dirty="0" smtClean="0">
              <a:solidFill>
                <a:schemeClr val="tx1"/>
              </a:solidFill>
              <a:latin typeface="Arial" pitchFamily="34" charset="0"/>
              <a:cs typeface="Arial" pitchFamily="34" charset="0"/>
            </a:endParaRPr>
          </a:p>
          <a:p>
            <a:pPr>
              <a:buFont typeface="Arial" pitchFamily="34" charset="0"/>
              <a:buChar char="•"/>
            </a:pPr>
            <a:endParaRPr lang="en-US" sz="3000" dirty="0" smtClean="0">
              <a:solidFill>
                <a:schemeClr val="tx1"/>
              </a:solidFill>
              <a:latin typeface="Arial" pitchFamily="34" charset="0"/>
              <a:cs typeface="Arial" pitchFamily="34" charset="0"/>
            </a:endParaRPr>
          </a:p>
          <a:p>
            <a:pPr>
              <a:buFont typeface="Arial" pitchFamily="34" charset="0"/>
              <a:buChar char="•"/>
            </a:pPr>
            <a:r>
              <a:rPr lang="en-US" sz="3000" dirty="0" smtClean="0">
                <a:solidFill>
                  <a:schemeClr val="tx1"/>
                </a:solidFill>
                <a:latin typeface="Arial" pitchFamily="34" charset="0"/>
                <a:cs typeface="Arial" pitchFamily="34" charset="0"/>
              </a:rPr>
              <a:t> Rollover related incidents</a:t>
            </a:r>
          </a:p>
          <a:p>
            <a:pPr>
              <a:buFont typeface="Arial" pitchFamily="34" charset="0"/>
              <a:buChar char="•"/>
            </a:pPr>
            <a:endParaRPr lang="en-US" sz="3000" dirty="0" smtClean="0">
              <a:solidFill>
                <a:schemeClr val="tx1"/>
              </a:solidFill>
              <a:latin typeface="Arial" pitchFamily="34" charset="0"/>
              <a:cs typeface="Arial" pitchFamily="34" charset="0"/>
            </a:endParaRPr>
          </a:p>
          <a:p>
            <a:pPr>
              <a:buFont typeface="Arial" pitchFamily="34" charset="0"/>
              <a:buChar char="•"/>
            </a:pPr>
            <a:r>
              <a:rPr lang="en-US" sz="3000" dirty="0" smtClean="0">
                <a:solidFill>
                  <a:schemeClr val="tx1"/>
                </a:solidFill>
                <a:latin typeface="Arial" pitchFamily="34" charset="0"/>
                <a:cs typeface="Arial" pitchFamily="34" charset="0"/>
              </a:rPr>
              <a:t> Improper use</a:t>
            </a:r>
          </a:p>
          <a:p>
            <a:pPr>
              <a:buFont typeface="Arial" pitchFamily="34" charset="0"/>
              <a:buChar char="•"/>
            </a:pPr>
            <a:endParaRPr lang="en-US" sz="3000" dirty="0" smtClean="0">
              <a:solidFill>
                <a:schemeClr val="tx1"/>
              </a:solidFill>
              <a:latin typeface="Arial" pitchFamily="34" charset="0"/>
              <a:cs typeface="Arial" pitchFamily="34" charset="0"/>
            </a:endParaRPr>
          </a:p>
          <a:p>
            <a:pPr>
              <a:buFont typeface="Arial" pitchFamily="34" charset="0"/>
              <a:buChar char="•"/>
            </a:pPr>
            <a:r>
              <a:rPr lang="en-US" sz="3000" dirty="0" smtClean="0">
                <a:solidFill>
                  <a:schemeClr val="tx1"/>
                </a:solidFill>
                <a:latin typeface="Arial" pitchFamily="34" charset="0"/>
                <a:cs typeface="Arial" pitchFamily="34" charset="0"/>
              </a:rPr>
              <a:t> Inexperienced operators</a:t>
            </a:r>
          </a:p>
          <a:p>
            <a:pPr>
              <a:buFont typeface="Arial" pitchFamily="34" charset="0"/>
              <a:buChar char="•"/>
            </a:pPr>
            <a:endParaRPr lang="en-US" sz="3000" dirty="0" smtClean="0">
              <a:solidFill>
                <a:schemeClr val="tx1"/>
              </a:solidFill>
              <a:latin typeface="Arial" pitchFamily="34" charset="0"/>
              <a:cs typeface="Arial" pitchFamily="34" charset="0"/>
            </a:endParaRPr>
          </a:p>
          <a:p>
            <a:pPr>
              <a:buFont typeface="Arial" pitchFamily="34" charset="0"/>
              <a:buChar char="•"/>
            </a:pPr>
            <a:r>
              <a:rPr lang="en-US" sz="3000" dirty="0" smtClean="0">
                <a:solidFill>
                  <a:schemeClr val="tx1"/>
                </a:solidFill>
                <a:latin typeface="Arial" pitchFamily="34" charset="0"/>
                <a:cs typeface="Arial" pitchFamily="34" charset="0"/>
              </a:rPr>
              <a:t> Hearing </a:t>
            </a:r>
            <a:r>
              <a:rPr lang="en-US" sz="3000" dirty="0" smtClean="0">
                <a:solidFill>
                  <a:schemeClr val="tx1"/>
                </a:solidFill>
                <a:latin typeface="Arial" pitchFamily="34" charset="0"/>
                <a:cs typeface="Arial" pitchFamily="34" charset="0"/>
              </a:rPr>
              <a:t>protection</a:t>
            </a:r>
          </a:p>
          <a:p>
            <a:pPr>
              <a:buFont typeface="Arial" pitchFamily="34" charset="0"/>
              <a:buChar char="•"/>
            </a:pPr>
            <a:endParaRPr lang="en-US" sz="3000" dirty="0" smtClean="0">
              <a:solidFill>
                <a:schemeClr val="tx1"/>
              </a:solidFill>
              <a:latin typeface="Arial" pitchFamily="34" charset="0"/>
              <a:cs typeface="Arial" pitchFamily="34" charset="0"/>
            </a:endParaRPr>
          </a:p>
          <a:p>
            <a:endParaRPr lang="en-US" dirty="0"/>
          </a:p>
        </p:txBody>
      </p:sp>
      <p:pic>
        <p:nvPicPr>
          <p:cNvPr id="4" name="Picture 3" descr="pg42_Head_Protection.jpg"/>
          <p:cNvPicPr>
            <a:picLocks noChangeAspect="1"/>
          </p:cNvPicPr>
          <p:nvPr/>
        </p:nvPicPr>
        <p:blipFill>
          <a:blip r:embed="rId3" cstate="print"/>
          <a:stretch>
            <a:fillRect/>
          </a:stretch>
        </p:blipFill>
        <p:spPr>
          <a:xfrm>
            <a:off x="5486400" y="3124200"/>
            <a:ext cx="3333750" cy="3333750"/>
          </a:xfrm>
          <a:prstGeom prst="rect">
            <a:avLst/>
          </a:prstGeom>
        </p:spPr>
      </p:pic>
      <p:sp>
        <p:nvSpPr>
          <p:cNvPr id="5" name="Slide Number Placeholder 4"/>
          <p:cNvSpPr>
            <a:spLocks noGrp="1"/>
          </p:cNvSpPr>
          <p:nvPr>
            <p:ph type="sldNum" sz="quarter" idx="12"/>
          </p:nvPr>
        </p:nvSpPr>
        <p:spPr/>
        <p:txBody>
          <a:bodyPr/>
          <a:lstStyle/>
          <a:p>
            <a:fld id="{F3E063A0-1481-47F5-B253-CFDF6EFA5C0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72"/>
            <a:ext cx="8229600" cy="1636776"/>
          </a:xfrm>
        </p:spPr>
        <p:txBody>
          <a:bodyPr>
            <a:normAutofit/>
          </a:bodyPr>
          <a:lstStyle/>
          <a:p>
            <a:r>
              <a:rPr lang="en-US" sz="4000" dirty="0" smtClean="0"/>
              <a:t>Drilling Rigs </a:t>
            </a:r>
            <a:r>
              <a:rPr lang="en-US" sz="4000" dirty="0" smtClean="0"/>
              <a:t>: </a:t>
            </a:r>
            <a:r>
              <a:rPr lang="en-US" sz="4000" dirty="0" smtClean="0"/>
              <a:t>Statistics on Fatalities</a:t>
            </a:r>
            <a:endParaRPr lang="en-US" sz="4000" dirty="0"/>
          </a:p>
        </p:txBody>
      </p:sp>
      <p:sp>
        <p:nvSpPr>
          <p:cNvPr id="3" name="Text Placeholder 2"/>
          <p:cNvSpPr>
            <a:spLocks noGrp="1"/>
          </p:cNvSpPr>
          <p:nvPr>
            <p:ph type="body" idx="1"/>
          </p:nvPr>
        </p:nvSpPr>
        <p:spPr>
          <a:xfrm>
            <a:off x="740664" y="2743200"/>
            <a:ext cx="8022336" cy="3810000"/>
          </a:xfrm>
        </p:spPr>
        <p:txBody>
          <a:bodyPr>
            <a:normAutofit/>
          </a:bodyPr>
          <a:lstStyle/>
          <a:p>
            <a:r>
              <a:rPr lang="en-US" sz="2400" dirty="0" smtClean="0"/>
              <a:t>35  Fatalities</a:t>
            </a:r>
            <a:endParaRPr lang="en-US" sz="2400" dirty="0"/>
          </a:p>
        </p:txBody>
      </p:sp>
      <p:sp>
        <p:nvSpPr>
          <p:cNvPr id="4" name="TextBox 3"/>
          <p:cNvSpPr txBox="1"/>
          <p:nvPr/>
        </p:nvSpPr>
        <p:spPr>
          <a:xfrm>
            <a:off x="228600" y="6400800"/>
            <a:ext cx="4343400" cy="215444"/>
          </a:xfrm>
          <a:prstGeom prst="rect">
            <a:avLst/>
          </a:prstGeom>
          <a:noFill/>
        </p:spPr>
        <p:txBody>
          <a:bodyPr wrap="square" rtlCol="0">
            <a:spAutoFit/>
          </a:bodyPr>
          <a:lstStyle/>
          <a:p>
            <a:r>
              <a:rPr lang="en-US" sz="800" b="1" dirty="0">
                <a:latin typeface="Arial" pitchFamily="34" charset="0"/>
                <a:cs typeface="Arial" pitchFamily="34" charset="0"/>
              </a:rPr>
              <a:t>Source: Extracted from OSHA Accident Investigation Data 1990-2007</a:t>
            </a:r>
          </a:p>
        </p:txBody>
      </p:sp>
      <p:graphicFrame>
        <p:nvGraphicFramePr>
          <p:cNvPr id="5" name="Chart 4"/>
          <p:cNvGraphicFramePr/>
          <p:nvPr/>
        </p:nvGraphicFramePr>
        <p:xfrm>
          <a:off x="0" y="2590800"/>
          <a:ext cx="9144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F3E063A0-1481-47F5-B253-CFDF6EFA5C0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72"/>
            <a:ext cx="8229600" cy="1636776"/>
          </a:xfrm>
        </p:spPr>
        <p:txBody>
          <a:bodyPr>
            <a:normAutofit/>
          </a:bodyPr>
          <a:lstStyle/>
          <a:p>
            <a:r>
              <a:rPr lang="en-US" sz="4000" dirty="0" smtClean="0"/>
              <a:t>Drilling Rigs </a:t>
            </a:r>
            <a:r>
              <a:rPr lang="en-US" sz="4000" dirty="0" smtClean="0"/>
              <a:t>: </a:t>
            </a:r>
            <a:r>
              <a:rPr lang="en-US" sz="4000" dirty="0" smtClean="0"/>
              <a:t>Statistics on Fatalities</a:t>
            </a:r>
            <a:endParaRPr lang="en-US" sz="4000" dirty="0"/>
          </a:p>
        </p:txBody>
      </p:sp>
      <p:sp>
        <p:nvSpPr>
          <p:cNvPr id="3" name="Text Placeholder 2"/>
          <p:cNvSpPr>
            <a:spLocks noGrp="1"/>
          </p:cNvSpPr>
          <p:nvPr>
            <p:ph type="body" idx="1"/>
          </p:nvPr>
        </p:nvSpPr>
        <p:spPr>
          <a:xfrm>
            <a:off x="4495800" y="2971800"/>
            <a:ext cx="4114800" cy="3886200"/>
          </a:xfrm>
        </p:spPr>
        <p:txBody>
          <a:bodyPr/>
          <a:lstStyle/>
          <a:p>
            <a:r>
              <a:rPr lang="en-US" sz="2400" b="1" dirty="0" smtClean="0">
                <a:solidFill>
                  <a:schemeClr val="tx1"/>
                </a:solidFill>
                <a:latin typeface="Arial" pitchFamily="34" charset="0"/>
                <a:cs typeface="Arial" pitchFamily="34" charset="0"/>
              </a:rPr>
              <a:t>Most Common Fatality:</a:t>
            </a:r>
          </a:p>
          <a:p>
            <a:endParaRPr lang="en-US" sz="2400" b="1" dirty="0" smtClean="0">
              <a:solidFill>
                <a:schemeClr val="tx1"/>
              </a:solidFill>
              <a:latin typeface="Arial" pitchFamily="34" charset="0"/>
              <a:cs typeface="Arial" pitchFamily="34" charset="0"/>
            </a:endParaRPr>
          </a:p>
          <a:p>
            <a:r>
              <a:rPr lang="en-US" sz="2400" b="1" dirty="0" smtClean="0">
                <a:solidFill>
                  <a:schemeClr val="tx1"/>
                </a:solidFill>
                <a:latin typeface="Arial" pitchFamily="34" charset="0"/>
                <a:cs typeface="Arial" pitchFamily="34" charset="0"/>
              </a:rPr>
              <a:t>Failure to keep safe distance from overhead utilities which leads to electrocution for those simply touching machinery.  </a:t>
            </a:r>
          </a:p>
          <a:p>
            <a:endParaRPr lang="en-US" dirty="0"/>
          </a:p>
        </p:txBody>
      </p:sp>
      <p:pic>
        <p:nvPicPr>
          <p:cNvPr id="5" name="Picture 4" descr="26907.jpg"/>
          <p:cNvPicPr>
            <a:picLocks noChangeAspect="1"/>
          </p:cNvPicPr>
          <p:nvPr/>
        </p:nvPicPr>
        <p:blipFill>
          <a:blip r:embed="rId3" cstate="print"/>
          <a:stretch>
            <a:fillRect/>
          </a:stretch>
        </p:blipFill>
        <p:spPr>
          <a:xfrm>
            <a:off x="762000" y="2819400"/>
            <a:ext cx="2819400" cy="3541871"/>
          </a:xfrm>
          <a:prstGeom prst="rect">
            <a:avLst/>
          </a:prstGeom>
        </p:spPr>
      </p:pic>
      <p:sp>
        <p:nvSpPr>
          <p:cNvPr id="4" name="Slide Number Placeholder 3"/>
          <p:cNvSpPr>
            <a:spLocks noGrp="1"/>
          </p:cNvSpPr>
          <p:nvPr>
            <p:ph type="sldNum" sz="quarter" idx="12"/>
          </p:nvPr>
        </p:nvSpPr>
        <p:spPr/>
        <p:txBody>
          <a:bodyPr/>
          <a:lstStyle/>
          <a:p>
            <a:fld id="{F3E063A0-1481-47F5-B253-CFDF6EFA5C0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Rigs </a:t>
            </a:r>
            <a:r>
              <a:rPr lang="en-US" dirty="0" smtClean="0"/>
              <a:t>: </a:t>
            </a:r>
            <a:r>
              <a:rPr lang="en-US" dirty="0" smtClean="0"/>
              <a:t>Typical Cases</a:t>
            </a:r>
            <a:endParaRPr lang="en-US" dirty="0"/>
          </a:p>
        </p:txBody>
      </p:sp>
      <p:sp>
        <p:nvSpPr>
          <p:cNvPr id="3" name="Text Placeholder 2"/>
          <p:cNvSpPr>
            <a:spLocks noGrp="1"/>
          </p:cNvSpPr>
          <p:nvPr>
            <p:ph type="body" idx="1"/>
          </p:nvPr>
        </p:nvSpPr>
        <p:spPr/>
        <p:txBody>
          <a:bodyPr/>
          <a:lstStyle/>
          <a:p>
            <a:endParaRPr lang="en-US"/>
          </a:p>
        </p:txBody>
      </p:sp>
      <p:pic>
        <p:nvPicPr>
          <p:cNvPr id="4" name="Picture 4" descr="iran11"/>
          <p:cNvPicPr>
            <a:picLocks noChangeAspect="1" noChangeArrowheads="1"/>
          </p:cNvPicPr>
          <p:nvPr/>
        </p:nvPicPr>
        <p:blipFill>
          <a:blip r:embed="rId2" cstate="print"/>
          <a:srcRect/>
          <a:stretch>
            <a:fillRect/>
          </a:stretch>
        </p:blipFill>
        <p:spPr bwMode="auto">
          <a:xfrm>
            <a:off x="2108028" y="2743200"/>
            <a:ext cx="2463972" cy="3689350"/>
          </a:xfrm>
          <a:prstGeom prst="rect">
            <a:avLst/>
          </a:prstGeom>
          <a:noFill/>
          <a:ln w="9525">
            <a:noFill/>
            <a:miter lim="800000"/>
            <a:headEnd/>
            <a:tailEnd/>
          </a:ln>
        </p:spPr>
      </p:pic>
      <p:pic>
        <p:nvPicPr>
          <p:cNvPr id="5" name="Picture 4" descr="iran8"/>
          <p:cNvPicPr>
            <a:picLocks noChangeAspect="1" noChangeArrowheads="1"/>
          </p:cNvPicPr>
          <p:nvPr/>
        </p:nvPicPr>
        <p:blipFill>
          <a:blip r:embed="rId3" cstate="print"/>
          <a:srcRect/>
          <a:stretch>
            <a:fillRect/>
          </a:stretch>
        </p:blipFill>
        <p:spPr bwMode="auto">
          <a:xfrm>
            <a:off x="4800600" y="2743200"/>
            <a:ext cx="2429933" cy="3657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3E063A0-1481-47F5-B253-CFDF6EFA5C0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Rigs </a:t>
            </a:r>
            <a:r>
              <a:rPr lang="en-US" dirty="0" smtClean="0"/>
              <a:t>: </a:t>
            </a:r>
            <a:r>
              <a:rPr lang="en-US" dirty="0" smtClean="0"/>
              <a:t>Typical Cases</a:t>
            </a:r>
            <a:endParaRPr lang="en-US" dirty="0"/>
          </a:p>
        </p:txBody>
      </p:sp>
      <p:sp>
        <p:nvSpPr>
          <p:cNvPr id="3" name="Text Placeholder 2"/>
          <p:cNvSpPr>
            <a:spLocks noGrp="1"/>
          </p:cNvSpPr>
          <p:nvPr>
            <p:ph type="body" idx="1"/>
          </p:nvPr>
        </p:nvSpPr>
        <p:spPr/>
        <p:txBody>
          <a:bodyPr/>
          <a:lstStyle/>
          <a:p>
            <a:endParaRPr lang="en-US"/>
          </a:p>
        </p:txBody>
      </p:sp>
      <p:pic>
        <p:nvPicPr>
          <p:cNvPr id="4" name="Picture 4" descr="Silverstar Rig 10 Roll over"/>
          <p:cNvPicPr>
            <a:picLocks noChangeAspect="1" noChangeArrowheads="1"/>
          </p:cNvPicPr>
          <p:nvPr/>
        </p:nvPicPr>
        <p:blipFill>
          <a:blip r:embed="rId2" cstate="print"/>
          <a:srcRect/>
          <a:stretch>
            <a:fillRect/>
          </a:stretch>
        </p:blipFill>
        <p:spPr bwMode="auto">
          <a:xfrm>
            <a:off x="2286000" y="2896274"/>
            <a:ext cx="4953000" cy="37156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3E063A0-1481-47F5-B253-CFDF6EFA5C0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8872"/>
            <a:ext cx="8458200" cy="1636776"/>
          </a:xfrm>
        </p:spPr>
        <p:txBody>
          <a:bodyPr>
            <a:normAutofit/>
          </a:bodyPr>
          <a:lstStyle/>
          <a:p>
            <a:r>
              <a:rPr lang="en-US" sz="4000" dirty="0" smtClean="0">
                <a:latin typeface="Arial" pitchFamily="34" charset="0"/>
                <a:cs typeface="Arial" pitchFamily="34" charset="0"/>
              </a:rPr>
              <a:t>Drilling Rigs </a:t>
            </a:r>
            <a:r>
              <a:rPr lang="en-US" sz="4000" dirty="0" smtClean="0">
                <a:latin typeface="Arial" pitchFamily="34" charset="0"/>
                <a:cs typeface="Arial" pitchFamily="34" charset="0"/>
              </a:rPr>
              <a:t>: </a:t>
            </a:r>
            <a:r>
              <a:rPr lang="en-US" sz="4000" dirty="0" smtClean="0">
                <a:latin typeface="Arial" pitchFamily="34" charset="0"/>
                <a:cs typeface="Arial" pitchFamily="34" charset="0"/>
              </a:rPr>
              <a:t>Safety Procedures</a:t>
            </a:r>
            <a:endParaRPr lang="en-US" sz="4000" dirty="0"/>
          </a:p>
        </p:txBody>
      </p:sp>
      <p:sp>
        <p:nvSpPr>
          <p:cNvPr id="3" name="Text Placeholder 2"/>
          <p:cNvSpPr>
            <a:spLocks noGrp="1"/>
          </p:cNvSpPr>
          <p:nvPr>
            <p:ph type="body" idx="1"/>
          </p:nvPr>
        </p:nvSpPr>
        <p:spPr>
          <a:xfrm>
            <a:off x="740664" y="3048000"/>
            <a:ext cx="3983736" cy="3429000"/>
          </a:xfrm>
        </p:spPr>
        <p:txBody>
          <a:bodyPr>
            <a:normAutofit/>
          </a:bodyPr>
          <a:lstStyle/>
          <a:p>
            <a:pPr>
              <a:buFont typeface="Arial" pitchFamily="34" charset="0"/>
              <a:buChar char="•"/>
            </a:pPr>
            <a:r>
              <a:rPr lang="en-US" sz="2800" dirty="0" smtClean="0">
                <a:solidFill>
                  <a:schemeClr val="tx1"/>
                </a:solidFill>
                <a:latin typeface="Arial" pitchFamily="34" charset="0"/>
                <a:cs typeface="Arial" pitchFamily="34" charset="0"/>
              </a:rPr>
              <a:t>Things will be wet and muddy- use three points of contact when climbing on the rig</a:t>
            </a:r>
          </a:p>
          <a:p>
            <a:pPr>
              <a:buFont typeface="Arial" pitchFamily="34" charset="0"/>
              <a:buChar char="•"/>
            </a:pPr>
            <a:endParaRPr lang="en-US" sz="2800" dirty="0" smtClean="0">
              <a:solidFill>
                <a:schemeClr val="tx1"/>
              </a:solidFill>
              <a:latin typeface="Arial" pitchFamily="34" charset="0"/>
              <a:cs typeface="Arial" pitchFamily="34" charset="0"/>
            </a:endParaRPr>
          </a:p>
          <a:p>
            <a:pPr>
              <a:buFont typeface="Arial" pitchFamily="34" charset="0"/>
              <a:buChar char="•"/>
            </a:pPr>
            <a:r>
              <a:rPr lang="en-US" sz="2800" dirty="0" smtClean="0">
                <a:solidFill>
                  <a:schemeClr val="tx1"/>
                </a:solidFill>
                <a:latin typeface="Arial" pitchFamily="34" charset="0"/>
                <a:cs typeface="Arial" pitchFamily="34" charset="0"/>
              </a:rPr>
              <a:t>Be careful of slipping due to muddy conditions</a:t>
            </a:r>
          </a:p>
          <a:p>
            <a:endParaRPr lang="en-US" dirty="0"/>
          </a:p>
        </p:txBody>
      </p:sp>
      <p:pic>
        <p:nvPicPr>
          <p:cNvPr id="43010" name="Picture 2" descr="C:\Documents and Settings\Matt Vanture\Desktop\BU008375.jpg"/>
          <p:cNvPicPr>
            <a:picLocks noChangeAspect="1" noChangeArrowheads="1"/>
          </p:cNvPicPr>
          <p:nvPr/>
        </p:nvPicPr>
        <p:blipFill>
          <a:blip r:embed="rId2" cstate="print"/>
          <a:srcRect/>
          <a:stretch>
            <a:fillRect/>
          </a:stretch>
        </p:blipFill>
        <p:spPr bwMode="auto">
          <a:xfrm>
            <a:off x="5105400" y="3000602"/>
            <a:ext cx="2514600" cy="3539898"/>
          </a:xfrm>
          <a:prstGeom prst="rect">
            <a:avLst/>
          </a:prstGeom>
          <a:noFill/>
        </p:spPr>
      </p:pic>
      <p:sp>
        <p:nvSpPr>
          <p:cNvPr id="4" name="Slide Number Placeholder 3"/>
          <p:cNvSpPr>
            <a:spLocks noGrp="1"/>
          </p:cNvSpPr>
          <p:nvPr>
            <p:ph type="sldNum" sz="quarter" idx="12"/>
          </p:nvPr>
        </p:nvSpPr>
        <p:spPr/>
        <p:txBody>
          <a:bodyPr/>
          <a:lstStyle/>
          <a:p>
            <a:fld id="{F3E063A0-1481-47F5-B253-CFDF6EFA5C0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C000"/>
                </a:solidFill>
                <a:latin typeface="Arial" pitchFamily="34" charset="0"/>
                <a:cs typeface="Arial" pitchFamily="34" charset="0"/>
              </a:rPr>
              <a:t>Uses in Construction</a:t>
            </a:r>
            <a:endParaRPr lang="en-US" b="1" dirty="0">
              <a:solidFill>
                <a:srgbClr val="FFC000"/>
              </a:solidFill>
              <a:latin typeface="Arial" pitchFamily="34" charset="0"/>
              <a:cs typeface="Arial" pitchFamily="34" charset="0"/>
            </a:endParaRPr>
          </a:p>
        </p:txBody>
      </p:sp>
      <p:sp>
        <p:nvSpPr>
          <p:cNvPr id="6" name="Content Placeholder 5"/>
          <p:cNvSpPr>
            <a:spLocks noGrp="1"/>
          </p:cNvSpPr>
          <p:nvPr>
            <p:ph sz="half" idx="2"/>
          </p:nvPr>
        </p:nvSpPr>
        <p:spPr>
          <a:xfrm>
            <a:off x="5715000" y="1752600"/>
            <a:ext cx="3124200" cy="4525963"/>
          </a:xfrm>
          <a:solidFill>
            <a:schemeClr val="tx1"/>
          </a:solidFill>
        </p:spPr>
        <p:txBody>
          <a:bodyPr>
            <a:normAutofit fontScale="92500" lnSpcReduction="10000"/>
          </a:bodyPr>
          <a:lstStyle/>
          <a:p>
            <a:r>
              <a:rPr lang="en-US" dirty="0" smtClean="0">
                <a:solidFill>
                  <a:schemeClr val="bg1"/>
                </a:solidFill>
                <a:latin typeface="Arial" pitchFamily="34" charset="0"/>
                <a:cs typeface="Arial" pitchFamily="34" charset="0"/>
              </a:rPr>
              <a:t>In construction, auger screws can be used for special drilling rigs to dig holes for deep foundation piles.</a:t>
            </a:r>
          </a:p>
          <a:p>
            <a:r>
              <a:rPr lang="en-US" dirty="0" smtClean="0">
                <a:solidFill>
                  <a:schemeClr val="bg1"/>
                </a:solidFill>
                <a:latin typeface="Arial" pitchFamily="34" charset="0"/>
                <a:cs typeface="Arial" pitchFamily="34" charset="0"/>
              </a:rPr>
              <a:t>They can also be used for forming  piles and for a piling retaining wall</a:t>
            </a:r>
            <a:endParaRPr lang="en-US" dirty="0">
              <a:solidFill>
                <a:schemeClr val="bg1"/>
              </a:solidFill>
              <a:latin typeface="Arial" pitchFamily="34" charset="0"/>
              <a:cs typeface="Arial" pitchFamily="34" charset="0"/>
            </a:endParaRPr>
          </a:p>
        </p:txBody>
      </p:sp>
      <p:pic>
        <p:nvPicPr>
          <p:cNvPr id="1026" name="Picture 2" descr="http://www.jsifoundations.com/images/25.jpg"/>
          <p:cNvPicPr>
            <a:picLocks noChangeAspect="1" noChangeArrowheads="1"/>
          </p:cNvPicPr>
          <p:nvPr/>
        </p:nvPicPr>
        <p:blipFill>
          <a:blip r:embed="rId2" cstate="print"/>
          <a:srcRect/>
          <a:stretch>
            <a:fillRect/>
          </a:stretch>
        </p:blipFill>
        <p:spPr bwMode="auto">
          <a:xfrm>
            <a:off x="228600" y="2286000"/>
            <a:ext cx="5333999" cy="3998655"/>
          </a:xfrm>
          <a:prstGeom prst="rect">
            <a:avLst/>
          </a:prstGeom>
          <a:noFill/>
        </p:spPr>
      </p:pic>
      <p:sp>
        <p:nvSpPr>
          <p:cNvPr id="8" name="TextBox 7"/>
          <p:cNvSpPr txBox="1"/>
          <p:nvPr/>
        </p:nvSpPr>
        <p:spPr>
          <a:xfrm>
            <a:off x="838200" y="6553200"/>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http://en.wikipedia.org/wiki/Auger</a:t>
            </a:r>
            <a:endParaRPr lang="en-US" sz="800" dirty="0">
              <a:solidFill>
                <a:srgbClr val="FFCE33"/>
              </a:solidFill>
              <a:latin typeface="Arial" pitchFamily="34" charset="0"/>
              <a:cs typeface="Arial" pitchFamily="34" charset="0"/>
            </a:endParaRPr>
          </a:p>
        </p:txBody>
      </p:sp>
      <p:sp>
        <p:nvSpPr>
          <p:cNvPr id="2" name="Slide Number Placeholder 1"/>
          <p:cNvSpPr>
            <a:spLocks noGrp="1"/>
          </p:cNvSpPr>
          <p:nvPr>
            <p:ph type="sldNum" sz="quarter" idx="12"/>
          </p:nvPr>
        </p:nvSpPr>
        <p:spPr>
          <a:solidFill>
            <a:schemeClr val="tx1"/>
          </a:solidFill>
        </p:spPr>
        <p:txBody>
          <a:bodyPr/>
          <a:lstStyle/>
          <a:p>
            <a:fld id="{F3E063A0-1481-47F5-B253-CFDF6EFA5C09}" type="slidenum">
              <a:rPr lang="en-US" smtClean="0"/>
              <a:pPr/>
              <a:t>19</a:t>
            </a:fld>
            <a:endParaRPr lang="en-US"/>
          </a:p>
        </p:txBody>
      </p:sp>
    </p:spTree>
    <p:extLst>
      <p:ext uri="{BB962C8B-B14F-4D97-AF65-F5344CB8AC3E}">
        <p14:creationId xmlns:p14="http://schemas.microsoft.com/office/powerpoint/2010/main" val="471487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What </a:t>
            </a:r>
            <a:r>
              <a:rPr lang="en-US" dirty="0" smtClean="0">
                <a:latin typeface="Arial" pitchFamily="34" charset="0"/>
                <a:cs typeface="Arial" pitchFamily="34" charset="0"/>
              </a:rPr>
              <a:t>is a </a:t>
            </a:r>
            <a:r>
              <a:rPr lang="en-US" dirty="0" smtClean="0">
                <a:solidFill>
                  <a:srgbClr val="FFC000"/>
                </a:solidFill>
                <a:latin typeface="Arial" pitchFamily="34" charset="0"/>
                <a:cs typeface="Arial" pitchFamily="34" charset="0"/>
              </a:rPr>
              <a:t>Drilling</a:t>
            </a:r>
            <a:r>
              <a:rPr lang="en-US" dirty="0" smtClean="0">
                <a:latin typeface="Arial" pitchFamily="34" charset="0"/>
                <a:cs typeface="Arial" pitchFamily="34" charset="0"/>
              </a:rPr>
              <a:t> </a:t>
            </a:r>
            <a:r>
              <a:rPr lang="en-US" dirty="0" smtClean="0">
                <a:latin typeface="Arial" pitchFamily="34" charset="0"/>
                <a:cs typeface="Arial" pitchFamily="34" charset="0"/>
              </a:rPr>
              <a:t>Rig?</a:t>
            </a:r>
            <a:endParaRPr lang="en-US" dirty="0">
              <a:latin typeface="Arial" pitchFamily="34" charset="0"/>
              <a:cs typeface="Arial" pitchFamily="34" charset="0"/>
            </a:endParaRPr>
          </a:p>
        </p:txBody>
      </p:sp>
      <p:sp>
        <p:nvSpPr>
          <p:cNvPr id="5" name="Text Placeholder 4"/>
          <p:cNvSpPr>
            <a:spLocks noGrp="1"/>
          </p:cNvSpPr>
          <p:nvPr>
            <p:ph type="body" idx="1"/>
          </p:nvPr>
        </p:nvSpPr>
        <p:spPr>
          <a:xfrm>
            <a:off x="740664" y="2819400"/>
            <a:ext cx="8022336" cy="3733800"/>
          </a:xfrm>
        </p:spPr>
        <p:txBody>
          <a:bodyPr>
            <a:normAutofit/>
          </a:bodyPr>
          <a:lstStyle/>
          <a:p>
            <a:r>
              <a:rPr lang="en-US" sz="2800" dirty="0" smtClean="0">
                <a:solidFill>
                  <a:schemeClr val="tx1"/>
                </a:solidFill>
                <a:latin typeface="Arial" pitchFamily="34" charset="0"/>
                <a:cs typeface="Arial" pitchFamily="34" charset="0"/>
              </a:rPr>
              <a:t>A machine which creates holes in the ground with the purpose of extracting water, oil, natural gas, soil samples, </a:t>
            </a:r>
            <a:r>
              <a:rPr lang="en-US" sz="2800" dirty="0" smtClean="0">
                <a:solidFill>
                  <a:schemeClr val="tx1"/>
                </a:solidFill>
                <a:latin typeface="Arial" pitchFamily="34" charset="0"/>
                <a:cs typeface="Arial" pitchFamily="34" charset="0"/>
              </a:rPr>
              <a:t>etc.</a:t>
            </a:r>
            <a:endParaRPr lang="en-US" sz="2800" dirty="0" smtClean="0">
              <a:solidFill>
                <a:schemeClr val="tx1"/>
              </a:solidFill>
              <a:latin typeface="Arial" pitchFamily="34" charset="0"/>
              <a:cs typeface="Arial" pitchFamily="34" charset="0"/>
            </a:endParaRPr>
          </a:p>
          <a:p>
            <a:endParaRPr lang="en-US" sz="2800" dirty="0" smtClean="0">
              <a:solidFill>
                <a:schemeClr val="tx1"/>
              </a:solidFill>
              <a:latin typeface="Arial" pitchFamily="34" charset="0"/>
              <a:cs typeface="Arial" pitchFamily="34" charset="0"/>
            </a:endParaRPr>
          </a:p>
          <a:p>
            <a:r>
              <a:rPr lang="en-US" sz="2800" dirty="0" smtClean="0">
                <a:solidFill>
                  <a:schemeClr val="tx1"/>
                </a:solidFill>
                <a:latin typeface="Arial" pitchFamily="34" charset="0"/>
                <a:cs typeface="Arial" pitchFamily="34" charset="0"/>
              </a:rPr>
              <a:t>May be attached to a vehicle, operate as an independent machine or as a permanent structure</a:t>
            </a:r>
          </a:p>
          <a:p>
            <a:endParaRPr lang="en-US" sz="2800" dirty="0">
              <a:solidFill>
                <a:srgbClr val="FFC000"/>
              </a:solidFill>
            </a:endParaRPr>
          </a:p>
        </p:txBody>
      </p:sp>
      <p:sp>
        <p:nvSpPr>
          <p:cNvPr id="2" name="Slide Number Placeholder 1"/>
          <p:cNvSpPr>
            <a:spLocks noGrp="1"/>
          </p:cNvSpPr>
          <p:nvPr>
            <p:ph type="sldNum" sz="quarter" idx="12"/>
          </p:nvPr>
        </p:nvSpPr>
        <p:spPr/>
        <p:txBody>
          <a:bodyPr/>
          <a:lstStyle/>
          <a:p>
            <a:fld id="{F3E063A0-1481-47F5-B253-CFDF6EFA5C0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Typical Hazards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4724400"/>
          </a:xfrm>
          <a:solidFill>
            <a:schemeClr val="tx1">
              <a:lumMod val="95000"/>
              <a:lumOff val="5000"/>
            </a:schemeClr>
          </a:solidFill>
        </p:spPr>
        <p:txBody>
          <a:bodyPr>
            <a:normAutofit fontScale="85000" lnSpcReduction="10000"/>
          </a:bodyPr>
          <a:lstStyle/>
          <a:p>
            <a:r>
              <a:rPr lang="en-US" dirty="0" smtClean="0">
                <a:solidFill>
                  <a:schemeClr val="bg1"/>
                </a:solidFill>
                <a:latin typeface="Arial" pitchFamily="34" charset="0"/>
                <a:cs typeface="Arial" pitchFamily="34" charset="0"/>
              </a:rPr>
              <a:t>It is essential that everyone involved in the assembly, operation, transport, maintenance, and storage of this equipment be aware, concerned, prudent, and properly trained in safety.   </a:t>
            </a:r>
          </a:p>
          <a:p>
            <a:r>
              <a:rPr lang="en-US" dirty="0" smtClean="0">
                <a:solidFill>
                  <a:schemeClr val="bg1"/>
                </a:solidFill>
                <a:latin typeface="Arial" pitchFamily="34" charset="0"/>
                <a:cs typeface="Arial" pitchFamily="34" charset="0"/>
              </a:rPr>
              <a:t>The majority of accidents involve entanglement on the driveline or auger.   This entanglement risk becomes greater when workers replace shear bolts with bolts longer than those specified by the manufacturer.  </a:t>
            </a:r>
          </a:p>
          <a:p>
            <a:r>
              <a:rPr lang="en-US" dirty="0" smtClean="0">
                <a:solidFill>
                  <a:schemeClr val="bg1"/>
                </a:solidFill>
                <a:latin typeface="Arial" pitchFamily="34" charset="0"/>
                <a:cs typeface="Arial" pitchFamily="34" charset="0"/>
              </a:rPr>
              <a:t>This improper replacement occurs most often on machines that are loaned or rented to someone who has not read the owner's manual and is not familiar with the auger.</a:t>
            </a:r>
            <a:endParaRPr lang="en-US" dirty="0">
              <a:solidFill>
                <a:schemeClr val="bg1"/>
              </a:solidFill>
              <a:latin typeface="Arial" pitchFamily="34" charset="0"/>
              <a:cs typeface="Arial" pitchFamily="34" charset="0"/>
            </a:endParaRPr>
          </a:p>
        </p:txBody>
      </p:sp>
      <p:sp>
        <p:nvSpPr>
          <p:cNvPr id="4" name="TextBox 3"/>
          <p:cNvSpPr txBox="1"/>
          <p:nvPr/>
        </p:nvSpPr>
        <p:spPr>
          <a:xfrm>
            <a:off x="838200" y="6553200"/>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http://www.danuser.com/safety/safetynew.htm</a:t>
            </a:r>
            <a:endParaRPr lang="en-US" sz="800" dirty="0">
              <a:solidFill>
                <a:srgbClr val="FFCE3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3E063A0-1481-47F5-B253-CFDF6EFA5C09}" type="slidenum">
              <a:rPr lang="en-US" smtClean="0"/>
              <a:pPr/>
              <a:t>20</a:t>
            </a:fld>
            <a:endParaRPr lang="en-US"/>
          </a:p>
        </p:txBody>
      </p:sp>
    </p:spTree>
    <p:extLst>
      <p:ext uri="{BB962C8B-B14F-4D97-AF65-F5344CB8AC3E}">
        <p14:creationId xmlns:p14="http://schemas.microsoft.com/office/powerpoint/2010/main" val="3381745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Inspections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sz="half" idx="1"/>
          </p:nvPr>
        </p:nvSpPr>
        <p:spPr>
          <a:xfrm>
            <a:off x="0" y="1447800"/>
            <a:ext cx="4648200" cy="5410200"/>
          </a:xfrm>
          <a:solidFill>
            <a:schemeClr val="tx1">
              <a:lumMod val="95000"/>
              <a:lumOff val="5000"/>
            </a:schemeClr>
          </a:solidFill>
        </p:spPr>
        <p:txBody>
          <a:bodyPr>
            <a:normAutofit fontScale="92500"/>
          </a:bodyPr>
          <a:lstStyle/>
          <a:p>
            <a:r>
              <a:rPr lang="en-US" dirty="0" smtClean="0">
                <a:solidFill>
                  <a:schemeClr val="bg1"/>
                </a:solidFill>
                <a:latin typeface="Arial" pitchFamily="34" charset="0"/>
                <a:cs typeface="Arial" pitchFamily="34" charset="0"/>
              </a:rPr>
              <a:t>Machines should be inspected before and after each use. This will prevent any injuries from occurring, as well as prolong the life of the hole digger and auger. After holes have been dug, it is important to make sure that they are covered up or roped off to prevent people from falling and injuring themselves.</a:t>
            </a:r>
            <a:endParaRPr lang="en-US" dirty="0">
              <a:solidFill>
                <a:schemeClr val="bg1"/>
              </a:solidFill>
              <a:latin typeface="Arial" pitchFamily="34" charset="0"/>
              <a:cs typeface="Arial" pitchFamily="34" charset="0"/>
            </a:endParaRPr>
          </a:p>
        </p:txBody>
      </p:sp>
      <p:pic>
        <p:nvPicPr>
          <p:cNvPr id="17410" name="Picture 2" descr="http://img.diynetwork.com/DIY/2004/03/31/wkh301_2fa_lead.jpg"/>
          <p:cNvPicPr>
            <a:picLocks noChangeAspect="1" noChangeArrowheads="1"/>
          </p:cNvPicPr>
          <p:nvPr/>
        </p:nvPicPr>
        <p:blipFill>
          <a:blip r:embed="rId2" cstate="print"/>
          <a:srcRect/>
          <a:stretch>
            <a:fillRect/>
          </a:stretch>
        </p:blipFill>
        <p:spPr bwMode="auto">
          <a:xfrm>
            <a:off x="4724400" y="2209800"/>
            <a:ext cx="3810000" cy="2857500"/>
          </a:xfrm>
          <a:prstGeom prst="rect">
            <a:avLst/>
          </a:prstGeom>
          <a:noFill/>
        </p:spPr>
      </p:pic>
      <p:sp>
        <p:nvSpPr>
          <p:cNvPr id="4" name="Slide Number Placeholder 3"/>
          <p:cNvSpPr>
            <a:spLocks noGrp="1"/>
          </p:cNvSpPr>
          <p:nvPr>
            <p:ph type="sldNum" sz="quarter" idx="12"/>
          </p:nvPr>
        </p:nvSpPr>
        <p:spPr/>
        <p:txBody>
          <a:bodyPr/>
          <a:lstStyle/>
          <a:p>
            <a:fld id="{F3E063A0-1481-47F5-B253-CFDF6EFA5C09}" type="slidenum">
              <a:rPr lang="en-US" smtClean="0"/>
              <a:pPr/>
              <a:t>21</a:t>
            </a:fld>
            <a:endParaRPr lang="en-US"/>
          </a:p>
        </p:txBody>
      </p:sp>
    </p:spTree>
    <p:extLst>
      <p:ext uri="{BB962C8B-B14F-4D97-AF65-F5344CB8AC3E}">
        <p14:creationId xmlns:p14="http://schemas.microsoft.com/office/powerpoint/2010/main" val="1817581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Fatalities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304800" y="1524000"/>
            <a:ext cx="8229600" cy="5334000"/>
          </a:xfrm>
          <a:solidFill>
            <a:schemeClr val="tx1">
              <a:lumMod val="95000"/>
              <a:lumOff val="5000"/>
            </a:schemeClr>
          </a:solidFill>
        </p:spPr>
        <p:txBody>
          <a:bodyPr>
            <a:normAutofit fontScale="70000" lnSpcReduction="20000"/>
          </a:bodyPr>
          <a:lstStyle/>
          <a:p>
            <a:r>
              <a:rPr lang="en-US" dirty="0" smtClean="0">
                <a:solidFill>
                  <a:schemeClr val="bg1"/>
                </a:solidFill>
                <a:latin typeface="Arial" pitchFamily="34" charset="0"/>
                <a:cs typeface="Arial" pitchFamily="34" charset="0"/>
              </a:rPr>
              <a:t>Two workers </a:t>
            </a:r>
            <a:r>
              <a:rPr lang="en-US" dirty="0" smtClean="0">
                <a:solidFill>
                  <a:schemeClr val="bg1"/>
                </a:solidFill>
                <a:latin typeface="Arial" pitchFamily="34" charset="0"/>
                <a:cs typeface="Arial" pitchFamily="34" charset="0"/>
              </a:rPr>
              <a:t>were </a:t>
            </a:r>
            <a:r>
              <a:rPr lang="en-US" dirty="0" smtClean="0">
                <a:solidFill>
                  <a:schemeClr val="bg1"/>
                </a:solidFill>
                <a:latin typeface="Arial" pitchFamily="34" charset="0"/>
                <a:cs typeface="Arial" pitchFamily="34" charset="0"/>
              </a:rPr>
              <a:t>in the process of digging 3 holes, approximately 7' deep and 30" wide, for the installation of a new sign.  One worker was operating a digger derrick truck.  The digger was rear </a:t>
            </a:r>
            <a:r>
              <a:rPr lang="en-US" dirty="0" smtClean="0">
                <a:solidFill>
                  <a:schemeClr val="bg1"/>
                </a:solidFill>
                <a:latin typeface="Arial" pitchFamily="34" charset="0"/>
                <a:cs typeface="Arial" pitchFamily="34" charset="0"/>
              </a:rPr>
              <a:t>center-mounted</a:t>
            </a:r>
            <a:r>
              <a:rPr lang="en-US" dirty="0" smtClean="0">
                <a:solidFill>
                  <a:schemeClr val="bg1"/>
                </a:solidFill>
                <a:latin typeface="Arial" pitchFamily="34" charset="0"/>
                <a:cs typeface="Arial" pitchFamily="34" charset="0"/>
              </a:rPr>
              <a:t>.  At the 3rd hole, they hit concrete at the 64 inches depth.  As in the preceding hole- the worker got into the hole, With a rotating hammer, he started to </a:t>
            </a:r>
            <a:r>
              <a:rPr lang="en-US" dirty="0" smtClean="0">
                <a:solidFill>
                  <a:schemeClr val="bg1"/>
                </a:solidFill>
                <a:latin typeface="Arial" pitchFamily="34" charset="0"/>
                <a:cs typeface="Arial" pitchFamily="34" charset="0"/>
              </a:rPr>
              <a:t>break </a:t>
            </a:r>
            <a:r>
              <a:rPr lang="en-US" dirty="0" smtClean="0">
                <a:solidFill>
                  <a:schemeClr val="bg1"/>
                </a:solidFill>
                <a:latin typeface="Arial" pitchFamily="34" charset="0"/>
                <a:cs typeface="Arial" pitchFamily="34" charset="0"/>
              </a:rPr>
              <a:t>up the concrete. He loaded the broken concrete into a bucket and removed it from hole.  He then got out of the hole.  The operator saw him standing nearby and proceeded to place the auger back in and to continue digging.  The operator stated that the victim began walking east of the holes, while he was pulling up and swinging the auger westward then north to spin off the dirt.  The operator then swung the auger back to the 3rd hole and began digging again.  The operator pulled up the auger and saw the victim attached to it.  The operator </a:t>
            </a:r>
            <a:r>
              <a:rPr lang="en-US" dirty="0" smtClean="0">
                <a:solidFill>
                  <a:schemeClr val="bg1"/>
                </a:solidFill>
                <a:latin typeface="Arial" pitchFamily="34" charset="0"/>
                <a:cs typeface="Arial" pitchFamily="34" charset="0"/>
              </a:rPr>
              <a:t>did </a:t>
            </a:r>
            <a:r>
              <a:rPr lang="en-US" dirty="0" smtClean="0">
                <a:solidFill>
                  <a:schemeClr val="bg1"/>
                </a:solidFill>
                <a:latin typeface="Arial" pitchFamily="34" charset="0"/>
                <a:cs typeface="Arial" pitchFamily="34" charset="0"/>
              </a:rPr>
              <a:t>not know that the victim had returned to the hole.  The victim's tape measure was found in the hole. </a:t>
            </a:r>
            <a:endParaRPr lang="en-US" dirty="0">
              <a:solidFill>
                <a:schemeClr val="bg1"/>
              </a:solidFill>
              <a:latin typeface="Arial" pitchFamily="34" charset="0"/>
              <a:cs typeface="Arial" pitchFamily="34" charset="0"/>
            </a:endParaRPr>
          </a:p>
        </p:txBody>
      </p:sp>
      <p:sp>
        <p:nvSpPr>
          <p:cNvPr id="4" name="TextBox 3"/>
          <p:cNvSpPr txBox="1"/>
          <p:nvPr/>
        </p:nvSpPr>
        <p:spPr>
          <a:xfrm>
            <a:off x="838200" y="6553200"/>
            <a:ext cx="7467600" cy="338554"/>
          </a:xfrm>
          <a:prstGeom prst="rect">
            <a:avLst/>
          </a:prstGeom>
          <a:noFill/>
        </p:spPr>
        <p:txBody>
          <a:bodyPr wrap="square" rtlCol="0">
            <a:spAutoFit/>
          </a:bodyPr>
          <a:lstStyle/>
          <a:p>
            <a:pPr algn="ctr"/>
            <a:r>
              <a:rPr lang="en-US" sz="800" dirty="0" smtClean="0">
                <a:solidFill>
                  <a:srgbClr val="FFFF00"/>
                </a:solidFill>
                <a:ea typeface="ＭＳ Ｐゴシック" charset="-128"/>
              </a:rPr>
              <a:t>Information obtained from OSHA Investigation data 1990-2007</a:t>
            </a:r>
            <a:endParaRPr lang="en-US" sz="1050" dirty="0" smtClean="0">
              <a:solidFill>
                <a:srgbClr val="FFFF00"/>
              </a:solidFill>
              <a:ea typeface="ＭＳ Ｐゴシック" charset="-128"/>
            </a:endParaRPr>
          </a:p>
          <a:p>
            <a:pPr algn="ctr"/>
            <a:endParaRPr lang="en-US" sz="800" dirty="0">
              <a:solidFill>
                <a:srgbClr val="FFCE3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3E063A0-1481-47F5-B253-CFDF6EFA5C09}" type="slidenum">
              <a:rPr lang="en-US" smtClean="0"/>
              <a:pPr/>
              <a:t>22</a:t>
            </a:fld>
            <a:endParaRPr lang="en-US"/>
          </a:p>
        </p:txBody>
      </p:sp>
    </p:spTree>
    <p:extLst>
      <p:ext uri="{BB962C8B-B14F-4D97-AF65-F5344CB8AC3E}">
        <p14:creationId xmlns:p14="http://schemas.microsoft.com/office/powerpoint/2010/main" val="4094902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Fatality Example</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447800"/>
            <a:ext cx="9144000" cy="5105399"/>
          </a:xfrm>
          <a:solidFill>
            <a:schemeClr val="tx1"/>
          </a:solidFill>
        </p:spPr>
        <p:txBody>
          <a:bodyPr>
            <a:normAutofit fontScale="92500" lnSpcReduction="20000"/>
          </a:bodyPr>
          <a:lstStyle/>
          <a:p>
            <a:r>
              <a:rPr lang="en-US" dirty="0" smtClean="0">
                <a:solidFill>
                  <a:schemeClr val="bg1"/>
                </a:solidFill>
                <a:latin typeface="Arial" pitchFamily="34" charset="0"/>
                <a:cs typeface="Arial" pitchFamily="34" charset="0"/>
              </a:rPr>
              <a:t>A worker was in the process of digging post holes to install a security fence on the employer's property.  The worker was using a tractor with a post hole digger (auger) attached.  The worker walked around to apply pressure to the guide on the auger.  The auger was not provided with guards and shields.  The worker’s clothing (left pant leg and shirt) became entangled in the auger's driver shaft, causing his left leg to be twisted and amputated below the knee.  His body was thrashed around the auger numerous times which caused his head to apparently strike the frame-work (driveline) of the auger. </a:t>
            </a:r>
            <a:endParaRPr lang="en-US" dirty="0">
              <a:solidFill>
                <a:schemeClr val="bg1"/>
              </a:solidFill>
              <a:latin typeface="Arial" pitchFamily="34" charset="0"/>
              <a:cs typeface="Arial" pitchFamily="34" charset="0"/>
            </a:endParaRPr>
          </a:p>
        </p:txBody>
      </p:sp>
      <p:sp>
        <p:nvSpPr>
          <p:cNvPr id="5" name="TextBox 4"/>
          <p:cNvSpPr txBox="1"/>
          <p:nvPr/>
        </p:nvSpPr>
        <p:spPr>
          <a:xfrm>
            <a:off x="838200" y="6553200"/>
            <a:ext cx="7467600" cy="338554"/>
          </a:xfrm>
          <a:prstGeom prst="rect">
            <a:avLst/>
          </a:prstGeom>
          <a:noFill/>
        </p:spPr>
        <p:txBody>
          <a:bodyPr wrap="square" rtlCol="0">
            <a:spAutoFit/>
          </a:bodyPr>
          <a:lstStyle/>
          <a:p>
            <a:pPr algn="ctr"/>
            <a:r>
              <a:rPr lang="en-US" sz="800" dirty="0" smtClean="0">
                <a:solidFill>
                  <a:srgbClr val="FFFF00"/>
                </a:solidFill>
                <a:ea typeface="ＭＳ Ｐゴシック" charset="-128"/>
              </a:rPr>
              <a:t>Information obtained from OSHA Investigation data 1990-2007</a:t>
            </a:r>
            <a:endParaRPr lang="en-US" sz="1050" dirty="0" smtClean="0">
              <a:solidFill>
                <a:srgbClr val="FFFF00"/>
              </a:solidFill>
              <a:ea typeface="ＭＳ Ｐゴシック" charset="-128"/>
            </a:endParaRPr>
          </a:p>
          <a:p>
            <a:pPr algn="ctr"/>
            <a:endParaRPr lang="en-US" sz="800" dirty="0">
              <a:solidFill>
                <a:srgbClr val="FFCE33"/>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3E063A0-1481-47F5-B253-CFDF6EFA5C09}" type="slidenum">
              <a:rPr lang="en-US" smtClean="0"/>
              <a:pPr/>
              <a:t>23</a:t>
            </a:fld>
            <a:endParaRPr lang="en-US"/>
          </a:p>
        </p:txBody>
      </p:sp>
    </p:spTree>
    <p:extLst>
      <p:ext uri="{BB962C8B-B14F-4D97-AF65-F5344CB8AC3E}">
        <p14:creationId xmlns:p14="http://schemas.microsoft.com/office/powerpoint/2010/main" val="700400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Drilling Rigs </a:t>
            </a:r>
            <a:r>
              <a:rPr lang="en-US" sz="4000" dirty="0" smtClean="0">
                <a:latin typeface="Arial" pitchFamily="34" charset="0"/>
                <a:cs typeface="Arial" pitchFamily="34" charset="0"/>
              </a:rPr>
              <a:t>: </a:t>
            </a:r>
            <a:r>
              <a:rPr lang="en-US" sz="4000" dirty="0" smtClean="0">
                <a:latin typeface="Arial" pitchFamily="34" charset="0"/>
                <a:cs typeface="Arial" pitchFamily="34" charset="0"/>
              </a:rPr>
              <a:t>OSHA Regulations</a:t>
            </a:r>
            <a:endParaRPr lang="en-US" sz="4000" dirty="0">
              <a:latin typeface="Arial" pitchFamily="34" charset="0"/>
              <a:cs typeface="Arial" pitchFamily="34" charset="0"/>
            </a:endParaRPr>
          </a:p>
        </p:txBody>
      </p:sp>
      <p:sp>
        <p:nvSpPr>
          <p:cNvPr id="3" name="Text Placeholder 2"/>
          <p:cNvSpPr>
            <a:spLocks noGrp="1"/>
          </p:cNvSpPr>
          <p:nvPr>
            <p:ph type="body" idx="1"/>
          </p:nvPr>
        </p:nvSpPr>
        <p:spPr>
          <a:xfrm>
            <a:off x="740664" y="2743200"/>
            <a:ext cx="8022336" cy="3810000"/>
          </a:xfrm>
        </p:spPr>
        <p:txBody>
          <a:bodyPr/>
          <a:lstStyle/>
          <a:p>
            <a:pPr>
              <a:buFont typeface="Arial" pitchFamily="34" charset="0"/>
              <a:buChar char="•"/>
            </a:pPr>
            <a:r>
              <a:rPr lang="en-US" sz="2400" dirty="0" smtClean="0">
                <a:solidFill>
                  <a:srgbClr val="FFC000"/>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1926 800 N : Clearance from power lines should be at a minimum of 10’ if line is under 50kV, 10 feet plus .4 inches per kV over 50 kV (Same as 10 feet plus 1 foot per 30 kV over 50 kV) spotter to be designated to observe clearance between equipment and lines.  </a:t>
            </a:r>
          </a:p>
          <a:p>
            <a:r>
              <a:rPr lang="en-US" sz="2400" dirty="0" smtClean="0">
                <a:solidFill>
                  <a:schemeClr val="tx1"/>
                </a:solidFill>
                <a:latin typeface="Arial" pitchFamily="34" charset="0"/>
                <a:cs typeface="Arial" pitchFamily="34" charset="0"/>
              </a:rPr>
              <a:t> </a:t>
            </a:r>
          </a:p>
          <a:p>
            <a:pPr>
              <a:buFont typeface="Arial" pitchFamily="34" charset="0"/>
              <a:buChar char="•"/>
            </a:pPr>
            <a:r>
              <a:rPr lang="en-US" sz="2400" dirty="0" smtClean="0">
                <a:solidFill>
                  <a:schemeClr val="tx1"/>
                </a:solidFill>
                <a:latin typeface="Arial" pitchFamily="34" charset="0"/>
                <a:cs typeface="Arial" pitchFamily="34" charset="0"/>
              </a:rPr>
              <a:t>1926 800 S : Competent Person shall inspect machinery, site, and setup prior to use.  </a:t>
            </a:r>
          </a:p>
          <a:p>
            <a:endParaRPr lang="en-US" dirty="0"/>
          </a:p>
        </p:txBody>
      </p:sp>
      <p:sp>
        <p:nvSpPr>
          <p:cNvPr id="4" name="Slide Number Placeholder 3"/>
          <p:cNvSpPr>
            <a:spLocks noGrp="1"/>
          </p:cNvSpPr>
          <p:nvPr>
            <p:ph type="sldNum" sz="quarter" idx="12"/>
          </p:nvPr>
        </p:nvSpPr>
        <p:spPr/>
        <p:txBody>
          <a:bodyPr/>
          <a:lstStyle/>
          <a:p>
            <a:fld id="{F3E063A0-1481-47F5-B253-CFDF6EFA5C0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OSHA Standards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447800"/>
            <a:ext cx="9067800" cy="5105400"/>
          </a:xfrm>
          <a:solidFill>
            <a:schemeClr val="tx1">
              <a:lumMod val="95000"/>
              <a:lumOff val="5000"/>
            </a:schemeClr>
          </a:solidFill>
        </p:spPr>
        <p:txBody>
          <a:bodyPr>
            <a:normAutofit fontScale="77500" lnSpcReduction="20000"/>
          </a:bodyPr>
          <a:lstStyle/>
          <a:p>
            <a:endParaRPr lang="en-US" dirty="0" smtClean="0">
              <a:solidFill>
                <a:schemeClr val="bg1"/>
              </a:solidFill>
            </a:endParaRPr>
          </a:p>
          <a:p>
            <a:pPr lvl="1">
              <a:buFont typeface="Arial" pitchFamily="34" charset="0"/>
              <a:buChar char="•"/>
            </a:pPr>
            <a:r>
              <a:rPr lang="en-US" sz="3200" dirty="0" smtClean="0">
                <a:solidFill>
                  <a:schemeClr val="bg1"/>
                </a:solidFill>
                <a:latin typeface="Arial" pitchFamily="34" charset="0"/>
                <a:cs typeface="Arial" pitchFamily="34" charset="0"/>
              </a:rPr>
              <a:t>Keep all guards in place when the machine is in operation. [1928.57] </a:t>
            </a:r>
            <a:br>
              <a:rPr lang="en-US" sz="3200" dirty="0" smtClean="0">
                <a:solidFill>
                  <a:schemeClr val="bg1"/>
                </a:solidFill>
                <a:latin typeface="Arial" pitchFamily="34" charset="0"/>
                <a:cs typeface="Arial" pitchFamily="34" charset="0"/>
              </a:rPr>
            </a:br>
            <a:endParaRPr lang="en-US" sz="3200" dirty="0" smtClean="0">
              <a:solidFill>
                <a:schemeClr val="bg1"/>
              </a:solidFill>
              <a:latin typeface="Arial" pitchFamily="34" charset="0"/>
              <a:cs typeface="Arial" pitchFamily="34" charset="0"/>
            </a:endParaRPr>
          </a:p>
          <a:p>
            <a:pPr lvl="1">
              <a:buFont typeface="Arial" pitchFamily="34" charset="0"/>
              <a:buChar char="•"/>
            </a:pPr>
            <a:r>
              <a:rPr lang="en-US" sz="3200" dirty="0" smtClean="0">
                <a:solidFill>
                  <a:schemeClr val="bg1"/>
                </a:solidFill>
                <a:latin typeface="Arial" pitchFamily="34" charset="0"/>
                <a:cs typeface="Arial" pitchFamily="34" charset="0"/>
              </a:rPr>
              <a:t>Make sure everyone is clear of machinery before starting the engine, engaging power, or operating the machine. [1928.57] </a:t>
            </a:r>
          </a:p>
          <a:p>
            <a:pPr lvl="1">
              <a:buFont typeface="Arial" pitchFamily="34" charset="0"/>
              <a:buChar char="•"/>
            </a:pPr>
            <a:r>
              <a:rPr lang="en-US" sz="3200" dirty="0" smtClean="0">
                <a:solidFill>
                  <a:schemeClr val="bg1"/>
                </a:solidFill>
                <a:latin typeface="Arial" pitchFamily="34" charset="0"/>
                <a:cs typeface="Arial" pitchFamily="34" charset="0"/>
              </a:rPr>
              <a:t>Lock out electrical power before performing maintenance or service on equipment. [1928.57] </a:t>
            </a:r>
          </a:p>
          <a:p>
            <a:pPr lvl="1">
              <a:buFont typeface="Arial" pitchFamily="34" charset="0"/>
              <a:buChar char="•"/>
            </a:pPr>
            <a:r>
              <a:rPr lang="en-US" sz="3200" dirty="0" smtClean="0">
                <a:solidFill>
                  <a:schemeClr val="bg1"/>
                </a:solidFill>
                <a:latin typeface="Arial" pitchFamily="34" charset="0"/>
                <a:cs typeface="Arial" pitchFamily="34" charset="0"/>
              </a:rPr>
              <a:t>Use approved methods of guarding. [1928.57] </a:t>
            </a:r>
          </a:p>
          <a:p>
            <a:pPr lvl="1">
              <a:buFont typeface="Arial" pitchFamily="34" charset="0"/>
              <a:buChar char="•"/>
            </a:pPr>
            <a:r>
              <a:rPr lang="en-US" sz="3200" dirty="0" smtClean="0">
                <a:solidFill>
                  <a:schemeClr val="bg1"/>
                </a:solidFill>
                <a:latin typeface="Arial" pitchFamily="34" charset="0"/>
                <a:cs typeface="Arial" pitchFamily="34" charset="0"/>
              </a:rPr>
              <a:t>Equip all tractors with an agricultural tractor master shield on the rear power take-off. [1928.57] </a:t>
            </a:r>
          </a:p>
          <a:p>
            <a:pPr lvl="1">
              <a:buFont typeface="Arial" pitchFamily="34" charset="0"/>
              <a:buChar char="•"/>
            </a:pP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endParaRPr lang="en-US" dirty="0" smtClean="0">
              <a:solidFill>
                <a:schemeClr val="bg1"/>
              </a:solidFill>
              <a:latin typeface="Arial" pitchFamily="34" charset="0"/>
              <a:cs typeface="Arial" pitchFamily="34" charset="0"/>
            </a:endParaRPr>
          </a:p>
          <a:p>
            <a:endParaRPr lang="en-US" dirty="0">
              <a:solidFill>
                <a:schemeClr val="bg1"/>
              </a:solidFill>
            </a:endParaRPr>
          </a:p>
        </p:txBody>
      </p:sp>
      <p:sp>
        <p:nvSpPr>
          <p:cNvPr id="4" name="TextBox 3"/>
          <p:cNvSpPr txBox="1"/>
          <p:nvPr/>
        </p:nvSpPr>
        <p:spPr>
          <a:xfrm>
            <a:off x="838200" y="6553200"/>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http://www.osha.gov/SLTC/youth/agriculture/machinery.html</a:t>
            </a:r>
            <a:endParaRPr lang="en-US" sz="800" dirty="0">
              <a:solidFill>
                <a:srgbClr val="FFCE3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3E063A0-1481-47F5-B253-CFDF6EFA5C09}" type="slidenum">
              <a:rPr lang="en-US" smtClean="0"/>
              <a:pPr/>
              <a:t>25</a:t>
            </a:fld>
            <a:endParaRPr lang="en-US"/>
          </a:p>
        </p:txBody>
      </p:sp>
    </p:spTree>
    <p:extLst>
      <p:ext uri="{BB962C8B-B14F-4D97-AF65-F5344CB8AC3E}">
        <p14:creationId xmlns:p14="http://schemas.microsoft.com/office/powerpoint/2010/main" val="1874744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OSHA Standards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295400"/>
            <a:ext cx="9144000" cy="5257800"/>
          </a:xfrm>
          <a:solidFill>
            <a:schemeClr val="tx1">
              <a:lumMod val="95000"/>
              <a:lumOff val="5000"/>
            </a:schemeClr>
          </a:solidFill>
        </p:spPr>
        <p:txBody>
          <a:bodyPr>
            <a:normAutofit fontScale="92500" lnSpcReduction="10000"/>
          </a:bodyPr>
          <a:lstStyle/>
          <a:p>
            <a:endParaRPr lang="en-US" dirty="0" smtClean="0">
              <a:solidFill>
                <a:schemeClr val="bg1"/>
              </a:solidFill>
            </a:endParaRPr>
          </a:p>
          <a:p>
            <a:pPr lvl="1">
              <a:buFont typeface="Arial" pitchFamily="34" charset="0"/>
              <a:buChar char="•"/>
            </a:pPr>
            <a:r>
              <a:rPr lang="en-US" sz="3200" dirty="0" smtClean="0">
                <a:solidFill>
                  <a:schemeClr val="bg1"/>
                </a:solidFill>
                <a:latin typeface="Arial" pitchFamily="34" charset="0"/>
                <a:cs typeface="Arial" pitchFamily="34" charset="0"/>
              </a:rPr>
              <a:t>Guard power take-off equipment to protect employees from contact with positively driven rotating members of the power drive system. [1928.57]</a:t>
            </a:r>
          </a:p>
          <a:p>
            <a:pPr lvl="1">
              <a:buFont typeface="Arial" pitchFamily="34" charset="0"/>
              <a:buChar char="•"/>
            </a:pPr>
            <a:r>
              <a:rPr lang="en-US" sz="3200" dirty="0" smtClean="0">
                <a:solidFill>
                  <a:schemeClr val="bg1"/>
                </a:solidFill>
                <a:latin typeface="Arial" pitchFamily="34" charset="0"/>
                <a:cs typeface="Arial" pitchFamily="34" charset="0"/>
              </a:rPr>
              <a:t>Follow accident prevention signs and tags [1910.145]: </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Provide and post reflective "Slow Moving Vehicle" emblem on all slow moving vehicles (tractors, combines, etc.), (25 m.p.h. or less) that travel on public roads [1910.145] see 1928.21.</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endParaRPr lang="en-US" dirty="0" smtClean="0">
              <a:solidFill>
                <a:schemeClr val="bg1"/>
              </a:solidFill>
              <a:latin typeface="Arial" pitchFamily="34" charset="0"/>
              <a:cs typeface="Arial" pitchFamily="34" charset="0"/>
            </a:endParaRPr>
          </a:p>
          <a:p>
            <a:endParaRPr lang="en-US" dirty="0">
              <a:solidFill>
                <a:schemeClr val="bg1"/>
              </a:solidFill>
            </a:endParaRPr>
          </a:p>
        </p:txBody>
      </p:sp>
      <p:sp>
        <p:nvSpPr>
          <p:cNvPr id="4" name="TextBox 3"/>
          <p:cNvSpPr txBox="1"/>
          <p:nvPr/>
        </p:nvSpPr>
        <p:spPr>
          <a:xfrm>
            <a:off x="838200" y="6553200"/>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http://www.osha.gov/SLTC/youth/agriculture/machinery.html</a:t>
            </a:r>
            <a:endParaRPr lang="en-US" sz="800" dirty="0">
              <a:solidFill>
                <a:srgbClr val="FFCE3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3E063A0-1481-47F5-B253-CFDF6EFA5C09}" type="slidenum">
              <a:rPr lang="en-US" smtClean="0"/>
              <a:pPr/>
              <a:t>26</a:t>
            </a:fld>
            <a:endParaRPr lang="en-US"/>
          </a:p>
        </p:txBody>
      </p:sp>
    </p:spTree>
    <p:extLst>
      <p:ext uri="{BB962C8B-B14F-4D97-AF65-F5344CB8AC3E}">
        <p14:creationId xmlns:p14="http://schemas.microsoft.com/office/powerpoint/2010/main" val="781770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Safety Precautions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447800"/>
            <a:ext cx="9144000" cy="5029200"/>
          </a:xfrm>
          <a:solidFill>
            <a:schemeClr val="tx1">
              <a:lumMod val="95000"/>
              <a:lumOff val="5000"/>
            </a:schemeClr>
          </a:solidFill>
        </p:spPr>
        <p:txBody>
          <a:bodyPr>
            <a:normAutofit lnSpcReduction="10000"/>
          </a:bodyPr>
          <a:lstStyle/>
          <a:p>
            <a:r>
              <a:rPr lang="en-US" sz="4200" dirty="0" smtClean="0">
                <a:solidFill>
                  <a:schemeClr val="bg1"/>
                </a:solidFill>
                <a:latin typeface="Arial" pitchFamily="34" charset="0"/>
                <a:cs typeface="Arial" pitchFamily="34" charset="0"/>
              </a:rPr>
              <a:t>Before operating a </a:t>
            </a:r>
            <a:r>
              <a:rPr lang="en-US" sz="4200" dirty="0" smtClean="0">
                <a:solidFill>
                  <a:schemeClr val="bg1"/>
                </a:solidFill>
                <a:latin typeface="Arial" pitchFamily="34" charset="0"/>
                <a:cs typeface="Arial" pitchFamily="34" charset="0"/>
              </a:rPr>
              <a:t>drilling rig, the </a:t>
            </a:r>
            <a:r>
              <a:rPr lang="en-US" sz="4200" dirty="0" smtClean="0">
                <a:solidFill>
                  <a:schemeClr val="bg1"/>
                </a:solidFill>
                <a:latin typeface="Arial" pitchFamily="34" charset="0"/>
                <a:cs typeface="Arial" pitchFamily="34" charset="0"/>
              </a:rPr>
              <a:t>operator must read and understand all the information in the owner's manual and in the safety signs attached to the product.  A person who has not read or understood the owner's manual and safety signs is not qualified to operate the </a:t>
            </a:r>
            <a:r>
              <a:rPr lang="en-US" sz="4200" dirty="0" smtClean="0">
                <a:solidFill>
                  <a:schemeClr val="bg1"/>
                </a:solidFill>
                <a:latin typeface="Arial" pitchFamily="34" charset="0"/>
                <a:cs typeface="Arial" pitchFamily="34" charset="0"/>
              </a:rPr>
              <a:t>rig.</a:t>
            </a:r>
            <a:r>
              <a:rPr lang="en-US" sz="4200" dirty="0" smtClean="0">
                <a:solidFill>
                  <a:schemeClr val="bg1"/>
                </a:solidFill>
                <a:latin typeface="Arial" pitchFamily="34" charset="0"/>
                <a:cs typeface="Arial" pitchFamily="34" charset="0"/>
              </a:rPr>
              <a:t> </a:t>
            </a:r>
          </a:p>
        </p:txBody>
      </p:sp>
      <p:sp>
        <p:nvSpPr>
          <p:cNvPr id="4" name="TextBox 3"/>
          <p:cNvSpPr txBox="1"/>
          <p:nvPr/>
        </p:nvSpPr>
        <p:spPr>
          <a:xfrm>
            <a:off x="838200" y="6553200"/>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http://www.danuser.com/safety/safetynew.htm</a:t>
            </a:r>
            <a:endParaRPr lang="en-US" sz="800" dirty="0">
              <a:solidFill>
                <a:srgbClr val="FFCE3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3E063A0-1481-47F5-B253-CFDF6EFA5C09}" type="slidenum">
              <a:rPr lang="en-US" smtClean="0"/>
              <a:pPr/>
              <a:t>27</a:t>
            </a:fld>
            <a:endParaRPr lang="en-US"/>
          </a:p>
        </p:txBody>
      </p:sp>
    </p:spTree>
    <p:extLst>
      <p:ext uri="{BB962C8B-B14F-4D97-AF65-F5344CB8AC3E}">
        <p14:creationId xmlns:p14="http://schemas.microsoft.com/office/powerpoint/2010/main" val="3071018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Safety Precautions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524000"/>
            <a:ext cx="9144000" cy="4953000"/>
          </a:xfrm>
          <a:solidFill>
            <a:schemeClr val="tx1">
              <a:lumMod val="95000"/>
              <a:lumOff val="5000"/>
            </a:schemeClr>
          </a:solidFill>
        </p:spPr>
        <p:txBody>
          <a:bodyPr>
            <a:normAutofit fontScale="85000" lnSpcReduction="20000"/>
          </a:bodyPr>
          <a:lstStyle/>
          <a:p>
            <a:r>
              <a:rPr lang="en-US" sz="4200" dirty="0" smtClean="0">
                <a:solidFill>
                  <a:schemeClr val="bg1"/>
                </a:solidFill>
                <a:latin typeface="Arial" pitchFamily="34" charset="0"/>
                <a:cs typeface="Arial" pitchFamily="34" charset="0"/>
              </a:rPr>
              <a:t>Drilling rigs are </a:t>
            </a:r>
            <a:r>
              <a:rPr lang="en-US" sz="4200" dirty="0" smtClean="0">
                <a:solidFill>
                  <a:schemeClr val="bg1"/>
                </a:solidFill>
                <a:latin typeface="Arial" pitchFamily="34" charset="0"/>
                <a:cs typeface="Arial" pitchFamily="34" charset="0"/>
              </a:rPr>
              <a:t>designed for one-man operation.   </a:t>
            </a:r>
            <a:r>
              <a:rPr lang="en-US" sz="4200" dirty="0" smtClean="0">
                <a:solidFill>
                  <a:schemeClr val="bg1"/>
                </a:solidFill>
                <a:latin typeface="Arial" pitchFamily="34" charset="0"/>
                <a:cs typeface="Arial" pitchFamily="34" charset="0"/>
              </a:rPr>
              <a:t>Always </a:t>
            </a:r>
            <a:r>
              <a:rPr lang="en-US" sz="4200" dirty="0" smtClean="0">
                <a:solidFill>
                  <a:schemeClr val="bg1"/>
                </a:solidFill>
                <a:latin typeface="Arial" pitchFamily="34" charset="0"/>
                <a:cs typeface="Arial" pitchFamily="34" charset="0"/>
              </a:rPr>
              <a:t>dig holes while sitting in the tractor seat.  Never operate the </a:t>
            </a:r>
            <a:r>
              <a:rPr lang="en-US" sz="4200" dirty="0" smtClean="0">
                <a:solidFill>
                  <a:schemeClr val="bg1"/>
                </a:solidFill>
                <a:latin typeface="Arial" pitchFamily="34" charset="0"/>
                <a:cs typeface="Arial" pitchFamily="34" charset="0"/>
              </a:rPr>
              <a:t>rig with </a:t>
            </a:r>
            <a:r>
              <a:rPr lang="en-US" sz="4200" dirty="0" smtClean="0">
                <a:solidFill>
                  <a:schemeClr val="bg1"/>
                </a:solidFill>
                <a:latin typeface="Arial" pitchFamily="34" charset="0"/>
                <a:cs typeface="Arial" pitchFamily="34" charset="0"/>
              </a:rPr>
              <a:t>anyone near, or in contact with, any part of the implement, PTO driveline, or auger.  Accidents have occurred when more than one person is in the immediate area of the operating equipment.  Be sure no one else, including bystanders, </a:t>
            </a:r>
            <a:r>
              <a:rPr lang="en-US" sz="4200" dirty="0" smtClean="0">
                <a:solidFill>
                  <a:schemeClr val="bg1"/>
                </a:solidFill>
                <a:latin typeface="Arial" pitchFamily="34" charset="0"/>
                <a:cs typeface="Arial" pitchFamily="34" charset="0"/>
              </a:rPr>
              <a:t>are nearby when drilling.</a:t>
            </a:r>
            <a:endParaRPr lang="en-US" sz="4200" dirty="0" smtClean="0">
              <a:solidFill>
                <a:schemeClr val="bg1"/>
              </a:solidFill>
              <a:latin typeface="Arial" pitchFamily="34" charset="0"/>
              <a:cs typeface="Arial" pitchFamily="34" charset="0"/>
            </a:endParaRPr>
          </a:p>
        </p:txBody>
      </p:sp>
      <p:sp>
        <p:nvSpPr>
          <p:cNvPr id="4" name="TextBox 3"/>
          <p:cNvSpPr txBox="1"/>
          <p:nvPr/>
        </p:nvSpPr>
        <p:spPr>
          <a:xfrm>
            <a:off x="838200" y="6553200"/>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http://www.danuser.com/safety/safetynew.htm</a:t>
            </a:r>
            <a:endParaRPr lang="en-US" sz="800" dirty="0">
              <a:solidFill>
                <a:srgbClr val="FFCE3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3E063A0-1481-47F5-B253-CFDF6EFA5C09}" type="slidenum">
              <a:rPr lang="en-US" smtClean="0"/>
              <a:pPr/>
              <a:t>28</a:t>
            </a:fld>
            <a:endParaRPr lang="en-US"/>
          </a:p>
        </p:txBody>
      </p:sp>
    </p:spTree>
    <p:extLst>
      <p:ext uri="{BB962C8B-B14F-4D97-AF65-F5344CB8AC3E}">
        <p14:creationId xmlns:p14="http://schemas.microsoft.com/office/powerpoint/2010/main" val="899170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Safety </a:t>
            </a:r>
            <a:r>
              <a:rPr lang="en-US" b="1" dirty="0" smtClean="0">
                <a:solidFill>
                  <a:srgbClr val="FFC000"/>
                </a:solidFill>
                <a:latin typeface="Arial" pitchFamily="34" charset="0"/>
                <a:cs typeface="Arial" pitchFamily="34" charset="0"/>
              </a:rPr>
              <a:t>Precautions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447800"/>
            <a:ext cx="9144000" cy="5105400"/>
          </a:xfrm>
          <a:solidFill>
            <a:schemeClr val="tx1"/>
          </a:solidFill>
        </p:spPr>
        <p:txBody>
          <a:bodyPr>
            <a:normAutofit/>
          </a:bodyPr>
          <a:lstStyle/>
          <a:p>
            <a:r>
              <a:rPr lang="en-US" dirty="0" smtClean="0">
                <a:solidFill>
                  <a:schemeClr val="bg1"/>
                </a:solidFill>
                <a:latin typeface="Arial" pitchFamily="34" charset="0"/>
                <a:cs typeface="Arial" pitchFamily="34" charset="0"/>
              </a:rPr>
              <a:t>Do not operate the </a:t>
            </a:r>
            <a:r>
              <a:rPr lang="en-US" dirty="0" smtClean="0">
                <a:solidFill>
                  <a:schemeClr val="bg1"/>
                </a:solidFill>
                <a:latin typeface="Arial" pitchFamily="34" charset="0"/>
                <a:cs typeface="Arial" pitchFamily="34" charset="0"/>
              </a:rPr>
              <a:t>drilling rig unless </a:t>
            </a:r>
            <a:r>
              <a:rPr lang="en-US" dirty="0" smtClean="0">
                <a:solidFill>
                  <a:schemeClr val="bg1"/>
                </a:solidFill>
                <a:latin typeface="Arial" pitchFamily="34" charset="0"/>
                <a:cs typeface="Arial" pitchFamily="34" charset="0"/>
              </a:rPr>
              <a:t>all shields and guards are in place. </a:t>
            </a:r>
          </a:p>
          <a:p>
            <a:r>
              <a:rPr lang="en-US" dirty="0" smtClean="0">
                <a:solidFill>
                  <a:schemeClr val="bg1"/>
                </a:solidFill>
                <a:latin typeface="Arial" pitchFamily="34" charset="0"/>
                <a:cs typeface="Arial" pitchFamily="34" charset="0"/>
              </a:rPr>
              <a:t>Never replace the shear bolt or auger retaining bolt with one longer than those supplied and specified by the manufacturer.  See </a:t>
            </a:r>
            <a:r>
              <a:rPr lang="en-US" dirty="0" smtClean="0">
                <a:solidFill>
                  <a:schemeClr val="bg1"/>
                </a:solidFill>
                <a:latin typeface="Arial" pitchFamily="34" charset="0"/>
                <a:cs typeface="Arial" pitchFamily="34" charset="0"/>
              </a:rPr>
              <a:t>the </a:t>
            </a:r>
            <a:r>
              <a:rPr lang="en-US" dirty="0" smtClean="0">
                <a:solidFill>
                  <a:schemeClr val="bg1"/>
                </a:solidFill>
                <a:latin typeface="Arial" pitchFamily="34" charset="0"/>
                <a:cs typeface="Arial" pitchFamily="34" charset="0"/>
              </a:rPr>
              <a:t>owner's manual. </a:t>
            </a:r>
          </a:p>
          <a:p>
            <a:r>
              <a:rPr lang="en-US" dirty="0" smtClean="0">
                <a:solidFill>
                  <a:schemeClr val="bg1"/>
                </a:solidFill>
                <a:latin typeface="Arial" pitchFamily="34" charset="0"/>
                <a:cs typeface="Arial" pitchFamily="34" charset="0"/>
              </a:rPr>
              <a:t>Do not use the </a:t>
            </a:r>
            <a:r>
              <a:rPr lang="en-US" dirty="0" smtClean="0">
                <a:solidFill>
                  <a:schemeClr val="bg1"/>
                </a:solidFill>
                <a:latin typeface="Arial" pitchFamily="34" charset="0"/>
                <a:cs typeface="Arial" pitchFamily="34" charset="0"/>
              </a:rPr>
              <a:t>rig unless </a:t>
            </a:r>
            <a:r>
              <a:rPr lang="en-US" dirty="0" smtClean="0">
                <a:solidFill>
                  <a:schemeClr val="bg1"/>
                </a:solidFill>
                <a:latin typeface="Arial" pitchFamily="34" charset="0"/>
                <a:cs typeface="Arial" pitchFamily="34" charset="0"/>
              </a:rPr>
              <a:t>the auger point and cutting edges are intact and in good working order. </a:t>
            </a:r>
          </a:p>
          <a:p>
            <a:pPr>
              <a:buNone/>
            </a:pPr>
            <a:endParaRPr lang="en-US" dirty="0" smtClean="0">
              <a:latin typeface="Arial" pitchFamily="34" charset="0"/>
              <a:cs typeface="Arial" pitchFamily="34" charset="0"/>
            </a:endParaRPr>
          </a:p>
          <a:p>
            <a:endParaRPr lang="en-US" dirty="0"/>
          </a:p>
        </p:txBody>
      </p:sp>
      <p:sp>
        <p:nvSpPr>
          <p:cNvPr id="4" name="TextBox 3"/>
          <p:cNvSpPr txBox="1"/>
          <p:nvPr/>
        </p:nvSpPr>
        <p:spPr>
          <a:xfrm>
            <a:off x="838200" y="6553200"/>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http://www.danuser.com/safety/safetynew.htm</a:t>
            </a:r>
            <a:endParaRPr lang="en-US" sz="800" dirty="0">
              <a:solidFill>
                <a:srgbClr val="FFCE3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3E063A0-1481-47F5-B253-CFDF6EFA5C09}" type="slidenum">
              <a:rPr lang="en-US" smtClean="0"/>
              <a:pPr/>
              <a:t>29</a:t>
            </a:fld>
            <a:endParaRPr lang="en-US"/>
          </a:p>
        </p:txBody>
      </p:sp>
    </p:spTree>
    <p:extLst>
      <p:ext uri="{BB962C8B-B14F-4D97-AF65-F5344CB8AC3E}">
        <p14:creationId xmlns:p14="http://schemas.microsoft.com/office/powerpoint/2010/main" val="1108703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Drilling Rigs</a:t>
            </a:r>
            <a:endParaRPr lang="en-US" dirty="0">
              <a:latin typeface="Arial" pitchFamily="34" charset="0"/>
              <a:cs typeface="Arial" pitchFamily="34" charset="0"/>
            </a:endParaRPr>
          </a:p>
        </p:txBody>
      </p:sp>
      <p:sp>
        <p:nvSpPr>
          <p:cNvPr id="3" name="Text Placeholder 2"/>
          <p:cNvSpPr>
            <a:spLocks noGrp="1"/>
          </p:cNvSpPr>
          <p:nvPr>
            <p:ph type="body" idx="1"/>
          </p:nvPr>
        </p:nvSpPr>
        <p:spPr/>
        <p:txBody>
          <a:bodyPr/>
          <a:lstStyle/>
          <a:p>
            <a:endParaRPr lang="en-US"/>
          </a:p>
        </p:txBody>
      </p:sp>
      <p:pic>
        <p:nvPicPr>
          <p:cNvPr id="4" name="Picture 3" descr="Khartoum%20drill%20rig.jpg"/>
          <p:cNvPicPr>
            <a:picLocks noChangeAspect="1"/>
          </p:cNvPicPr>
          <p:nvPr/>
        </p:nvPicPr>
        <p:blipFill>
          <a:blip r:embed="rId3" cstate="print"/>
          <a:stretch>
            <a:fillRect/>
          </a:stretch>
        </p:blipFill>
        <p:spPr>
          <a:xfrm>
            <a:off x="685800" y="2819400"/>
            <a:ext cx="4800600" cy="3602311"/>
          </a:xfrm>
          <a:prstGeom prst="rect">
            <a:avLst/>
          </a:prstGeom>
        </p:spPr>
      </p:pic>
      <p:pic>
        <p:nvPicPr>
          <p:cNvPr id="5" name="Picture 4" descr="ATLAS%20COPCO%20DRILL%20RIG_jpg.jpg"/>
          <p:cNvPicPr>
            <a:picLocks noChangeAspect="1"/>
          </p:cNvPicPr>
          <p:nvPr/>
        </p:nvPicPr>
        <p:blipFill>
          <a:blip r:embed="rId4" cstate="print"/>
          <a:stretch>
            <a:fillRect/>
          </a:stretch>
        </p:blipFill>
        <p:spPr>
          <a:xfrm>
            <a:off x="6019800" y="2819400"/>
            <a:ext cx="2697480" cy="3596640"/>
          </a:xfrm>
          <a:prstGeom prst="rect">
            <a:avLst/>
          </a:prstGeom>
        </p:spPr>
      </p:pic>
      <p:sp>
        <p:nvSpPr>
          <p:cNvPr id="6" name="TextBox 5"/>
          <p:cNvSpPr txBox="1"/>
          <p:nvPr/>
        </p:nvSpPr>
        <p:spPr>
          <a:xfrm>
            <a:off x="990600" y="3124200"/>
            <a:ext cx="1524000" cy="646331"/>
          </a:xfrm>
          <a:prstGeom prst="rect">
            <a:avLst/>
          </a:prstGeom>
          <a:noFill/>
        </p:spPr>
        <p:txBody>
          <a:bodyPr wrap="square" rtlCol="0">
            <a:spAutoFit/>
          </a:bodyPr>
          <a:lstStyle/>
          <a:p>
            <a:r>
              <a:rPr lang="en-US" dirty="0" smtClean="0"/>
              <a:t>Some are self propelled</a:t>
            </a:r>
            <a:endParaRPr lang="en-US" dirty="0"/>
          </a:p>
        </p:txBody>
      </p:sp>
      <p:sp>
        <p:nvSpPr>
          <p:cNvPr id="7" name="TextBox 6"/>
          <p:cNvSpPr txBox="1"/>
          <p:nvPr/>
        </p:nvSpPr>
        <p:spPr>
          <a:xfrm>
            <a:off x="7391400" y="3200400"/>
            <a:ext cx="1295400" cy="1200329"/>
          </a:xfrm>
          <a:prstGeom prst="rect">
            <a:avLst/>
          </a:prstGeom>
          <a:noFill/>
        </p:spPr>
        <p:txBody>
          <a:bodyPr wrap="square" rtlCol="0">
            <a:spAutoFit/>
          </a:bodyPr>
          <a:lstStyle/>
          <a:p>
            <a:r>
              <a:rPr lang="en-US" b="1" dirty="0" smtClean="0">
                <a:solidFill>
                  <a:schemeClr val="bg1"/>
                </a:solidFill>
              </a:rPr>
              <a:t>Some are mounted  on machines</a:t>
            </a:r>
            <a:endParaRPr lang="en-US" b="1" dirty="0">
              <a:solidFill>
                <a:schemeClr val="bg1"/>
              </a:solidFill>
            </a:endParaRPr>
          </a:p>
        </p:txBody>
      </p:sp>
      <p:sp>
        <p:nvSpPr>
          <p:cNvPr id="8" name="Slide Number Placeholder 7"/>
          <p:cNvSpPr>
            <a:spLocks noGrp="1"/>
          </p:cNvSpPr>
          <p:nvPr>
            <p:ph type="sldNum" sz="quarter" idx="12"/>
          </p:nvPr>
        </p:nvSpPr>
        <p:spPr/>
        <p:txBody>
          <a:bodyPr/>
          <a:lstStyle/>
          <a:p>
            <a:fld id="{F3E063A0-1481-47F5-B253-CFDF6EFA5C0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382000" cy="1636776"/>
          </a:xfrm>
        </p:spPr>
        <p:txBody>
          <a:bodyPr>
            <a:normAutofit/>
          </a:bodyPr>
          <a:lstStyle/>
          <a:p>
            <a:r>
              <a:rPr lang="en-US" sz="4000" dirty="0" smtClean="0">
                <a:latin typeface="Arial" pitchFamily="34" charset="0"/>
                <a:cs typeface="Arial" pitchFamily="34" charset="0"/>
              </a:rPr>
              <a:t>Drilling Rigs </a:t>
            </a:r>
            <a:r>
              <a:rPr lang="en-US" sz="4000" dirty="0" smtClean="0">
                <a:latin typeface="Arial" pitchFamily="34" charset="0"/>
                <a:cs typeface="Arial" pitchFamily="34" charset="0"/>
              </a:rPr>
              <a:t>: </a:t>
            </a:r>
            <a:r>
              <a:rPr lang="en-US" sz="4000" dirty="0" smtClean="0">
                <a:latin typeface="Arial" pitchFamily="34" charset="0"/>
                <a:cs typeface="Arial" pitchFamily="34" charset="0"/>
              </a:rPr>
              <a:t>Safety Procedures</a:t>
            </a:r>
            <a:endParaRPr lang="en-US" sz="4000" dirty="0">
              <a:latin typeface="Arial" pitchFamily="34" charset="0"/>
              <a:cs typeface="Arial" pitchFamily="34" charset="0"/>
            </a:endParaRPr>
          </a:p>
        </p:txBody>
      </p:sp>
      <p:sp>
        <p:nvSpPr>
          <p:cNvPr id="3" name="Text Placeholder 2"/>
          <p:cNvSpPr>
            <a:spLocks noGrp="1"/>
          </p:cNvSpPr>
          <p:nvPr>
            <p:ph type="body" idx="1"/>
          </p:nvPr>
        </p:nvSpPr>
        <p:spPr>
          <a:xfrm>
            <a:off x="740664" y="2895600"/>
            <a:ext cx="4059936" cy="3657600"/>
          </a:xfrm>
        </p:spPr>
        <p:txBody>
          <a:bodyPr/>
          <a:lstStyle/>
          <a:p>
            <a:pPr>
              <a:buFont typeface="Arial" pitchFamily="34" charset="0"/>
              <a:buChar char="•"/>
            </a:pPr>
            <a:r>
              <a:rPr lang="en-US"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Wear all applicable PPE with regards to electrocution and struck by hazards</a:t>
            </a:r>
          </a:p>
          <a:p>
            <a:pPr>
              <a:buFont typeface="Arial" pitchFamily="34" charset="0"/>
              <a:buChar char="•"/>
            </a:pPr>
            <a:endParaRPr lang="en-US" sz="2800" dirty="0" smtClean="0">
              <a:solidFill>
                <a:schemeClr val="tx1"/>
              </a:solidFill>
              <a:latin typeface="Arial" pitchFamily="34" charset="0"/>
              <a:cs typeface="Arial" pitchFamily="34" charset="0"/>
            </a:endParaRPr>
          </a:p>
          <a:p>
            <a:pPr>
              <a:buFont typeface="Arial" pitchFamily="34" charset="0"/>
              <a:buChar char="•"/>
            </a:pPr>
            <a:r>
              <a:rPr lang="en-US" sz="2800" dirty="0" smtClean="0">
                <a:solidFill>
                  <a:schemeClr val="tx1"/>
                </a:solidFill>
                <a:latin typeface="Arial" pitchFamily="34" charset="0"/>
                <a:cs typeface="Arial" pitchFamily="34" charset="0"/>
              </a:rPr>
              <a:t> Be careful of </a:t>
            </a:r>
            <a:r>
              <a:rPr lang="en-US" sz="2800" dirty="0" smtClean="0">
                <a:solidFill>
                  <a:schemeClr val="tx1"/>
                </a:solidFill>
                <a:latin typeface="Arial" pitchFamily="34" charset="0"/>
                <a:cs typeface="Arial" pitchFamily="34" charset="0"/>
              </a:rPr>
              <a:t>loose </a:t>
            </a:r>
            <a:r>
              <a:rPr lang="en-US" sz="2800" dirty="0" smtClean="0">
                <a:solidFill>
                  <a:schemeClr val="tx1"/>
                </a:solidFill>
                <a:latin typeface="Arial" pitchFamily="34" charset="0"/>
                <a:cs typeface="Arial" pitchFamily="34" charset="0"/>
              </a:rPr>
              <a:t>clothing that could get caught in the drilling </a:t>
            </a:r>
            <a:r>
              <a:rPr lang="en-US" sz="2800" dirty="0" smtClean="0">
                <a:solidFill>
                  <a:schemeClr val="tx1"/>
                </a:solidFill>
                <a:latin typeface="Arial" pitchFamily="34" charset="0"/>
                <a:cs typeface="Arial" pitchFamily="34" charset="0"/>
              </a:rPr>
              <a:t>rig</a:t>
            </a:r>
            <a:endParaRPr lang="en-US" sz="2800" dirty="0" smtClean="0">
              <a:solidFill>
                <a:schemeClr val="tx1"/>
              </a:solidFill>
              <a:latin typeface="Arial" pitchFamily="34" charset="0"/>
              <a:cs typeface="Arial" pitchFamily="34" charset="0"/>
            </a:endParaRPr>
          </a:p>
        </p:txBody>
      </p:sp>
      <p:pic>
        <p:nvPicPr>
          <p:cNvPr id="4" name="Picture 3" descr="ppe.gif"/>
          <p:cNvPicPr>
            <a:picLocks noChangeAspect="1"/>
          </p:cNvPicPr>
          <p:nvPr/>
        </p:nvPicPr>
        <p:blipFill>
          <a:blip r:embed="rId3" cstate="print"/>
          <a:stretch>
            <a:fillRect/>
          </a:stretch>
        </p:blipFill>
        <p:spPr>
          <a:xfrm>
            <a:off x="4953000" y="2971801"/>
            <a:ext cx="3923008" cy="2613230"/>
          </a:xfrm>
          <a:prstGeom prst="rect">
            <a:avLst/>
          </a:prstGeom>
        </p:spPr>
      </p:pic>
      <p:sp>
        <p:nvSpPr>
          <p:cNvPr id="5" name="Slide Number Placeholder 4"/>
          <p:cNvSpPr>
            <a:spLocks noGrp="1"/>
          </p:cNvSpPr>
          <p:nvPr>
            <p:ph type="sldNum" sz="quarter" idx="12"/>
          </p:nvPr>
        </p:nvSpPr>
        <p:spPr/>
        <p:txBody>
          <a:bodyPr/>
          <a:lstStyle/>
          <a:p>
            <a:fld id="{F3E063A0-1481-47F5-B253-CFDF6EFA5C0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72"/>
            <a:ext cx="8458200" cy="1636776"/>
          </a:xfrm>
        </p:spPr>
        <p:txBody>
          <a:bodyPr>
            <a:normAutofit/>
          </a:bodyPr>
          <a:lstStyle/>
          <a:p>
            <a:r>
              <a:rPr lang="en-US" sz="4000" dirty="0" smtClean="0">
                <a:latin typeface="Arial" pitchFamily="34" charset="0"/>
                <a:cs typeface="Arial" pitchFamily="34" charset="0"/>
              </a:rPr>
              <a:t>Drilling Rigs </a:t>
            </a:r>
            <a:r>
              <a:rPr lang="en-US" sz="4000" dirty="0" smtClean="0">
                <a:latin typeface="Arial" pitchFamily="34" charset="0"/>
                <a:cs typeface="Arial" pitchFamily="34" charset="0"/>
              </a:rPr>
              <a:t>: </a:t>
            </a:r>
            <a:r>
              <a:rPr lang="en-US" sz="4000" dirty="0" smtClean="0">
                <a:latin typeface="Arial" pitchFamily="34" charset="0"/>
                <a:cs typeface="Arial" pitchFamily="34" charset="0"/>
              </a:rPr>
              <a:t>Safety Procedures</a:t>
            </a:r>
            <a:endParaRPr lang="en-US" sz="4000" dirty="0"/>
          </a:p>
        </p:txBody>
      </p:sp>
      <p:sp>
        <p:nvSpPr>
          <p:cNvPr id="3" name="Text Placeholder 2"/>
          <p:cNvSpPr>
            <a:spLocks noGrp="1"/>
          </p:cNvSpPr>
          <p:nvPr>
            <p:ph type="body" idx="1"/>
          </p:nvPr>
        </p:nvSpPr>
        <p:spPr>
          <a:xfrm>
            <a:off x="740664" y="3124200"/>
            <a:ext cx="3983736" cy="3505200"/>
          </a:xfrm>
        </p:spPr>
        <p:txBody>
          <a:bodyPr>
            <a:normAutofit/>
          </a:bodyPr>
          <a:lstStyle/>
          <a:p>
            <a:pPr>
              <a:buFont typeface="Arial" pitchFamily="34" charset="0"/>
              <a:buChar char="•"/>
            </a:pPr>
            <a:r>
              <a:rPr lang="en-US" dirty="0" smtClean="0">
                <a:solidFill>
                  <a:srgbClr val="FFC000"/>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Note all applicable power lines, determine minimum safe distance, designate a spotter to make sure safe distance is actually maintained at all times</a:t>
            </a:r>
          </a:p>
          <a:p>
            <a:endParaRPr lang="en-US" dirty="0"/>
          </a:p>
        </p:txBody>
      </p:sp>
      <p:pic>
        <p:nvPicPr>
          <p:cNvPr id="1026" name="Picture 2" descr="http://www.chacompanies.com/images/projects/Power.jpg"/>
          <p:cNvPicPr>
            <a:picLocks noChangeAspect="1" noChangeArrowheads="1"/>
          </p:cNvPicPr>
          <p:nvPr/>
        </p:nvPicPr>
        <p:blipFill>
          <a:blip r:embed="rId2" cstate="print"/>
          <a:srcRect/>
          <a:stretch>
            <a:fillRect/>
          </a:stretch>
        </p:blipFill>
        <p:spPr bwMode="auto">
          <a:xfrm>
            <a:off x="5486400" y="2933700"/>
            <a:ext cx="2362200" cy="3543300"/>
          </a:xfrm>
          <a:prstGeom prst="rect">
            <a:avLst/>
          </a:prstGeom>
          <a:noFill/>
        </p:spPr>
      </p:pic>
      <p:sp>
        <p:nvSpPr>
          <p:cNvPr id="4" name="Slide Number Placeholder 3"/>
          <p:cNvSpPr>
            <a:spLocks noGrp="1"/>
          </p:cNvSpPr>
          <p:nvPr>
            <p:ph type="sldNum" sz="quarter" idx="12"/>
          </p:nvPr>
        </p:nvSpPr>
        <p:spPr/>
        <p:txBody>
          <a:bodyPr/>
          <a:lstStyle/>
          <a:p>
            <a:fld id="{F3E063A0-1481-47F5-B253-CFDF6EFA5C09}"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872"/>
            <a:ext cx="8305800" cy="1636776"/>
          </a:xfrm>
        </p:spPr>
        <p:txBody>
          <a:bodyPr>
            <a:normAutofit/>
          </a:bodyPr>
          <a:lstStyle/>
          <a:p>
            <a:r>
              <a:rPr lang="en-US" sz="4000" dirty="0" smtClean="0">
                <a:latin typeface="Arial" pitchFamily="34" charset="0"/>
                <a:cs typeface="Arial" pitchFamily="34" charset="0"/>
              </a:rPr>
              <a:t>Drilling Rigs </a:t>
            </a:r>
            <a:r>
              <a:rPr lang="en-US" sz="4000" dirty="0" smtClean="0">
                <a:latin typeface="Arial" pitchFamily="34" charset="0"/>
                <a:cs typeface="Arial" pitchFamily="34" charset="0"/>
              </a:rPr>
              <a:t>: </a:t>
            </a:r>
            <a:r>
              <a:rPr lang="en-US" sz="4000" dirty="0" smtClean="0">
                <a:latin typeface="Arial" pitchFamily="34" charset="0"/>
                <a:cs typeface="Arial" pitchFamily="34" charset="0"/>
              </a:rPr>
              <a:t>Safety Procedures</a:t>
            </a:r>
            <a:endParaRPr lang="en-US" sz="4000" dirty="0">
              <a:latin typeface="Arial" pitchFamily="34" charset="0"/>
              <a:cs typeface="Arial" pitchFamily="34" charset="0"/>
            </a:endParaRPr>
          </a:p>
        </p:txBody>
      </p:sp>
      <p:sp>
        <p:nvSpPr>
          <p:cNvPr id="3" name="Text Placeholder 2"/>
          <p:cNvSpPr>
            <a:spLocks noGrp="1"/>
          </p:cNvSpPr>
          <p:nvPr>
            <p:ph type="body" idx="1"/>
          </p:nvPr>
        </p:nvSpPr>
        <p:spPr>
          <a:xfrm>
            <a:off x="740664" y="2895600"/>
            <a:ext cx="7717536" cy="1981200"/>
          </a:xfrm>
        </p:spPr>
        <p:txBody>
          <a:bodyPr/>
          <a:lstStyle/>
          <a:p>
            <a:pPr>
              <a:buFont typeface="Arial" pitchFamily="34" charset="0"/>
              <a:buChar char="•"/>
            </a:pPr>
            <a:r>
              <a:rPr lang="en-US" b="1" dirty="0" smtClean="0">
                <a:solidFill>
                  <a:schemeClr val="tx1"/>
                </a:solidFill>
                <a:latin typeface="Arial" pitchFamily="34" charset="0"/>
                <a:cs typeface="Arial" pitchFamily="34" charset="0"/>
              </a:rPr>
              <a:t> Observe all safety practices with regards to proper operation of machinery, safe distances to maintain, and proper maintenance and inspection practices.  </a:t>
            </a:r>
          </a:p>
          <a:p>
            <a:endParaRPr lang="en-US" b="1" dirty="0" smtClean="0">
              <a:solidFill>
                <a:schemeClr val="tx1"/>
              </a:solidFill>
              <a:latin typeface="Arial" pitchFamily="34" charset="0"/>
              <a:cs typeface="Arial" pitchFamily="34" charset="0"/>
            </a:endParaRPr>
          </a:p>
          <a:p>
            <a:pPr>
              <a:buFont typeface="Arial" pitchFamily="34" charset="0"/>
              <a:buChar char="•"/>
            </a:pPr>
            <a:r>
              <a:rPr lang="en-US" b="1" dirty="0" smtClean="0">
                <a:solidFill>
                  <a:schemeClr val="tx1"/>
                </a:solidFill>
                <a:latin typeface="Arial" pitchFamily="34" charset="0"/>
                <a:cs typeface="Arial" pitchFamily="34" charset="0"/>
              </a:rPr>
              <a:t>  Be cognizant of weather conditions; e.g. thunderstorms provide an additional risk of electrocution.  </a:t>
            </a:r>
          </a:p>
          <a:p>
            <a:endParaRPr lang="en-US" dirty="0"/>
          </a:p>
        </p:txBody>
      </p:sp>
      <p:pic>
        <p:nvPicPr>
          <p:cNvPr id="4" name="Picture 3" descr="ar120778567632397.jpg"/>
          <p:cNvPicPr>
            <a:picLocks noChangeAspect="1"/>
          </p:cNvPicPr>
          <p:nvPr/>
        </p:nvPicPr>
        <p:blipFill>
          <a:blip r:embed="rId3" cstate="print"/>
          <a:stretch>
            <a:fillRect/>
          </a:stretch>
        </p:blipFill>
        <p:spPr>
          <a:xfrm>
            <a:off x="762000" y="4800600"/>
            <a:ext cx="7874000" cy="1828800"/>
          </a:xfrm>
          <a:prstGeom prst="rect">
            <a:avLst/>
          </a:prstGeom>
        </p:spPr>
      </p:pic>
      <p:sp>
        <p:nvSpPr>
          <p:cNvPr id="5" name="Slide Number Placeholder 4"/>
          <p:cNvSpPr>
            <a:spLocks noGrp="1"/>
          </p:cNvSpPr>
          <p:nvPr>
            <p:ph type="sldNum" sz="quarter" idx="12"/>
          </p:nvPr>
        </p:nvSpPr>
        <p:spPr/>
        <p:txBody>
          <a:bodyPr/>
          <a:lstStyle/>
          <a:p>
            <a:fld id="{F3E063A0-1481-47F5-B253-CFDF6EFA5C0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872"/>
            <a:ext cx="8382000" cy="1636776"/>
          </a:xfrm>
        </p:spPr>
        <p:txBody>
          <a:bodyPr>
            <a:normAutofit/>
          </a:bodyPr>
          <a:lstStyle/>
          <a:p>
            <a:r>
              <a:rPr lang="en-US" sz="4000" dirty="0" smtClean="0">
                <a:latin typeface="Arial" pitchFamily="34" charset="0"/>
                <a:cs typeface="Arial" pitchFamily="34" charset="0"/>
              </a:rPr>
              <a:t>Drilling Rigs </a:t>
            </a:r>
            <a:r>
              <a:rPr lang="en-US" sz="4000" dirty="0" smtClean="0">
                <a:latin typeface="Arial" pitchFamily="34" charset="0"/>
                <a:cs typeface="Arial" pitchFamily="34" charset="0"/>
              </a:rPr>
              <a:t>: </a:t>
            </a:r>
            <a:r>
              <a:rPr lang="en-US" sz="4000" dirty="0" smtClean="0">
                <a:latin typeface="Arial" pitchFamily="34" charset="0"/>
                <a:cs typeface="Arial" pitchFamily="34" charset="0"/>
              </a:rPr>
              <a:t>Safety Procedures</a:t>
            </a:r>
            <a:endParaRPr lang="en-US" sz="4000" dirty="0"/>
          </a:p>
        </p:txBody>
      </p:sp>
      <p:sp>
        <p:nvSpPr>
          <p:cNvPr id="3" name="Text Placeholder 2"/>
          <p:cNvSpPr>
            <a:spLocks noGrp="1"/>
          </p:cNvSpPr>
          <p:nvPr>
            <p:ph type="body" idx="1"/>
          </p:nvPr>
        </p:nvSpPr>
        <p:spPr>
          <a:xfrm>
            <a:off x="740664" y="2819400"/>
            <a:ext cx="3983736" cy="4038600"/>
          </a:xfrm>
        </p:spPr>
        <p:txBody>
          <a:bodyPr/>
          <a:lstStyle/>
          <a:p>
            <a:pPr>
              <a:buFont typeface="Arial" pitchFamily="34" charset="0"/>
              <a:buChar char="•"/>
            </a:pPr>
            <a:endParaRPr lang="en-US" dirty="0" smtClean="0">
              <a:solidFill>
                <a:schemeClr val="tx1"/>
              </a:solidFill>
              <a:latin typeface="Arial" pitchFamily="34" charset="0"/>
              <a:cs typeface="Arial" pitchFamily="34" charset="0"/>
            </a:endParaRPr>
          </a:p>
        </p:txBody>
      </p:sp>
      <p:pic>
        <p:nvPicPr>
          <p:cNvPr id="44034" name="Picture 2" descr="http://www.ergt.com.au/IMG/jpg/Roustabout_Induction_Training_150208_18.jpg"/>
          <p:cNvPicPr>
            <a:picLocks noChangeAspect="1" noChangeArrowheads="1"/>
          </p:cNvPicPr>
          <p:nvPr/>
        </p:nvPicPr>
        <p:blipFill>
          <a:blip r:embed="rId2" cstate="print"/>
          <a:srcRect/>
          <a:stretch>
            <a:fillRect/>
          </a:stretch>
        </p:blipFill>
        <p:spPr bwMode="auto">
          <a:xfrm>
            <a:off x="4495800" y="2743200"/>
            <a:ext cx="2888989" cy="3867150"/>
          </a:xfrm>
          <a:prstGeom prst="rect">
            <a:avLst/>
          </a:prstGeom>
          <a:noFill/>
        </p:spPr>
      </p:pic>
      <p:sp>
        <p:nvSpPr>
          <p:cNvPr id="4" name="Slide Number Placeholder 3"/>
          <p:cNvSpPr>
            <a:spLocks noGrp="1"/>
          </p:cNvSpPr>
          <p:nvPr>
            <p:ph type="sldNum" sz="quarter" idx="12"/>
          </p:nvPr>
        </p:nvSpPr>
        <p:spPr/>
        <p:txBody>
          <a:bodyPr/>
          <a:lstStyle/>
          <a:p>
            <a:fld id="{F3E063A0-1481-47F5-B253-CFDF6EFA5C09}"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Safe Work Practices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447800"/>
            <a:ext cx="9144000" cy="5029200"/>
          </a:xfrm>
          <a:solidFill>
            <a:schemeClr val="tx1"/>
          </a:solidFill>
        </p:spPr>
        <p:txBody>
          <a:bodyPr>
            <a:noAutofit/>
          </a:bodyPr>
          <a:lstStyle/>
          <a:p>
            <a:r>
              <a:rPr lang="en-US" sz="2800" dirty="0" smtClean="0">
                <a:solidFill>
                  <a:schemeClr val="bg1"/>
                </a:solidFill>
                <a:latin typeface="Arial" pitchFamily="34" charset="0"/>
                <a:cs typeface="Arial" pitchFamily="34" charset="0"/>
              </a:rPr>
              <a:t>Make sure employees who operate equipment are appropriately trained and physically able to operate it safely. </a:t>
            </a:r>
          </a:p>
          <a:p>
            <a:r>
              <a:rPr lang="en-US" sz="2800" dirty="0" smtClean="0">
                <a:solidFill>
                  <a:schemeClr val="bg1"/>
                </a:solidFill>
                <a:latin typeface="Arial" pitchFamily="34" charset="0"/>
                <a:cs typeface="Arial" pitchFamily="34" charset="0"/>
              </a:rPr>
              <a:t>Develop a "safety first" attitude. Follow safe work practices all the time and set a good example for others. </a:t>
            </a:r>
          </a:p>
          <a:p>
            <a:r>
              <a:rPr lang="en-US" sz="2800" dirty="0" smtClean="0">
                <a:solidFill>
                  <a:schemeClr val="bg1"/>
                </a:solidFill>
                <a:latin typeface="Arial" pitchFamily="34" charset="0"/>
                <a:cs typeface="Arial" pitchFamily="34" charset="0"/>
              </a:rPr>
              <a:t>Make sure workers are physically and mentally fit  to operate machinery. Fatigue, stress, medication, alcohol, and drugs can prevent workers from safely operating equipment. </a:t>
            </a:r>
          </a:p>
          <a:p>
            <a:r>
              <a:rPr lang="en-US" sz="2000" dirty="0" smtClean="0">
                <a:solidFill>
                  <a:schemeClr val="bg1"/>
                </a:solidFill>
                <a:latin typeface="Arial" pitchFamily="34" charset="0"/>
                <a:cs typeface="Arial" pitchFamily="34" charset="0"/>
              </a:rPr>
              <a:t>. </a:t>
            </a:r>
          </a:p>
          <a:p>
            <a:endParaRPr lang="en-US" sz="2000" dirty="0">
              <a:solidFill>
                <a:schemeClr val="bg1"/>
              </a:solidFill>
              <a:latin typeface="Arial" pitchFamily="34" charset="0"/>
              <a:cs typeface="Arial" pitchFamily="34" charset="0"/>
            </a:endParaRPr>
          </a:p>
        </p:txBody>
      </p:sp>
      <p:sp>
        <p:nvSpPr>
          <p:cNvPr id="4" name="TextBox 3"/>
          <p:cNvSpPr txBox="1"/>
          <p:nvPr/>
        </p:nvSpPr>
        <p:spPr>
          <a:xfrm>
            <a:off x="423333" y="6549781"/>
            <a:ext cx="8297334" cy="222177"/>
          </a:xfrm>
          <a:prstGeom prst="rect">
            <a:avLst/>
          </a:prstGeom>
          <a:solidFill>
            <a:schemeClr val="tx1"/>
          </a:solidFill>
        </p:spPr>
        <p:txBody>
          <a:bodyPr wrap="square" rtlCol="0">
            <a:spAutoFit/>
          </a:bodyPr>
          <a:lstStyle/>
          <a:p>
            <a:pPr algn="ctr"/>
            <a:r>
              <a:rPr lang="en-US" sz="800" dirty="0" smtClean="0">
                <a:solidFill>
                  <a:schemeClr val="bg1"/>
                </a:solidFill>
                <a:latin typeface="Arial" pitchFamily="34" charset="0"/>
                <a:cs typeface="Arial" pitchFamily="34" charset="0"/>
              </a:rPr>
              <a:t>http://www.osha.gov/SLTC/youth/agriculture/machinery.html</a:t>
            </a:r>
            <a:endParaRPr lang="en-US" sz="800"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8163626" y="6472778"/>
            <a:ext cx="815404" cy="278541"/>
          </a:xfrm>
          <a:solidFill>
            <a:schemeClr val="tx1"/>
          </a:solidFill>
        </p:spPr>
        <p:txBody>
          <a:bodyPr/>
          <a:lstStyle/>
          <a:p>
            <a:fld id="{F3E063A0-1481-47F5-B253-CFDF6EFA5C09}" type="slidenum">
              <a:rPr lang="en-US" smtClean="0">
                <a:solidFill>
                  <a:schemeClr val="bg1"/>
                </a:solidFill>
              </a:rPr>
              <a:pPr/>
              <a:t>34</a:t>
            </a:fld>
            <a:endParaRPr lang="en-US">
              <a:solidFill>
                <a:schemeClr val="bg1"/>
              </a:solidFill>
            </a:endParaRPr>
          </a:p>
        </p:txBody>
      </p:sp>
    </p:spTree>
    <p:extLst>
      <p:ext uri="{BB962C8B-B14F-4D97-AF65-F5344CB8AC3E}">
        <p14:creationId xmlns:p14="http://schemas.microsoft.com/office/powerpoint/2010/main" val="3963953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Safe Work Practices</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524000"/>
            <a:ext cx="9144000" cy="5029200"/>
          </a:xfrm>
          <a:solidFill>
            <a:schemeClr val="tx1"/>
          </a:solidFill>
        </p:spPr>
        <p:txBody>
          <a:bodyPr>
            <a:noAutofit/>
          </a:bodyPr>
          <a:lstStyle/>
          <a:p>
            <a:r>
              <a:rPr lang="en-US" sz="2800" dirty="0" smtClean="0">
                <a:solidFill>
                  <a:schemeClr val="bg1"/>
                </a:solidFill>
                <a:latin typeface="Arial" pitchFamily="34" charset="0"/>
                <a:cs typeface="Arial" pitchFamily="34" charset="0"/>
              </a:rPr>
              <a:t>Allow workers to take frequent breaks. Fatigue, stress, and worry can distract them from safely operating equipment. </a:t>
            </a:r>
          </a:p>
          <a:p>
            <a:r>
              <a:rPr lang="en-US" sz="2800" dirty="0" smtClean="0">
                <a:solidFill>
                  <a:schemeClr val="bg1"/>
                </a:solidFill>
                <a:latin typeface="Arial" pitchFamily="34" charset="0"/>
                <a:cs typeface="Arial" pitchFamily="34" charset="0"/>
              </a:rPr>
              <a:t>Ensure machinery has proper machine guarding and shielding. </a:t>
            </a:r>
          </a:p>
          <a:p>
            <a:r>
              <a:rPr lang="en-US" sz="2800" dirty="0" smtClean="0">
                <a:solidFill>
                  <a:schemeClr val="bg1"/>
                </a:solidFill>
                <a:latin typeface="Arial" pitchFamily="34" charset="0"/>
                <a:cs typeface="Arial" pitchFamily="34" charset="0"/>
              </a:rPr>
              <a:t>Provide appropriate personal protective equipment such as gloves, dust masks, and ear protection for employees. </a:t>
            </a:r>
          </a:p>
          <a:p>
            <a:r>
              <a:rPr lang="en-US" sz="2800" dirty="0" smtClean="0">
                <a:solidFill>
                  <a:schemeClr val="bg1"/>
                </a:solidFill>
                <a:latin typeface="Arial" pitchFamily="34" charset="0"/>
                <a:cs typeface="Arial" pitchFamily="34" charset="0"/>
              </a:rPr>
              <a:t>Ensure employees wear hearing protection during exposures to high-intensity noise. </a:t>
            </a:r>
          </a:p>
          <a:p>
            <a:endParaRPr lang="en-US" sz="2000" dirty="0">
              <a:solidFill>
                <a:schemeClr val="bg1"/>
              </a:solidFill>
              <a:latin typeface="Arial" pitchFamily="34" charset="0"/>
              <a:cs typeface="Arial" pitchFamily="34" charset="0"/>
            </a:endParaRPr>
          </a:p>
        </p:txBody>
      </p:sp>
      <p:sp>
        <p:nvSpPr>
          <p:cNvPr id="4" name="TextBox 3"/>
          <p:cNvSpPr txBox="1"/>
          <p:nvPr/>
        </p:nvSpPr>
        <p:spPr>
          <a:xfrm>
            <a:off x="838200" y="6553200"/>
            <a:ext cx="7467600" cy="215444"/>
          </a:xfrm>
          <a:prstGeom prst="rect">
            <a:avLst/>
          </a:prstGeom>
          <a:noFill/>
        </p:spPr>
        <p:txBody>
          <a:bodyPr wrap="square" rtlCol="0">
            <a:spAutoFit/>
          </a:bodyPr>
          <a:lstStyle/>
          <a:p>
            <a:pPr algn="ctr"/>
            <a:r>
              <a:rPr lang="en-US" sz="800" dirty="0" smtClean="0">
                <a:solidFill>
                  <a:srgbClr val="FFCE33"/>
                </a:solidFill>
                <a:latin typeface="Arial" pitchFamily="34" charset="0"/>
                <a:cs typeface="Arial" pitchFamily="34" charset="0"/>
              </a:rPr>
              <a:t>http://www.osha.gov/SLTC/youth/agriculture/machinery.html</a:t>
            </a:r>
            <a:endParaRPr lang="en-US" sz="800" dirty="0">
              <a:solidFill>
                <a:srgbClr val="FFCE3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3E063A0-1481-47F5-B253-CFDF6EFA5C09}" type="slidenum">
              <a:rPr lang="en-US" smtClean="0"/>
              <a:pPr/>
              <a:t>35</a:t>
            </a:fld>
            <a:endParaRPr lang="en-US"/>
          </a:p>
        </p:txBody>
      </p:sp>
    </p:spTree>
    <p:extLst>
      <p:ext uri="{BB962C8B-B14F-4D97-AF65-F5344CB8AC3E}">
        <p14:creationId xmlns:p14="http://schemas.microsoft.com/office/powerpoint/2010/main" val="2726194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165592" cy="2243328"/>
          </a:xfrm>
        </p:spPr>
        <p:txBody>
          <a:bodyPr>
            <a:normAutofit fontScale="90000"/>
          </a:bodyPr>
          <a:lstStyle/>
          <a:p>
            <a:pPr algn="ctr"/>
            <a:r>
              <a:rPr lang="en-US" sz="5400" dirty="0" smtClean="0">
                <a:latin typeface="Arial" pitchFamily="34" charset="0"/>
                <a:cs typeface="Arial" pitchFamily="34" charset="0"/>
              </a:rPr>
              <a:t>THINK </a:t>
            </a:r>
            <a:r>
              <a:rPr lang="en-US" sz="5400" dirty="0" smtClean="0">
                <a:latin typeface="Arial" pitchFamily="34" charset="0"/>
                <a:cs typeface="Arial" pitchFamily="34" charset="0"/>
              </a:rPr>
              <a:t>SAFETY</a:t>
            </a:r>
            <a:br>
              <a:rPr lang="en-US" sz="5400" dirty="0" smtClean="0">
                <a:latin typeface="Arial" pitchFamily="34" charset="0"/>
                <a:cs typeface="Arial" pitchFamily="34" charset="0"/>
              </a:rPr>
            </a:br>
            <a:r>
              <a:rPr lang="en-US" sz="5400" dirty="0" smtClean="0">
                <a:latin typeface="Arial" pitchFamily="34" charset="0"/>
                <a:cs typeface="Arial" pitchFamily="34" charset="0"/>
              </a:rPr>
              <a:t/>
            </a:r>
            <a:br>
              <a:rPr lang="en-US" sz="5400" dirty="0" smtClean="0">
                <a:latin typeface="Arial" pitchFamily="34" charset="0"/>
                <a:cs typeface="Arial" pitchFamily="34" charset="0"/>
              </a:rPr>
            </a:br>
            <a:r>
              <a:rPr lang="en-US" sz="5400" dirty="0" smtClean="0">
                <a:latin typeface="Arial" pitchFamily="34" charset="0"/>
                <a:cs typeface="Arial" pitchFamily="34" charset="0"/>
              </a:rPr>
              <a:t>WORK SAFELY</a:t>
            </a:r>
            <a:endParaRPr lang="en-US" sz="5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3E063A0-1481-47F5-B253-CFDF6EFA5C09}" type="slidenum">
              <a:rPr lang="en-US" smtClean="0"/>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Rigs :: Types</a:t>
            </a:r>
            <a:endParaRPr lang="en-US" dirty="0"/>
          </a:p>
        </p:txBody>
      </p:sp>
      <p:sp>
        <p:nvSpPr>
          <p:cNvPr id="3" name="Text Placeholder 2"/>
          <p:cNvSpPr>
            <a:spLocks noGrp="1"/>
          </p:cNvSpPr>
          <p:nvPr>
            <p:ph type="body" idx="1"/>
          </p:nvPr>
        </p:nvSpPr>
        <p:spPr>
          <a:xfrm>
            <a:off x="740664" y="2743200"/>
            <a:ext cx="8022336" cy="3733800"/>
          </a:xfrm>
        </p:spPr>
        <p:txBody>
          <a:bodyPr/>
          <a:lstStyle/>
          <a:p>
            <a:pPr>
              <a:buFont typeface="Arial" pitchFamily="34" charset="0"/>
              <a:buChar char="•"/>
            </a:pPr>
            <a:r>
              <a:rPr lang="en-US" sz="2800" dirty="0" smtClean="0">
                <a:solidFill>
                  <a:schemeClr val="tx1"/>
                </a:solidFill>
                <a:latin typeface="Arial" pitchFamily="34" charset="0"/>
                <a:cs typeface="Arial" pitchFamily="34" charset="0"/>
              </a:rPr>
              <a:t> Mobile or Permanent</a:t>
            </a:r>
          </a:p>
          <a:p>
            <a:pPr>
              <a:buFont typeface="Arial" pitchFamily="34" charset="0"/>
              <a:buChar char="•"/>
            </a:pPr>
            <a:endParaRPr lang="en-US" sz="2800" dirty="0" smtClean="0">
              <a:solidFill>
                <a:schemeClr val="tx1"/>
              </a:solidFill>
              <a:latin typeface="Arial" pitchFamily="34" charset="0"/>
              <a:cs typeface="Arial" pitchFamily="34" charset="0"/>
            </a:endParaRPr>
          </a:p>
          <a:p>
            <a:pPr>
              <a:buFont typeface="Arial" pitchFamily="34" charset="0"/>
              <a:buChar char="•"/>
            </a:pPr>
            <a:r>
              <a:rPr lang="en-US" sz="2800" dirty="0" smtClean="0">
                <a:solidFill>
                  <a:schemeClr val="tx1"/>
                </a:solidFill>
                <a:latin typeface="Arial" pitchFamily="34" charset="0"/>
                <a:cs typeface="Arial" pitchFamily="34" charset="0"/>
              </a:rPr>
              <a:t> Land or </a:t>
            </a:r>
            <a:r>
              <a:rPr lang="en-US" sz="2800" dirty="0" smtClean="0">
                <a:solidFill>
                  <a:schemeClr val="tx1"/>
                </a:solidFill>
                <a:latin typeface="Arial" pitchFamily="34" charset="0"/>
                <a:cs typeface="Arial" pitchFamily="34" charset="0"/>
              </a:rPr>
              <a:t>Marine-based</a:t>
            </a:r>
            <a:endParaRPr lang="en-US" sz="2800" dirty="0" smtClean="0">
              <a:solidFill>
                <a:schemeClr val="tx1"/>
              </a:solidFill>
              <a:latin typeface="Arial" pitchFamily="34" charset="0"/>
              <a:cs typeface="Arial" pitchFamily="34" charset="0"/>
            </a:endParaRPr>
          </a:p>
          <a:p>
            <a:endParaRPr lang="en-US" sz="2800" dirty="0" smtClean="0">
              <a:solidFill>
                <a:schemeClr val="tx1"/>
              </a:solidFill>
              <a:latin typeface="Arial" pitchFamily="34" charset="0"/>
              <a:cs typeface="Arial" pitchFamily="34" charset="0"/>
            </a:endParaRPr>
          </a:p>
          <a:p>
            <a:pPr>
              <a:buFont typeface="Arial" pitchFamily="34" charset="0"/>
              <a:buChar char="•"/>
            </a:pPr>
            <a:r>
              <a:rPr lang="en-US" sz="2800" dirty="0" smtClean="0">
                <a:solidFill>
                  <a:schemeClr val="tx1"/>
                </a:solidFill>
                <a:latin typeface="Arial" pitchFamily="34" charset="0"/>
                <a:cs typeface="Arial" pitchFamily="34" charset="0"/>
              </a:rPr>
              <a:t> Capable of small mineral exploration and drilling                                                      1000’s of meters deep into </a:t>
            </a:r>
            <a:r>
              <a:rPr lang="en-US" sz="2800" dirty="0" smtClean="0">
                <a:solidFill>
                  <a:schemeClr val="tx1"/>
                </a:solidFill>
                <a:latin typeface="Arial" pitchFamily="34" charset="0"/>
                <a:cs typeface="Arial" pitchFamily="34" charset="0"/>
              </a:rPr>
              <a:t>the earth’s </a:t>
            </a:r>
            <a:r>
              <a:rPr lang="en-US" sz="2800" dirty="0" smtClean="0">
                <a:solidFill>
                  <a:schemeClr val="tx1"/>
                </a:solidFill>
                <a:latin typeface="Arial" pitchFamily="34" charset="0"/>
                <a:cs typeface="Arial" pitchFamily="34" charset="0"/>
              </a:rPr>
              <a:t>mantle</a:t>
            </a:r>
          </a:p>
          <a:p>
            <a:endParaRPr lang="en-US" sz="2800" dirty="0" smtClean="0">
              <a:solidFill>
                <a:srgbClr val="FFC000"/>
              </a:solidFill>
            </a:endParaRPr>
          </a:p>
        </p:txBody>
      </p:sp>
      <p:sp>
        <p:nvSpPr>
          <p:cNvPr id="4" name="Slide Number Placeholder 3"/>
          <p:cNvSpPr>
            <a:spLocks noGrp="1"/>
          </p:cNvSpPr>
          <p:nvPr>
            <p:ph type="sldNum" sz="quarter" idx="12"/>
          </p:nvPr>
        </p:nvSpPr>
        <p:spPr/>
        <p:txBody>
          <a:bodyPr/>
          <a:lstStyle/>
          <a:p>
            <a:fld id="{F3E063A0-1481-47F5-B253-CFDF6EFA5C0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Rigs </a:t>
            </a:r>
            <a:r>
              <a:rPr lang="en-US" dirty="0" smtClean="0"/>
              <a:t>: </a:t>
            </a:r>
            <a:r>
              <a:rPr lang="en-US" dirty="0" smtClean="0"/>
              <a:t>Types</a:t>
            </a:r>
            <a:endParaRPr lang="en-US" dirty="0"/>
          </a:p>
        </p:txBody>
      </p:sp>
      <p:sp>
        <p:nvSpPr>
          <p:cNvPr id="3" name="Text Placeholder 2"/>
          <p:cNvSpPr>
            <a:spLocks noGrp="1"/>
          </p:cNvSpPr>
          <p:nvPr>
            <p:ph type="body" idx="1"/>
          </p:nvPr>
        </p:nvSpPr>
        <p:spPr>
          <a:xfrm>
            <a:off x="740664" y="2819400"/>
            <a:ext cx="5202936" cy="3657600"/>
          </a:xfrm>
        </p:spPr>
        <p:txBody>
          <a:bodyPr>
            <a:normAutofit lnSpcReduction="10000"/>
          </a:bodyPr>
          <a:lstStyle/>
          <a:p>
            <a:pPr>
              <a:buFont typeface="Arial" pitchFamily="34" charset="0"/>
              <a:buChar char="•"/>
            </a:pPr>
            <a:r>
              <a:rPr lang="en-US" sz="2800" b="1" dirty="0" smtClean="0">
                <a:solidFill>
                  <a:srgbClr val="FFC000"/>
                </a:solidFill>
                <a:latin typeface="Arial" pitchFamily="34" charset="0"/>
                <a:cs typeface="Arial" pitchFamily="34" charset="0"/>
              </a:rPr>
              <a:t> </a:t>
            </a:r>
            <a:r>
              <a:rPr lang="en-US" sz="2800" b="1" dirty="0" smtClean="0">
                <a:solidFill>
                  <a:schemeClr val="tx1"/>
                </a:solidFill>
                <a:latin typeface="Arial" pitchFamily="34" charset="0"/>
                <a:cs typeface="Arial" pitchFamily="34" charset="0"/>
              </a:rPr>
              <a:t>Auger</a:t>
            </a:r>
          </a:p>
          <a:p>
            <a:pPr>
              <a:buFont typeface="Arial" pitchFamily="34" charset="0"/>
              <a:buChar char="•"/>
            </a:pPr>
            <a:r>
              <a:rPr lang="en-US" sz="2800" b="1" dirty="0" smtClean="0">
                <a:solidFill>
                  <a:schemeClr val="tx1"/>
                </a:solidFill>
                <a:latin typeface="Arial" pitchFamily="34" charset="0"/>
                <a:cs typeface="Arial" pitchFamily="34" charset="0"/>
              </a:rPr>
              <a:t> Percussion Rotary Air Blast</a:t>
            </a:r>
          </a:p>
          <a:p>
            <a:pPr>
              <a:buFont typeface="Arial" pitchFamily="34" charset="0"/>
              <a:buChar char="•"/>
            </a:pPr>
            <a:r>
              <a:rPr lang="en-US" sz="2800" b="1" dirty="0" smtClean="0">
                <a:solidFill>
                  <a:schemeClr val="tx1"/>
                </a:solidFill>
                <a:latin typeface="Arial" pitchFamily="34" charset="0"/>
                <a:cs typeface="Arial" pitchFamily="34" charset="0"/>
              </a:rPr>
              <a:t> Air Core</a:t>
            </a:r>
          </a:p>
          <a:p>
            <a:pPr>
              <a:buFont typeface="Arial" pitchFamily="34" charset="0"/>
              <a:buChar char="•"/>
            </a:pPr>
            <a:r>
              <a:rPr lang="en-US" sz="2800" b="1" dirty="0" smtClean="0">
                <a:solidFill>
                  <a:schemeClr val="tx1"/>
                </a:solidFill>
                <a:latin typeface="Arial" pitchFamily="34" charset="0"/>
                <a:cs typeface="Arial" pitchFamily="34" charset="0"/>
              </a:rPr>
              <a:t> Cable Tool</a:t>
            </a:r>
          </a:p>
          <a:p>
            <a:pPr>
              <a:buFont typeface="Arial" pitchFamily="34" charset="0"/>
              <a:buChar char="•"/>
            </a:pPr>
            <a:r>
              <a:rPr lang="en-US" sz="2800" b="1" dirty="0" smtClean="0">
                <a:solidFill>
                  <a:schemeClr val="tx1"/>
                </a:solidFill>
                <a:latin typeface="Arial" pitchFamily="34" charset="0"/>
                <a:cs typeface="Arial" pitchFamily="34" charset="0"/>
              </a:rPr>
              <a:t> Reverse Circulation</a:t>
            </a:r>
          </a:p>
          <a:p>
            <a:pPr>
              <a:buFont typeface="Arial" pitchFamily="34" charset="0"/>
              <a:buChar char="•"/>
            </a:pPr>
            <a:r>
              <a:rPr lang="en-US" sz="2800" b="1" dirty="0" smtClean="0">
                <a:solidFill>
                  <a:schemeClr val="tx1"/>
                </a:solidFill>
                <a:latin typeface="Arial" pitchFamily="34" charset="0"/>
                <a:cs typeface="Arial" pitchFamily="34" charset="0"/>
              </a:rPr>
              <a:t> Diamond Core</a:t>
            </a:r>
          </a:p>
          <a:p>
            <a:pPr>
              <a:buFont typeface="Arial" pitchFamily="34" charset="0"/>
              <a:buChar char="•"/>
            </a:pPr>
            <a:r>
              <a:rPr lang="en-US" sz="2800" b="1" dirty="0" smtClean="0">
                <a:solidFill>
                  <a:schemeClr val="tx1"/>
                </a:solidFill>
                <a:latin typeface="Arial" pitchFamily="34" charset="0"/>
                <a:cs typeface="Arial" pitchFamily="34" charset="0"/>
              </a:rPr>
              <a:t> Direct Push</a:t>
            </a:r>
          </a:p>
          <a:p>
            <a:pPr>
              <a:buFont typeface="Arial" pitchFamily="34" charset="0"/>
              <a:buChar char="•"/>
            </a:pPr>
            <a:r>
              <a:rPr lang="en-US" sz="2800" b="1" dirty="0" smtClean="0">
                <a:solidFill>
                  <a:schemeClr val="tx1"/>
                </a:solidFill>
                <a:latin typeface="Arial" pitchFamily="34" charset="0"/>
                <a:cs typeface="Arial" pitchFamily="34" charset="0"/>
              </a:rPr>
              <a:t> Hydraulic Rotary</a:t>
            </a:r>
          </a:p>
          <a:p>
            <a:pPr>
              <a:buFont typeface="Arial" pitchFamily="34" charset="0"/>
              <a:buChar char="•"/>
            </a:pPr>
            <a:r>
              <a:rPr lang="en-US" sz="2800" b="1" dirty="0" smtClean="0">
                <a:solidFill>
                  <a:schemeClr val="tx1"/>
                </a:solidFill>
                <a:latin typeface="Arial" pitchFamily="34" charset="0"/>
                <a:cs typeface="Arial" pitchFamily="34" charset="0"/>
              </a:rPr>
              <a:t> Sonic</a:t>
            </a:r>
          </a:p>
          <a:p>
            <a:endParaRPr lang="en-US" dirty="0"/>
          </a:p>
        </p:txBody>
      </p:sp>
      <p:pic>
        <p:nvPicPr>
          <p:cNvPr id="4" name="Picture 4" descr="oil_platform"/>
          <p:cNvPicPr>
            <a:picLocks noChangeAspect="1" noChangeArrowheads="1"/>
          </p:cNvPicPr>
          <p:nvPr/>
        </p:nvPicPr>
        <p:blipFill>
          <a:blip r:embed="rId2" cstate="print"/>
          <a:srcRect/>
          <a:stretch>
            <a:fillRect/>
          </a:stretch>
        </p:blipFill>
        <p:spPr bwMode="auto">
          <a:xfrm>
            <a:off x="5943600" y="2895600"/>
            <a:ext cx="2594849" cy="34385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3E063A0-1481-47F5-B253-CFDF6EFA5C0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5400" b="1" dirty="0" smtClean="0">
                <a:solidFill>
                  <a:srgbClr val="FFC000"/>
                </a:solidFill>
                <a:latin typeface="Arial" pitchFamily="34" charset="0"/>
                <a:cs typeface="Arial" pitchFamily="34" charset="0"/>
              </a:rPr>
              <a:t>Auger Hole Diggers</a:t>
            </a:r>
            <a:endParaRPr lang="en-US" sz="5400" b="1" dirty="0">
              <a:solidFill>
                <a:srgbClr val="FFC000"/>
              </a:solidFill>
              <a:latin typeface="Arial" pitchFamily="34" charset="0"/>
              <a:cs typeface="Arial" pitchFamily="34" charset="0"/>
            </a:endParaRPr>
          </a:p>
        </p:txBody>
      </p:sp>
      <p:pic>
        <p:nvPicPr>
          <p:cNvPr id="11266" name="Picture 2" descr="http://www.storesonline.com/members/1293769/uploaded/Posthole_auger.jpg"/>
          <p:cNvPicPr>
            <a:picLocks noChangeAspect="1" noChangeArrowheads="1"/>
          </p:cNvPicPr>
          <p:nvPr/>
        </p:nvPicPr>
        <p:blipFill>
          <a:blip r:embed="rId2" cstate="print"/>
          <a:srcRect/>
          <a:stretch>
            <a:fillRect/>
          </a:stretch>
        </p:blipFill>
        <p:spPr bwMode="auto">
          <a:xfrm>
            <a:off x="2133600" y="1732422"/>
            <a:ext cx="5105400" cy="4820778"/>
          </a:xfrm>
          <a:prstGeom prst="rect">
            <a:avLst/>
          </a:prstGeom>
          <a:noFill/>
        </p:spPr>
      </p:pic>
      <p:sp>
        <p:nvSpPr>
          <p:cNvPr id="3" name="Slide Number Placeholder 2"/>
          <p:cNvSpPr>
            <a:spLocks noGrp="1"/>
          </p:cNvSpPr>
          <p:nvPr>
            <p:ph type="sldNum" sz="quarter" idx="12"/>
          </p:nvPr>
        </p:nvSpPr>
        <p:spPr/>
        <p:txBody>
          <a:bodyPr/>
          <a:lstStyle/>
          <a:p>
            <a:fld id="{F3E063A0-1481-47F5-B253-CFDF6EFA5C09}" type="slidenum">
              <a:rPr lang="en-US" smtClean="0"/>
              <a:pPr/>
              <a:t>6</a:t>
            </a:fld>
            <a:endParaRPr lang="en-US"/>
          </a:p>
        </p:txBody>
      </p:sp>
    </p:spTree>
    <p:extLst>
      <p:ext uri="{BB962C8B-B14F-4D97-AF65-F5344CB8AC3E}">
        <p14:creationId xmlns:p14="http://schemas.microsoft.com/office/powerpoint/2010/main" val="1090362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solidFill>
                  <a:srgbClr val="FFC000"/>
                </a:solidFill>
                <a:latin typeface="Arial" pitchFamily="34" charset="0"/>
                <a:cs typeface="Arial" pitchFamily="34" charset="0"/>
              </a:rPr>
              <a:t>What is an Auger Hole Digger?</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0" y="1524000"/>
            <a:ext cx="9144000" cy="4876800"/>
          </a:xfrm>
          <a:solidFill>
            <a:schemeClr val="tx1">
              <a:lumMod val="95000"/>
              <a:lumOff val="5000"/>
            </a:schemeClr>
          </a:solidFill>
        </p:spPr>
        <p:txBody>
          <a:bodyPr>
            <a:normAutofit/>
          </a:bodyPr>
          <a:lstStyle/>
          <a:p>
            <a:r>
              <a:rPr lang="en-US" dirty="0" smtClean="0">
                <a:solidFill>
                  <a:schemeClr val="bg1"/>
                </a:solidFill>
                <a:latin typeface="Arial" pitchFamily="34" charset="0"/>
                <a:cs typeface="Arial" pitchFamily="34" charset="0"/>
              </a:rPr>
              <a:t>An auger hole digger is a tool used to create holes in the ground. They are powered by an electric motor or attached to a tractor which is powered by its power take off.</a:t>
            </a:r>
          </a:p>
          <a:p>
            <a:r>
              <a:rPr lang="en-US" dirty="0" smtClean="0">
                <a:solidFill>
                  <a:schemeClr val="bg1"/>
                </a:solidFill>
                <a:latin typeface="Arial" pitchFamily="34" charset="0"/>
                <a:cs typeface="Arial" pitchFamily="34" charset="0"/>
              </a:rPr>
              <a:t>It consists of two shovel blades hinged in a jaw-like arrangement. Each shovel blade has its own handle. </a:t>
            </a:r>
          </a:p>
          <a:p>
            <a:pPr>
              <a:buNone/>
            </a:pPr>
            <a:endParaRPr lang="en-US" dirty="0" smtClean="0">
              <a:solidFill>
                <a:schemeClr val="bg1"/>
              </a:solidFill>
            </a:endParaRPr>
          </a:p>
          <a:p>
            <a:pPr>
              <a:buNone/>
            </a:pPr>
            <a:endParaRPr lang="en-US" dirty="0" smtClean="0">
              <a:solidFill>
                <a:schemeClr val="bg1"/>
              </a:solidFill>
            </a:endParaRPr>
          </a:p>
          <a:p>
            <a:endParaRPr lang="en-US" dirty="0" smtClean="0"/>
          </a:p>
          <a:p>
            <a:endParaRPr lang="en-US" dirty="0" smtClean="0">
              <a:latin typeface="Arial" pitchFamily="34" charset="0"/>
              <a:cs typeface="Arial" pitchFamily="34" charset="0"/>
            </a:endParaRPr>
          </a:p>
          <a:p>
            <a:endParaRPr lang="en-US" dirty="0"/>
          </a:p>
        </p:txBody>
      </p:sp>
      <p:sp>
        <p:nvSpPr>
          <p:cNvPr id="5" name="TextBox 4"/>
          <p:cNvSpPr txBox="1"/>
          <p:nvPr/>
        </p:nvSpPr>
        <p:spPr>
          <a:xfrm>
            <a:off x="423333" y="6551846"/>
            <a:ext cx="8297334" cy="217497"/>
          </a:xfrm>
          <a:prstGeom prst="rect">
            <a:avLst/>
          </a:prstGeom>
          <a:solidFill>
            <a:schemeClr val="tx1">
              <a:lumMod val="95000"/>
              <a:lumOff val="5000"/>
            </a:schemeClr>
          </a:solidFill>
        </p:spPr>
        <p:txBody>
          <a:bodyPr wrap="square" rtlCol="0">
            <a:spAutoFit/>
          </a:bodyPr>
          <a:lstStyle/>
          <a:p>
            <a:pPr algn="ctr"/>
            <a:r>
              <a:rPr lang="en-US" sz="800" dirty="0" smtClean="0">
                <a:solidFill>
                  <a:srgbClr val="FFCE33"/>
                </a:solidFill>
                <a:latin typeface="Arial" pitchFamily="34" charset="0"/>
                <a:cs typeface="Arial" pitchFamily="34" charset="0"/>
              </a:rPr>
              <a:t>http://en.wikipedia.org/wiki/Auger</a:t>
            </a:r>
            <a:endParaRPr lang="en-US" sz="800" dirty="0">
              <a:solidFill>
                <a:srgbClr val="FFCE33"/>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163626" y="6458525"/>
            <a:ext cx="815404" cy="295584"/>
          </a:xfrm>
          <a:solidFill>
            <a:schemeClr val="tx1">
              <a:lumMod val="95000"/>
              <a:lumOff val="5000"/>
            </a:schemeClr>
          </a:solidFill>
        </p:spPr>
        <p:txBody>
          <a:bodyPr/>
          <a:lstStyle/>
          <a:p>
            <a:fld id="{F3E063A0-1481-47F5-B253-CFDF6EFA5C09}" type="slidenum">
              <a:rPr lang="en-US" smtClean="0"/>
              <a:pPr/>
              <a:t>7</a:t>
            </a:fld>
            <a:endParaRPr lang="en-US"/>
          </a:p>
        </p:txBody>
      </p:sp>
    </p:spTree>
    <p:extLst>
      <p:ext uri="{BB962C8B-B14F-4D97-AF65-F5344CB8AC3E}">
        <p14:creationId xmlns:p14="http://schemas.microsoft.com/office/powerpoint/2010/main" val="1541757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Rigs </a:t>
            </a:r>
            <a:r>
              <a:rPr lang="en-US" dirty="0" smtClean="0"/>
              <a:t>: </a:t>
            </a:r>
            <a:r>
              <a:rPr lang="en-US" dirty="0" smtClean="0"/>
              <a:t>History </a:t>
            </a:r>
            <a:endParaRPr lang="en-US" dirty="0"/>
          </a:p>
        </p:txBody>
      </p:sp>
      <p:sp>
        <p:nvSpPr>
          <p:cNvPr id="3" name="Text Placeholder 2"/>
          <p:cNvSpPr>
            <a:spLocks noGrp="1"/>
          </p:cNvSpPr>
          <p:nvPr>
            <p:ph type="body" idx="1"/>
          </p:nvPr>
        </p:nvSpPr>
        <p:spPr>
          <a:xfrm>
            <a:off x="740664" y="2819400"/>
            <a:ext cx="4517136" cy="3657600"/>
          </a:xfrm>
        </p:spPr>
        <p:txBody>
          <a:bodyPr>
            <a:normAutofit lnSpcReduction="10000"/>
          </a:bodyPr>
          <a:lstStyle/>
          <a:p>
            <a:pPr>
              <a:buFont typeface="Arial" pitchFamily="34" charset="0"/>
              <a:buChar char="•"/>
            </a:pPr>
            <a:r>
              <a:rPr lang="en-US"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Until 19</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century, Drills of any size were used manually via man or animal power</a:t>
            </a:r>
          </a:p>
          <a:p>
            <a:pPr>
              <a:buFont typeface="Arial" pitchFamily="34" charset="0"/>
              <a:buChar char="•"/>
            </a:pPr>
            <a:endParaRPr lang="en-US" sz="2800" dirty="0" smtClean="0">
              <a:solidFill>
                <a:schemeClr val="tx1"/>
              </a:solidFill>
              <a:latin typeface="Arial" pitchFamily="34" charset="0"/>
              <a:cs typeface="Arial" pitchFamily="34" charset="0"/>
            </a:endParaRPr>
          </a:p>
          <a:p>
            <a:pPr>
              <a:buFont typeface="Arial" pitchFamily="34" charset="0"/>
              <a:buChar char="•"/>
            </a:pPr>
            <a:r>
              <a:rPr lang="en-US" sz="2800" dirty="0" smtClean="0">
                <a:solidFill>
                  <a:schemeClr val="tx1"/>
                </a:solidFill>
                <a:latin typeface="Arial" pitchFamily="34" charset="0"/>
                <a:cs typeface="Arial" pitchFamily="34" charset="0"/>
              </a:rPr>
              <a:t> During the 1970s, Reverse Circulation Drills became efficient and feasible on a larger scale.  </a:t>
            </a:r>
          </a:p>
          <a:p>
            <a:endParaRPr lang="en-US" dirty="0"/>
          </a:p>
        </p:txBody>
      </p:sp>
      <p:pic>
        <p:nvPicPr>
          <p:cNvPr id="4" name="Picture 3" descr="Nigeria_Hand_Well.jpg"/>
          <p:cNvPicPr>
            <a:picLocks noChangeAspect="1"/>
          </p:cNvPicPr>
          <p:nvPr/>
        </p:nvPicPr>
        <p:blipFill>
          <a:blip r:embed="rId2" cstate="print"/>
          <a:stretch>
            <a:fillRect/>
          </a:stretch>
        </p:blipFill>
        <p:spPr>
          <a:xfrm>
            <a:off x="5562600" y="2819400"/>
            <a:ext cx="3200400" cy="3733800"/>
          </a:xfrm>
          <a:prstGeom prst="rect">
            <a:avLst/>
          </a:prstGeom>
        </p:spPr>
      </p:pic>
      <p:sp>
        <p:nvSpPr>
          <p:cNvPr id="5" name="Slide Number Placeholder 4"/>
          <p:cNvSpPr>
            <a:spLocks noGrp="1"/>
          </p:cNvSpPr>
          <p:nvPr>
            <p:ph type="sldNum" sz="quarter" idx="12"/>
          </p:nvPr>
        </p:nvSpPr>
        <p:spPr/>
        <p:txBody>
          <a:bodyPr/>
          <a:lstStyle/>
          <a:p>
            <a:fld id="{F3E063A0-1481-47F5-B253-CFDF6EFA5C0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Rigs </a:t>
            </a:r>
            <a:r>
              <a:rPr lang="en-US" dirty="0" smtClean="0"/>
              <a:t>: </a:t>
            </a:r>
            <a:r>
              <a:rPr lang="en-US" dirty="0" smtClean="0"/>
              <a:t>History </a:t>
            </a:r>
            <a:endParaRPr lang="en-US" dirty="0"/>
          </a:p>
        </p:txBody>
      </p:sp>
      <p:sp>
        <p:nvSpPr>
          <p:cNvPr id="3" name="Text Placeholder 2"/>
          <p:cNvSpPr>
            <a:spLocks noGrp="1"/>
          </p:cNvSpPr>
          <p:nvPr>
            <p:ph type="body" idx="1"/>
          </p:nvPr>
        </p:nvSpPr>
        <p:spPr/>
        <p:txBody>
          <a:bodyPr/>
          <a:lstStyle/>
          <a:p>
            <a:r>
              <a:rPr lang="en-US" dirty="0" smtClean="0"/>
              <a:t>Evolution of rigs from man powered single holes to multiple holes at sea</a:t>
            </a:r>
            <a:endParaRPr lang="en-US" dirty="0"/>
          </a:p>
        </p:txBody>
      </p:sp>
      <p:pic>
        <p:nvPicPr>
          <p:cNvPr id="4" name="Picture 5" descr="abb"/>
          <p:cNvPicPr>
            <a:picLocks noChangeAspect="1" noChangeArrowheads="1"/>
          </p:cNvPicPr>
          <p:nvPr/>
        </p:nvPicPr>
        <p:blipFill>
          <a:blip r:embed="rId3" cstate="print"/>
          <a:srcRect/>
          <a:stretch>
            <a:fillRect/>
          </a:stretch>
        </p:blipFill>
        <p:spPr>
          <a:xfrm>
            <a:off x="1905000" y="2735580"/>
            <a:ext cx="5562600" cy="3893820"/>
          </a:xfrm>
          <a:prstGeom prst="rect">
            <a:avLst/>
          </a:prstGeom>
        </p:spPr>
      </p:pic>
      <p:sp>
        <p:nvSpPr>
          <p:cNvPr id="5" name="Slide Number Placeholder 4"/>
          <p:cNvSpPr>
            <a:spLocks noGrp="1"/>
          </p:cNvSpPr>
          <p:nvPr>
            <p:ph type="sldNum" sz="quarter" idx="12"/>
          </p:nvPr>
        </p:nvSpPr>
        <p:spPr/>
        <p:txBody>
          <a:bodyPr/>
          <a:lstStyle/>
          <a:p>
            <a:fld id="{F3E063A0-1481-47F5-B253-CFDF6EFA5C09}"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1336</TotalTime>
  <Words>1522</Words>
  <Application>Microsoft Office PowerPoint</Application>
  <PresentationFormat>On-screen Show (4:3)</PresentationFormat>
  <Paragraphs>199</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Module</vt:lpstr>
      <vt:lpstr>Augers and Drilling Rigs</vt:lpstr>
      <vt:lpstr>What is a Drilling Rig?</vt:lpstr>
      <vt:lpstr>Drilling Rigs</vt:lpstr>
      <vt:lpstr>Drilling Rigs :: Types</vt:lpstr>
      <vt:lpstr>Drilling Rigs : Types</vt:lpstr>
      <vt:lpstr>Auger Hole Diggers</vt:lpstr>
      <vt:lpstr>What is an Auger Hole Digger?</vt:lpstr>
      <vt:lpstr>Drilling Rigs : History </vt:lpstr>
      <vt:lpstr>Drilling Rigs : History </vt:lpstr>
      <vt:lpstr>History</vt:lpstr>
      <vt:lpstr>Drilling Rigs : Useage in Construction</vt:lpstr>
      <vt:lpstr>Drilling Rigs : Other Useage</vt:lpstr>
      <vt:lpstr>Drilling Rigs : Safety Concerns</vt:lpstr>
      <vt:lpstr>Drilling Rigs : Statistics on Fatalities</vt:lpstr>
      <vt:lpstr>Drilling Rigs : Statistics on Fatalities</vt:lpstr>
      <vt:lpstr>Drilling Rigs : Typical Cases</vt:lpstr>
      <vt:lpstr>Drilling Rigs : Typical Cases</vt:lpstr>
      <vt:lpstr>Drilling Rigs : Safety Procedures</vt:lpstr>
      <vt:lpstr>Uses in Construction</vt:lpstr>
      <vt:lpstr>Typical Hazards</vt:lpstr>
      <vt:lpstr>Inspections</vt:lpstr>
      <vt:lpstr>Fatalities</vt:lpstr>
      <vt:lpstr>Fatality Example</vt:lpstr>
      <vt:lpstr>Drilling Rigs : OSHA Regulations</vt:lpstr>
      <vt:lpstr>OSHA Standards</vt:lpstr>
      <vt:lpstr>OSHA Standards</vt:lpstr>
      <vt:lpstr>Safety Precautions</vt:lpstr>
      <vt:lpstr>Safety Precautions</vt:lpstr>
      <vt:lpstr>Safety Precautions</vt:lpstr>
      <vt:lpstr>Drilling Rigs : Safety Procedures</vt:lpstr>
      <vt:lpstr>Drilling Rigs : Safety Procedures</vt:lpstr>
      <vt:lpstr>Drilling Rigs : Safety Procedures</vt:lpstr>
      <vt:lpstr>Drilling Rigs : Safety Procedures</vt:lpstr>
      <vt:lpstr>Safe Work Practices</vt:lpstr>
      <vt:lpstr>Safe Work Practices</vt:lpstr>
      <vt:lpstr>THINK SAFETY  WORK SAFELY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Drilling Rigs</dc:title>
  <dc:creator>Preferred Customer</dc:creator>
  <cp:lastModifiedBy>Jimmie</cp:lastModifiedBy>
  <cp:revision>12</cp:revision>
  <dcterms:created xsi:type="dcterms:W3CDTF">2010-03-24T04:33:34Z</dcterms:created>
  <dcterms:modified xsi:type="dcterms:W3CDTF">2013-05-04T18:06:03Z</dcterms:modified>
</cp:coreProperties>
</file>