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1.png" ContentType="image/png"/>
  <Override PartName="/ppt/media/image6.jpeg" ContentType="image/jpeg"/>
  <Override PartName="/ppt/media/image2.png" ContentType="image/png"/>
  <Override PartName="/ppt/media/image10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8.jpeg" ContentType="image/jpeg"/>
  <Override PartName="/ppt/media/image7.jpeg" ContentType="image/jpeg"/>
  <Override PartName="/ppt/media/image9.png" ContentType="image/png"/>
  <Override PartName="/ppt/media/image11.jpeg" ContentType="image/jpeg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_rels/slideLayout3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4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9.xml.rels" ContentType="application/vnd.openxmlformats-package.relationships+xml"/>
  <Override PartName="/ppt/slides/_rels/slide15.xml.rels" ContentType="application/vnd.openxmlformats-package.relationships+xml"/>
  <Override PartName="/ppt/slides/_rels/slide8.xml.rels" ContentType="application/vnd.openxmlformats-package.relationships+xml"/>
  <Override PartName="/ppt/slides/_rels/slide14.xml.rels" ContentType="application/vnd.openxmlformats-package.relationships+xml"/>
  <Override PartName="/ppt/slides/_rels/slide7.xml.rels" ContentType="application/vnd.openxmlformats-package.relationships+xml"/>
  <Override PartName="/ppt/slides/_rels/slide13.xml.rels" ContentType="application/vnd.openxmlformats-package.relationships+xml"/>
  <Override PartName="/ppt/slides/_rels/slide6.xml.rels" ContentType="application/vnd.openxmlformats-package.relationships+xml"/>
  <Override PartName="/ppt/slides/_rels/slide12.xml.rels" ContentType="application/vnd.openxmlformats-package.relationships+xml"/>
  <Override PartName="/ppt/slides/_rels/slide5.xml.rels" ContentType="application/vnd.openxmlformats-package.relationships+xml"/>
  <Override PartName="/ppt/slides/_rels/slide11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BE10E05-6F8B-4D8A-B901-95596097C82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8EE969B-C002-4D84-81CC-97CB545B0B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605D11A-6E6B-40A3-9C37-ECEDB9309524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28896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596880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328896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596880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B3EBA2-44D1-45BD-B129-3ED563711E08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1C89C1A-F664-4BF4-BC5F-E7210C4EAE7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425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04AC83A-6A7A-4A41-9844-DAC31F8AD5F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AEC6A68-F570-4233-8218-ACB0706D20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C38FBC6-884A-44E2-B058-1A1D442042F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FEE7572-12AA-44D5-B4FB-273E19ECF9D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609480" y="274320"/>
            <a:ext cx="792504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103D7A9-71BC-4503-A3C2-D93633BA97A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0F8D088-D3E6-424E-9CA7-31AB934452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425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2F40B0-B5F5-4144-80DE-E5951222894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105B5DE-B685-4217-BFFC-2EE596D0CC8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FEC8F93-0012-46D2-8888-36936A22764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9450BF1E-BE97-46AD-A239-1CD4C87144F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4A5543FB-067A-401A-BCED-FB5D3BB9323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28896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96880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/>
          </p:nvPr>
        </p:nvSpPr>
        <p:spPr>
          <a:xfrm>
            <a:off x="328896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/>
          </p:nvPr>
        </p:nvSpPr>
        <p:spPr>
          <a:xfrm>
            <a:off x="596880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EF25104C-6CF8-4358-85A7-95352EF8C82F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1EAC648-2500-4189-BBF2-EF84C3BB37D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425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A42D230-E3B6-4183-AC75-4EC4FBFBB62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6F86329B-4221-4BBB-B7BF-D552E49217E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99DC5E19-984A-4550-B91E-E5A6054F76E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031273E-0043-4E57-AE6F-1A512265E6F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1B5193-CBB5-4479-9BE3-B034F060D22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subTitle"/>
          </p:nvPr>
        </p:nvSpPr>
        <p:spPr>
          <a:xfrm>
            <a:off x="609480" y="274320"/>
            <a:ext cx="792504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91723B5-793C-4DE9-9B97-714EDFB13FC4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D27A435-B5AC-452D-ACE9-0F8F6063A93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E79C062C-7630-43EB-A9B2-96F09CFADED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865585C-C262-424B-BA82-C894A57C19A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5AABCEEC-4D98-4F5A-9CBD-81F8A249F1FE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7" name="PlaceHolder 5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BFD7520B-06F7-4D39-96D8-603A3CB484C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/>
          </p:nvPr>
        </p:nvSpPr>
        <p:spPr>
          <a:xfrm>
            <a:off x="328896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1" name="PlaceHolder 4"/>
          <p:cNvSpPr>
            <a:spLocks noGrp="1"/>
          </p:cNvSpPr>
          <p:nvPr>
            <p:ph/>
          </p:nvPr>
        </p:nvSpPr>
        <p:spPr>
          <a:xfrm>
            <a:off x="596880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2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/>
          </p:nvPr>
        </p:nvSpPr>
        <p:spPr>
          <a:xfrm>
            <a:off x="328896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/>
          </p:nvPr>
        </p:nvSpPr>
        <p:spPr>
          <a:xfrm>
            <a:off x="596880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AF6CAF2C-ED4B-4CF9-A52F-279D5B29AAA6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83A570F-0FC5-4EE7-9285-E921EBF53D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spcBef>
                <a:spcPts val="425"/>
              </a:spcBef>
              <a:spcAft>
                <a:spcPts val="60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8CFCA97D-82DD-48B5-BAE8-025F6EA04E1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32A411C-728D-4B5E-8362-3F6D9516CEF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7BC1658-E3A1-43F4-8EDE-D71E57B5146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B5211A7-164A-41D8-92F1-86679C42AC9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D43C90BE-FB28-43DA-84FB-C3484C03FB4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609480" y="274320"/>
            <a:ext cx="792504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294DA15-2BFD-4724-9F6C-137CC6E9F39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0400858-E037-4674-A0E9-0BBDAA3CB5E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5F263F1F-505D-4C29-B70A-4E642FE28BAD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171CCE6-EF46-41C5-B630-9F0F7FEE1A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BD5AD2B-0B3A-4AFD-A884-5CEA79403E7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69F2F833-90EF-4F76-8651-0CD4BF215F8A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28896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5968800" y="160020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28896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5968800" y="3964320"/>
            <a:ext cx="255168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AC973968-5D0A-4FB6-AAE4-932EB1AE22F2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7CF1953-A005-4A6D-B31D-DAC0C39DDFD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4320"/>
            <a:ext cx="7925040" cy="529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A468C28-45E6-4FF3-A487-9E161552339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08DF512-4D43-44D7-ACCA-6BC4E0C3D5E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4670280" y="396432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66DB3E-E132-4CE4-A3C1-EAAFCC1F00A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4670280" y="1600200"/>
            <a:ext cx="386712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7925040" cy="215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25"/>
              </a:spcBef>
              <a:spcAft>
                <a:spcPts val="601"/>
              </a:spcAft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7F88A3-9B47-4CB2-83DA-4FDE3E4012F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83838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6" descr="horizon.pn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 Narrow"/>
              </a:rPr>
              <a:t>Click to edit the title text format</a:t>
            </a: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Click to edit the outline text format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Second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Third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3" marL="16002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Fourth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4" marL="20574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Fifth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5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Sixth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6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Seventh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5714640" y="6356520"/>
            <a:ext cx="1523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F43859A-1730-4FD7-B80C-E91EDEEB8FD5}" type="datetime">
              <a:rPr b="0" lang="zh-CN" sz="1000" spc="-1" strike="noStrike">
                <a:solidFill>
                  <a:srgbClr val="ffffff"/>
                </a:solidFill>
                <a:latin typeface="Times New Roman"/>
              </a:rPr>
              <a:t>23/9/10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6094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1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BA22110B-ED76-48EC-8256-0A0615012A36}" type="slidenum">
              <a:rPr b="0" lang="zh-CN" sz="11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83838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7" descr="horizon.png"/>
          <p:cNvPicPr/>
          <p:nvPr/>
        </p:nvPicPr>
        <p:blipFill>
          <a:blip r:embed="rId2"/>
          <a:srcRect l="0" t="33333" r="0" b="0"/>
          <a:stretch/>
        </p:blipFill>
        <p:spPr>
          <a:xfrm>
            <a:off x="0" y="0"/>
            <a:ext cx="9144000" cy="4572000"/>
          </a:xfrm>
          <a:prstGeom prst="rect">
            <a:avLst/>
          </a:prstGeom>
          <a:ln w="0">
            <a:noFill/>
          </a:ln>
        </p:spPr>
      </p:pic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 Narrow"/>
              </a:rPr>
              <a:t>Click to edit the title text format</a:t>
            </a: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Click to edit the outline text format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Second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Third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3" marL="16002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Fourth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4" marL="20574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Fifth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5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Sixth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6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Seventh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5714640" y="6356520"/>
            <a:ext cx="1523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CF6CE0-70BF-49DE-9C91-51CE9C079F51}" type="datetime">
              <a:rPr b="0" lang="zh-CN" sz="1000" spc="-1" strike="noStrike">
                <a:solidFill>
                  <a:srgbClr val="ffffff"/>
                </a:solidFill>
                <a:latin typeface="Times New Roman"/>
              </a:rPr>
              <a:t>23/9/10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6094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1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074783C-1E31-47E6-B0C5-D0F1CBECDA7F}" type="slidenum">
              <a:rPr b="0" lang="en-US" sz="11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83838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 Narrow"/>
              </a:rPr>
              <a:t>Click to edit the title text format</a:t>
            </a: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Click to edit the outline text format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Second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Third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3" marL="16002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Fourth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4" marL="20574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Fifth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5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Sixth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6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Seventh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dt" idx="7"/>
          </p:nvPr>
        </p:nvSpPr>
        <p:spPr>
          <a:xfrm>
            <a:off x="5714640" y="6356520"/>
            <a:ext cx="1523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BED3247-C640-488B-BFE4-2AF88BA67E08}" type="datetime">
              <a:rPr b="0" lang="zh-CN" sz="1000" spc="-1" strike="noStrike">
                <a:solidFill>
                  <a:srgbClr val="ffffff"/>
                </a:solidFill>
                <a:latin typeface="Times New Roman"/>
              </a:rPr>
              <a:t>23/9/10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ftr" idx="8"/>
          </p:nvPr>
        </p:nvSpPr>
        <p:spPr>
          <a:xfrm>
            <a:off x="6094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sldNum" idx="9"/>
          </p:nvPr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1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814A21-AFD7-432D-A969-132D676A8996}" type="slidenum">
              <a:rPr b="0" lang="zh-CN" sz="11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383838"/>
            </a:gs>
            <a:gs pos="100000">
              <a:srgbClr val="000000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Picture 7" descr="horizon.png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000" spc="-1" strike="noStrike">
                <a:solidFill>
                  <a:srgbClr val="ffffff"/>
                </a:solidFill>
                <a:latin typeface="Arial Narrow"/>
              </a:rPr>
              <a:t>Click to edit the title text format</a:t>
            </a:r>
            <a:endParaRPr b="0" lang="en-US" sz="3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7925040" cy="4525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Click to edit the outline text format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Second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Third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3" marL="16002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Fourth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4" marL="2057400" indent="-22860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Fifth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5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Sixth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6" marL="2057400" indent="-228600">
              <a:spcBef>
                <a:spcPts val="425"/>
              </a:spcBef>
              <a:spcAft>
                <a:spcPts val="601"/>
              </a:spcAft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pc="-1" strike="noStrike">
                <a:solidFill>
                  <a:srgbClr val="ffffff"/>
                </a:solidFill>
                <a:latin typeface="Arial Narrow"/>
              </a:rPr>
              <a:t>Seventh Outline Level</a:t>
            </a: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dt" idx="10"/>
          </p:nvPr>
        </p:nvSpPr>
        <p:spPr>
          <a:xfrm>
            <a:off x="5714640" y="6356520"/>
            <a:ext cx="152388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0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5B8A3EF-D03A-4194-987C-723F6EC59A4A}" type="datetime">
              <a:rPr b="0" lang="zh-CN" sz="1000" spc="-1" strike="noStrike">
                <a:solidFill>
                  <a:srgbClr val="ffffff"/>
                </a:solidFill>
                <a:latin typeface="Times New Roman"/>
              </a:rPr>
              <a:t>23/9/10</a:t>
            </a:fld>
            <a:endParaRPr b="0" lang="en-US" sz="1000" spc="-1" strike="noStrike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ftr" idx="11"/>
          </p:nvPr>
        </p:nvSpPr>
        <p:spPr>
          <a:xfrm>
            <a:off x="609480" y="6356520"/>
            <a:ext cx="28958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5"/>
          <p:cNvSpPr>
            <a:spLocks noGrp="1"/>
          </p:cNvSpPr>
          <p:nvPr>
            <p:ph type="sldNum" idx="12"/>
          </p:nvPr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zh-CN" sz="1100" spc="-1" strike="noStrike">
                <a:solidFill>
                  <a:srgbClr val="ffffff"/>
                </a:solidFill>
                <a:latin typeface="Times New Roman"/>
              </a:defRPr>
            </a:lvl1pPr>
          </a:lstStyle>
          <a:p>
            <a:pPr marL="216000"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C727F57-8A0E-4D5A-8462-01CC2E1E9A44}" type="slidenum">
              <a:rPr b="0" lang="zh-CN" sz="11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hyperlink" Target="http://rds.yahoo.com/_ylt=A0S0206KEeBHbQEBfiaJzbkF;_ylu=X3oDMTBqZmlxbWE3BHBvcwM0NwRzZWMDc3IEdnRpZAM-/SIG=1kobo2cde/EXP=1205953290/**http://images.search.yahoo.com/images/view?back=http%253A%252F%252Fimages.search.yahoo.com%252Fsearch%252Fimages%253Fp%253Dfatigued%2526js%253D1%2526ni%253D18%2526ei%253Dutf-8%2526fr%253Dyfp-t-501%2526xargs%253D0%2526pstart%253D1%2526b%253D37&amp;w=375&amp;h=500&amp;imgurl=static.flickr.com%252F170%252F376036473_5f22ff0a7b.jpg&amp;rurl=http%253A%252F%252Fwww.flickr.com%252Fphotos%252F98656497%2540N00%252F376036473%252F&amp;size=141.5kB&amp;name=Fatigued%20Charlotte%20down%20Daren&amp;p=fatigued&amp;type=JPG&amp;oid=99e8eadb5a9e8a60&amp;fusr=matthewtraver&amp;tit=Fatigued%20Charlotte%20down%20Daren&amp;hurl=http://www.flickr.com/photos/98656497@N00/&amp;no=47&amp;tt=6050" TargetMode="External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371600" y="456840"/>
            <a:ext cx="6019920" cy="1089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pc="-1" strike="noStrike">
                <a:solidFill>
                  <a:srgbClr val="ffff00"/>
                </a:solidFill>
                <a:latin typeface="Arial"/>
                <a:ea typeface="方正姚体"/>
              </a:rPr>
              <a:t>ALTITUDE</a:t>
            </a:r>
            <a:endParaRPr b="0" lang="en-US" sz="54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68" name="Picture 5" descr=""/>
          <p:cNvPicPr/>
          <p:nvPr/>
        </p:nvPicPr>
        <p:blipFill>
          <a:blip r:embed="rId1"/>
          <a:stretch/>
        </p:blipFill>
        <p:spPr>
          <a:xfrm>
            <a:off x="1371600" y="1676520"/>
            <a:ext cx="6019920" cy="4322520"/>
          </a:xfrm>
          <a:prstGeom prst="rect">
            <a:avLst/>
          </a:prstGeom>
          <a:ln w="0">
            <a:noFill/>
          </a:ln>
        </p:spPr>
      </p:pic>
      <p:sp>
        <p:nvSpPr>
          <p:cNvPr id="169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4D619AF-0277-4A0C-81C8-B4E530B4650C}" type="slidenum">
              <a:rPr b="0" lang="en-US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HIGH ALTITUDE CEREBRAL EDEMA (HACE)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0" name=""/>
          <p:cNvSpPr txBox="1"/>
          <p:nvPr/>
        </p:nvSpPr>
        <p:spPr>
          <a:xfrm>
            <a:off x="-152640" y="1599840"/>
            <a:ext cx="563868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Treatments: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Descending to a lower altitude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Significantly reducing heavy exertion for the first 1-2 days exposed to high altitudes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Dexamethasone pills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The Institute for Altitude Medicine at Telluride, CO.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01" name="Picture 2" descr=""/>
          <p:cNvPicPr/>
          <p:nvPr/>
        </p:nvPicPr>
        <p:blipFill>
          <a:blip r:embed="rId1"/>
          <a:stretch/>
        </p:blipFill>
        <p:spPr>
          <a:xfrm>
            <a:off x="5486400" y="1523880"/>
            <a:ext cx="2514600" cy="3810240"/>
          </a:xfrm>
          <a:prstGeom prst="rect">
            <a:avLst/>
          </a:prstGeom>
          <a:ln w="0">
            <a:noFill/>
          </a:ln>
        </p:spPr>
      </p:pic>
      <p:sp>
        <p:nvSpPr>
          <p:cNvPr id="202" name="TextBox 4"/>
          <p:cNvSpPr/>
          <p:nvPr/>
        </p:nvSpPr>
        <p:spPr>
          <a:xfrm>
            <a:off x="5562720" y="5562720"/>
            <a:ext cx="2514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Hyperbaric chamber (Gamow bag)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Slide Number Placeholder 2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2C16DB7-A3D2-43DE-9D45-605EF483A170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HIGH ALTITUDE PULMONARY EDEMA (HAPE)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5" name=""/>
          <p:cNvSpPr txBox="1"/>
          <p:nvPr/>
        </p:nvSpPr>
        <p:spPr>
          <a:xfrm>
            <a:off x="0" y="1599840"/>
            <a:ext cx="91440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An accumulation of fluid in the air sacs of the lungs due to leaky capillaries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Severely inhibits exchange of oxygen in the lungs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Symptoms: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Shortness of breath with exercise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Persistent cough sometimes with blood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Chest tightness or congestion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Severe weakness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550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The Institute for Altitude Medicine at Telluride, CO.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6" name="Slide Number Placeholder 3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5D19B17-E3E8-47AA-A39C-25F28E579BED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HIGH ALTITUDE PULMONARY EDEMA (HAPE)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8" name=""/>
          <p:cNvSpPr txBox="1"/>
          <p:nvPr/>
        </p:nvSpPr>
        <p:spPr>
          <a:xfrm>
            <a:off x="0" y="1523880"/>
            <a:ext cx="9144000" cy="5181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Untreated patients can suffer comas and possible fatalities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Treatments: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Oxygen/hyperbaric chamber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Rest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Descent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Blood pressure medication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The Institute for Altitude Medicine at Telluride, CO.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09" name="Slide Number Placeholder 2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CD453C9-5A60-4EDA-9F96-8FCCE4FBB9FE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FATALITIES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1" name=""/>
          <p:cNvSpPr txBox="1"/>
          <p:nvPr/>
        </p:nvSpPr>
        <p:spPr>
          <a:xfrm>
            <a:off x="0" y="1600200"/>
            <a:ext cx="9144000" cy="4114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No construction fatalities directly linked to acute mountain sickness, HACE, or HAPE investigated by OSHA from 1990 thru 2009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It must be realized that workers at altitude may be injured indirectly because of the hazards associated with working at altitude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12" name="Picture 2" descr=""/>
          <p:cNvPicPr/>
          <p:nvPr/>
        </p:nvPicPr>
        <p:blipFill>
          <a:blip r:embed="rId1"/>
          <a:stretch/>
        </p:blipFill>
        <p:spPr>
          <a:xfrm>
            <a:off x="5105520" y="4610160"/>
            <a:ext cx="2857320" cy="1905120"/>
          </a:xfrm>
          <a:prstGeom prst="rect">
            <a:avLst/>
          </a:prstGeom>
          <a:ln w="0">
            <a:noFill/>
          </a:ln>
        </p:spPr>
      </p:pic>
      <p:sp>
        <p:nvSpPr>
          <p:cNvPr id="213" name="TextBox 4"/>
          <p:cNvSpPr/>
          <p:nvPr/>
        </p:nvSpPr>
        <p:spPr>
          <a:xfrm>
            <a:off x="533520" y="5562720"/>
            <a:ext cx="7467480" cy="1252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r>
              <a:rPr b="0" lang="en-US" sz="2000" spc="-1" strike="noStrike">
                <a:solidFill>
                  <a:srgbClr val="ffff00"/>
                </a:solidFill>
                <a:latin typeface="Arial"/>
                <a:ea typeface="方正姚体"/>
              </a:rPr>
              <a:t>	</a:t>
            </a: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Extracted from OSHA Accident Investigation Data 1990-2007</a:t>
            </a:r>
            <a:endParaRPr b="0" lang="en-US" sz="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05DA59A-8061-419D-B1C8-476C0CF68FC9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Arial"/>
              </a:rPr>
              <a:t>ALTITUDE</a:t>
            </a: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Arial"/>
              </a:rPr>
              <a:t> AND OSHA GUIDELINES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16" name=""/>
          <p:cNvSpPr txBox="1"/>
          <p:nvPr/>
        </p:nvSpPr>
        <p:spPr>
          <a:xfrm>
            <a:off x="-360" y="1599840"/>
            <a:ext cx="8991720" cy="48006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There are no directly applicable OSHA regulations pertaining to working at altitude.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217" name="Picture 5" descr="http://zipyaj.com/History/Colorado%20Mines%20Peak.jpg"/>
          <p:cNvPicPr/>
          <p:nvPr/>
        </p:nvPicPr>
        <p:blipFill>
          <a:blip r:embed="rId1"/>
          <a:stretch/>
        </p:blipFill>
        <p:spPr>
          <a:xfrm>
            <a:off x="3276720" y="3048120"/>
            <a:ext cx="4762440" cy="3571920"/>
          </a:xfrm>
          <a:prstGeom prst="rect">
            <a:avLst/>
          </a:prstGeom>
          <a:ln w="0">
            <a:noFill/>
          </a:ln>
        </p:spPr>
      </p:pic>
      <p:sp>
        <p:nvSpPr>
          <p:cNvPr id="218" name="Slide Number Placeholder 3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EF60206-EEE9-4171-ACD8-2D270084A7BE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-3204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SAFETY PROCEDURES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0" name=""/>
          <p:cNvSpPr txBox="1"/>
          <p:nvPr/>
        </p:nvSpPr>
        <p:spPr>
          <a:xfrm>
            <a:off x="0" y="1295280"/>
            <a:ext cx="9144000" cy="55627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When working in higher altitudes, greater strain is put on the body because of the lack of oxygen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Lack of oxygen causes a physical distraction for workers; distractions can led to more injuries and slower completion time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Workers should spend at least 1-2 days at high altitude before work begins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1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B174CF5-C4D0-4E7C-B47A-B0A26A0E6514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SAFETY PROCEDURES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3" name=""/>
          <p:cNvSpPr txBox="1"/>
          <p:nvPr/>
        </p:nvSpPr>
        <p:spPr>
          <a:xfrm>
            <a:off x="0" y="1523520"/>
            <a:ext cx="9144000" cy="49532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Workers should not over-exert themselves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Workers should maintain good hydration, but not alcohol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Workers should stop working immediately if they feel any symptoms related to high altitude sickness as these symptoms will cause mental and physical distractions for the workers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Get lots of rest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Arial"/>
              </a:rPr>
              <a:t>Wear sunscreen as sunburns are easier to get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4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11DF710-2360-4FB4-BBF2-2C9404DD66D3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85800" y="2057400"/>
            <a:ext cx="7772400" cy="27432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5400" spc="-1" strike="noStrike">
                <a:solidFill>
                  <a:srgbClr val="ffff00"/>
                </a:solidFill>
                <a:latin typeface="Arial"/>
                <a:ea typeface="方正姚体"/>
              </a:rPr>
              <a:t>THINK SAFETY</a:t>
            </a:r>
            <a:br>
              <a:rPr sz="5400"/>
            </a:br>
            <a:br>
              <a:rPr sz="5400"/>
            </a:br>
            <a:r>
              <a:rPr b="1" lang="en-US" sz="5400" spc="-1" strike="noStrike">
                <a:solidFill>
                  <a:srgbClr val="ffff00"/>
                </a:solidFill>
                <a:latin typeface="Arial"/>
                <a:ea typeface="方正姚体"/>
              </a:rPr>
              <a:t>WORK SAFELY</a:t>
            </a:r>
            <a:endParaRPr b="0" lang="en-US" sz="54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226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0224702-5A15-4794-A23E-C8031315ADA5}" type="slidenum">
              <a:rPr b="0" lang="en-US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7925040" cy="944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INTRODUCTION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1" name=""/>
          <p:cNvSpPr txBox="1"/>
          <p:nvPr/>
        </p:nvSpPr>
        <p:spPr>
          <a:xfrm>
            <a:off x="457200" y="1600200"/>
            <a:ext cx="8229600" cy="46483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40 Million people live at altitudes over 3000 m</a:t>
            </a: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Impossible to live at altitudes over 5500 m for more than a few months.</a:t>
            </a: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Improvements in technology are allowing for construction activities to occur in more difficult and dangerous areas.</a:t>
            </a: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Safety concerns include tight working spaces, maintenance of mechanical equipment and worker safety.</a:t>
            </a: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11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200" spc="-1" strike="noStrike">
                <a:solidFill>
                  <a:srgbClr val="ffffff"/>
                </a:solidFill>
                <a:latin typeface="Arial"/>
                <a:ea typeface="Arial"/>
              </a:rPr>
              <a:t>Medical concerns are very serious and attended to with every precaution.</a:t>
            </a: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550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2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59B77C7-ED1D-42F8-8068-F52147A1120E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NOTABLE HIGH ALTITUDE CONSTRUCTION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4" name=""/>
          <p:cNvSpPr txBox="1"/>
          <p:nvPr/>
        </p:nvSpPr>
        <p:spPr>
          <a:xfrm>
            <a:off x="457200" y="1752120"/>
            <a:ext cx="8229600" cy="487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Breckenridge, CO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Highest U.S. ski resort (12,998 ft.)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http://www.breckenridge.com/mountain/mountain-information.aspx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Österreichischer Touristenklub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Austrian Tourist Club, Grisons Alps, Austria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Highest modern passive building (7,062 ft.)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http://www.cipra.org/en/alpmedia/news/1810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Qinghai Tibet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pc="-1" strike="noStrike">
                <a:solidFill>
                  <a:srgbClr val="ffffff"/>
                </a:solidFill>
                <a:latin typeface="Arial"/>
                <a:ea typeface="方正姚体"/>
              </a:rPr>
              <a:t>Highest  trail system (16,640 ft.)</a:t>
            </a: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http://www.chinatibettrain.com/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75" name="Picture 5" descr="http://www.books-that-can-change-your-life.net/wp-content/uploads/2009/03/image2.png"/>
          <p:cNvPicPr/>
          <p:nvPr/>
        </p:nvPicPr>
        <p:blipFill>
          <a:blip r:embed="rId1"/>
          <a:stretch/>
        </p:blipFill>
        <p:spPr>
          <a:xfrm>
            <a:off x="5867280" y="1447920"/>
            <a:ext cx="2819520" cy="2120760"/>
          </a:xfrm>
          <a:prstGeom prst="rect">
            <a:avLst/>
          </a:prstGeom>
          <a:ln w="0">
            <a:noFill/>
          </a:ln>
        </p:spPr>
      </p:pic>
      <p:sp>
        <p:nvSpPr>
          <p:cNvPr id="176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F75A0FE-F01A-478E-A387-7E889A3CC5FE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Arial"/>
              </a:rPr>
              <a:t>LOCATION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78" name=""/>
          <p:cNvSpPr txBox="1"/>
          <p:nvPr/>
        </p:nvSpPr>
        <p:spPr>
          <a:xfrm>
            <a:off x="-360" y="1447560"/>
            <a:ext cx="8534520" cy="51051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ffffff"/>
                </a:solidFill>
                <a:uFillTx/>
                <a:latin typeface="Arial"/>
                <a:ea typeface="方正姚体"/>
              </a:rPr>
              <a:t>Highest Elevations in the U.S.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80000"/>
              </a:lnSpc>
              <a:spcBef>
                <a:spcPts val="700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Alaska: 20,320 ft. (Mt. McKinley)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California: 14,494 ft. (Mt. Whitney)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Hawaii: 13,796 ft. (Mauna Kea)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224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900" spc="-1" strike="noStrike">
                <a:solidFill>
                  <a:srgbClr val="7f7f7f"/>
                </a:solidFill>
                <a:latin typeface="Arial"/>
                <a:ea typeface="方正姚体"/>
              </a:rPr>
              <a:t>: http://geology.com/state-high-points.shtml</a:t>
            </a:r>
            <a:endParaRPr b="0" lang="en-US" sz="9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80000"/>
              </a:lnSpc>
              <a:spcBef>
                <a:spcPts val="425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79" name="Picture 5" descr="http://www.usautism.org/images/colorado_mountains.gif"/>
          <p:cNvPicPr/>
          <p:nvPr/>
        </p:nvPicPr>
        <p:blipFill>
          <a:blip r:embed="rId1"/>
          <a:stretch/>
        </p:blipFill>
        <p:spPr>
          <a:xfrm>
            <a:off x="5410080" y="1981080"/>
            <a:ext cx="3409920" cy="2667240"/>
          </a:xfrm>
          <a:prstGeom prst="rect">
            <a:avLst/>
          </a:prstGeom>
          <a:ln w="0">
            <a:noFill/>
          </a:ln>
        </p:spPr>
      </p:pic>
      <p:sp>
        <p:nvSpPr>
          <p:cNvPr id="180" name="Slide Number Placeholder 3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1C536F-6DB7-4DE1-8AB4-5E08C20123BE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Arial"/>
              </a:rPr>
              <a:t>EFFECTS OF HIGH ALTITUDE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2" name=""/>
          <p:cNvSpPr txBox="1"/>
          <p:nvPr/>
        </p:nvSpPr>
        <p:spPr>
          <a:xfrm>
            <a:off x="0" y="1447560"/>
            <a:ext cx="9144000" cy="525780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All the medical effects of high altitude are caused by oxygen deprivation.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The reduction in oxygen is best described by the fall in inspired partial pressure of oxygen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These altitudes can have serious physical effects on humans.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The three major areas that are affected are: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Mental performance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Physical performance 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SimSun"/>
              </a:rPr>
              <a:t>Quality of sleep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2" marL="1143000" indent="-22860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Curtis, Rick , Outdoor Action Program, 1995, Princeton University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3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C466B8-1220-46E2-A89C-80A241BA5E5C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 2"/>
          <p:cNvSpPr/>
          <p:nvPr/>
        </p:nvSpPr>
        <p:spPr>
          <a:xfrm>
            <a:off x="685800" y="60948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Arial"/>
              </a:rPr>
              <a:t>EFFECTS OF HIGH ALTITUDE</a:t>
            </a:r>
            <a:endParaRPr b="0" lang="en-US" sz="36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TextBox 3"/>
          <p:cNvSpPr/>
          <p:nvPr/>
        </p:nvSpPr>
        <p:spPr>
          <a:xfrm>
            <a:off x="0" y="1371600"/>
            <a:ext cx="8839080" cy="585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 u="sng">
                <a:solidFill>
                  <a:srgbClr val="ffffff"/>
                </a:solidFill>
                <a:uFillTx/>
                <a:latin typeface="Arial"/>
                <a:ea typeface="Arial"/>
              </a:rPr>
              <a:t>Mental Performance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arithmetical errors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reduced attention span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increased fatigue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impaired short-term memory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 </a:t>
            </a: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increased difficulty in making decisions.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spcBef>
                <a:spcPts val="1199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Arial"/>
              </a:rPr>
              <a:t>Conditions improved after acclimatization. </a:t>
            </a: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"/>
            </a:endParaRPr>
          </a:p>
          <a:p>
            <a:pPr lvl="1" marL="457200"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6" name="Picture 6" descr="070207-F-0514B-002.jpg"/>
          <p:cNvPicPr/>
          <p:nvPr/>
        </p:nvPicPr>
        <p:blipFill>
          <a:blip r:embed="rId1"/>
          <a:stretch/>
        </p:blipFill>
        <p:spPr>
          <a:xfrm>
            <a:off x="5354640" y="1676520"/>
            <a:ext cx="3103560" cy="2209680"/>
          </a:xfrm>
          <a:prstGeom prst="rect">
            <a:avLst/>
          </a:prstGeom>
          <a:ln w="0">
            <a:noFill/>
          </a:ln>
        </p:spPr>
      </p:pic>
      <p:sp>
        <p:nvSpPr>
          <p:cNvPr id="187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303A725-F51D-4BB5-8B9A-DC53F4FD5A1F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ACUTE MOUNTAIN SICKNESS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89" name=""/>
          <p:cNvSpPr txBox="1"/>
          <p:nvPr/>
        </p:nvSpPr>
        <p:spPr>
          <a:xfrm>
            <a:off x="609480" y="1599840"/>
            <a:ext cx="8305920" cy="48769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Typically occurs at elevations above 8,200 feet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Symptoms: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Nausea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Fatigue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Headaches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Vomiting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Insomnia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http://firstaid.webmd.com/mountain-sickness-acute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90" name="Picture 5" descr="Go to fullsize imag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4952880" y="2438280"/>
            <a:ext cx="1676520" cy="2251080"/>
          </a:xfrm>
          <a:prstGeom prst="rect">
            <a:avLst/>
          </a:prstGeom>
          <a:ln w="0">
            <a:noFill/>
          </a:ln>
        </p:spPr>
      </p:pic>
      <p:sp>
        <p:nvSpPr>
          <p:cNvPr id="191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E6D1A5B-C266-4AA5-9910-A08CCE9C8B33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ACUTE MOUNTAIN SICKNESS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3" name=""/>
          <p:cNvSpPr txBox="1"/>
          <p:nvPr/>
        </p:nvSpPr>
        <p:spPr>
          <a:xfrm>
            <a:off x="-360" y="1600200"/>
            <a:ext cx="8839080" cy="510552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Typically, symptoms can be reduced by descending in elevation 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If descent is not possible, other treatments include: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Hyperbaric chamber (Gamow bag)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Oxygen respirators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100000"/>
              </a:lnSpc>
              <a:spcBef>
                <a:spcPts val="425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100000"/>
              </a:lnSpc>
              <a:spcBef>
                <a:spcPts val="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4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709D5D4-2399-4CB1-88D3-BCC60C241A79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609480" y="274320"/>
            <a:ext cx="7925040" cy="114300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marL="343080"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HIGH ALTITUDE CEREBRAL</a:t>
            </a:r>
            <a:br>
              <a:rPr sz="3600"/>
            </a:br>
            <a:r>
              <a:rPr b="1" lang="en-US" sz="3600" spc="-1" strike="noStrike">
                <a:solidFill>
                  <a:srgbClr val="ffff00"/>
                </a:solidFill>
                <a:latin typeface="Arial"/>
                <a:ea typeface="方正姚体"/>
              </a:rPr>
              <a:t>EDEMA (HACE)</a:t>
            </a:r>
            <a:endParaRPr b="0" lang="en-US" sz="3600" spc="-1" strike="noStrike">
              <a:solidFill>
                <a:srgbClr val="ffffff"/>
              </a:solidFill>
              <a:latin typeface="Arial Narrow"/>
            </a:endParaRPr>
          </a:p>
        </p:txBody>
      </p:sp>
      <p:sp>
        <p:nvSpPr>
          <p:cNvPr id="196" name=""/>
          <p:cNvSpPr txBox="1"/>
          <p:nvPr/>
        </p:nvSpPr>
        <p:spPr>
          <a:xfrm>
            <a:off x="228600" y="1600200"/>
            <a:ext cx="8686800" cy="49528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Typically occurs at elevations above 13,000 feet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Symptoms: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Nausea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Fatigue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Severe Headaches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Vomiting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6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pc="-1" strike="noStrike">
                <a:solidFill>
                  <a:srgbClr val="ffffff"/>
                </a:solidFill>
                <a:latin typeface="Arial"/>
                <a:ea typeface="方正姚体"/>
              </a:rPr>
              <a:t>Lack of Coordination</a:t>
            </a:r>
            <a:endParaRPr b="0" lang="en-US" sz="24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499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pc="-1" strike="noStrike">
              <a:solidFill>
                <a:srgbClr val="ffffff"/>
              </a:solidFill>
              <a:latin typeface="Arial Narrow"/>
            </a:endParaRPr>
          </a:p>
          <a:p>
            <a:pPr lvl="1" marL="743040" indent="-28584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pc="-1" strike="noStrike" u="sng">
                <a:solidFill>
                  <a:srgbClr val="7f7f7f"/>
                </a:solidFill>
                <a:uFillTx/>
                <a:latin typeface="Arial"/>
                <a:ea typeface="方正姚体"/>
              </a:rPr>
              <a:t>Source</a:t>
            </a:r>
            <a:r>
              <a:rPr b="0" lang="en-US" sz="800" spc="-1" strike="noStrike">
                <a:solidFill>
                  <a:srgbClr val="7f7f7f"/>
                </a:solidFill>
                <a:latin typeface="Arial"/>
                <a:ea typeface="方正姚体"/>
              </a:rPr>
              <a:t>: The Institute for Altitude Medicine at Telluride, CO.</a:t>
            </a: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  <a:p>
            <a:pPr marL="343080" indent="-343080">
              <a:lnSpc>
                <a:spcPct val="90000"/>
              </a:lnSpc>
              <a:spcBef>
                <a:spcPts val="201"/>
              </a:spcBef>
              <a:spcAft>
                <a:spcPts val="601"/>
              </a:spcAft>
              <a:buClr>
                <a:srgbClr val="dc9e1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pc="-1" strike="noStrike">
              <a:solidFill>
                <a:srgbClr val="ffffff"/>
              </a:solidFill>
              <a:latin typeface="Arial Narrow"/>
            </a:endParaRPr>
          </a:p>
        </p:txBody>
      </p:sp>
      <p:pic>
        <p:nvPicPr>
          <p:cNvPr id="197" name="Picture 2" descr="Go to fullsize image"/>
          <p:cNvPicPr/>
          <p:nvPr/>
        </p:nvPicPr>
        <p:blipFill>
          <a:blip r:embed="rId1"/>
          <a:stretch/>
        </p:blipFill>
        <p:spPr>
          <a:xfrm>
            <a:off x="4495680" y="2209680"/>
            <a:ext cx="2133720" cy="1589040"/>
          </a:xfrm>
          <a:prstGeom prst="rect">
            <a:avLst/>
          </a:prstGeom>
          <a:ln w="0">
            <a:noFill/>
          </a:ln>
        </p:spPr>
      </p:pic>
      <p:sp>
        <p:nvSpPr>
          <p:cNvPr id="198" name="Slide Number Placeholder 1"/>
          <p:cNvSpPr/>
          <p:nvPr/>
        </p:nvSpPr>
        <p:spPr>
          <a:xfrm>
            <a:off x="7543800" y="6356520"/>
            <a:ext cx="990720" cy="3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0B8384F3-1A49-491C-A33D-3E246748C84C}" type="slidenum">
              <a:rPr b="0" lang="zh-CN" sz="1100" spc="-1" strike="noStrike">
                <a:solidFill>
                  <a:srgbClr val="ffffff"/>
                </a:solidFill>
                <a:latin typeface="Arial"/>
              </a:rPr>
              <a:t>&lt;number&gt;</a:t>
            </a:fld>
            <a:endParaRPr b="0" lang="en-US" sz="11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Application>LibreOffice/7.5.2.2$MacOSX_X86_64 LibreOffice_project/53bb9681a964705cf672590721dbc85eb4d0c3a2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2010-03-21T12:14:24Z</dcterms:created>
  <dc:creator>Nico Hohman</dc:creator>
  <dc:description/>
  <dc:language>en-US</dc:language>
  <cp:lastModifiedBy>Hinze</cp:lastModifiedBy>
  <dcterms:modified xsi:type="dcterms:W3CDTF">2013-03-15T20:59:54Z</dcterms:modified>
  <cp:revision>59</cp:revision>
  <dc:subject/>
  <dc:title>Altitude</dc:title>
</cp:coreProperties>
</file>